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2" r:id="rId2"/>
    <p:sldId id="273" r:id="rId3"/>
    <p:sldId id="259" r:id="rId4"/>
    <p:sldId id="284" r:id="rId5"/>
    <p:sldId id="287" r:id="rId6"/>
    <p:sldId id="286" r:id="rId7"/>
    <p:sldId id="285" r:id="rId8"/>
    <p:sldId id="283" r:id="rId9"/>
    <p:sldId id="267" r:id="rId10"/>
    <p:sldId id="291" r:id="rId11"/>
    <p:sldId id="282" r:id="rId12"/>
    <p:sldId id="281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88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8B7"/>
    <a:srgbClr val="A09D79"/>
    <a:srgbClr val="AD5C4D"/>
    <a:srgbClr val="543E35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F8992C-6A6A-4018-BE48-5B3CFD870D0C}" v="16" dt="2026-01-29T20:31:30.871"/>
  </p1510:revLst>
</p1510:revInfo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83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>
        <p:guide orient="horz" pos="528"/>
        <p:guide pos="3888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9B9262-77ED-4378-B405-AD6C1D13F969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D6190F-2C18-49D1-AF14-059FB8E1BA37}">
      <dgm:prSet phldrT="[Text]" custT="1"/>
      <dgm:spPr/>
      <dgm:t>
        <a:bodyPr/>
        <a:lstStyle/>
        <a:p>
          <a:pPr algn="ctr"/>
          <a:r>
            <a:rPr lang="en-US" sz="3200" b="1" dirty="0"/>
            <a:t>Student support network  </a:t>
          </a:r>
        </a:p>
      </dgm:t>
    </dgm:pt>
    <dgm:pt modelId="{7EAB15B5-C078-4BA2-9380-6F997FEB2722}" type="parTrans" cxnId="{D077519E-1B13-4B54-B60B-08980D765F54}">
      <dgm:prSet/>
      <dgm:spPr/>
      <dgm:t>
        <a:bodyPr/>
        <a:lstStyle/>
        <a:p>
          <a:endParaRPr lang="en-US"/>
        </a:p>
      </dgm:t>
    </dgm:pt>
    <dgm:pt modelId="{40F10E25-F84F-4D5F-8816-A2F5E908BB68}" type="sibTrans" cxnId="{D077519E-1B13-4B54-B60B-08980D765F54}">
      <dgm:prSet/>
      <dgm:spPr/>
      <dgm:t>
        <a:bodyPr/>
        <a:lstStyle/>
        <a:p>
          <a:endParaRPr lang="en-US"/>
        </a:p>
      </dgm:t>
    </dgm:pt>
    <dgm:pt modelId="{CE5C1D2E-EF98-424F-8D74-C2D0B1E8BCBB}">
      <dgm:prSet phldrT="[Text]"/>
      <dgm:spPr/>
      <dgm:t>
        <a:bodyPr/>
        <a:lstStyle/>
        <a:p>
          <a:r>
            <a:rPr lang="en-US" dirty="0"/>
            <a:t>Companies </a:t>
          </a:r>
        </a:p>
      </dgm:t>
    </dgm:pt>
    <dgm:pt modelId="{C1F43D64-C26C-45B2-8DAE-54CBD262EA8F}" type="parTrans" cxnId="{4AA247C9-0D2F-4E3D-8FA9-1BD33C09174D}">
      <dgm:prSet/>
      <dgm:spPr/>
      <dgm:t>
        <a:bodyPr/>
        <a:lstStyle/>
        <a:p>
          <a:endParaRPr lang="en-US"/>
        </a:p>
      </dgm:t>
    </dgm:pt>
    <dgm:pt modelId="{270D81E5-96DB-49EB-8D8B-C41182F06D96}" type="sibTrans" cxnId="{4AA247C9-0D2F-4E3D-8FA9-1BD33C09174D}">
      <dgm:prSet/>
      <dgm:spPr/>
      <dgm:t>
        <a:bodyPr/>
        <a:lstStyle/>
        <a:p>
          <a:endParaRPr lang="en-US"/>
        </a:p>
      </dgm:t>
    </dgm:pt>
    <dgm:pt modelId="{1901A2FE-2E36-459E-AFB0-56A027521082}">
      <dgm:prSet phldrT="[Text]"/>
      <dgm:spPr/>
      <dgm:t>
        <a:bodyPr/>
        <a:lstStyle/>
        <a:p>
          <a:r>
            <a:rPr lang="en-US" dirty="0"/>
            <a:t>Career/Life Coach</a:t>
          </a:r>
        </a:p>
      </dgm:t>
    </dgm:pt>
    <dgm:pt modelId="{3C13ADD9-A76B-4B9B-B461-013D74C52126}" type="parTrans" cxnId="{EE317BC3-782E-4688-933E-0E410C6B7173}">
      <dgm:prSet/>
      <dgm:spPr/>
      <dgm:t>
        <a:bodyPr/>
        <a:lstStyle/>
        <a:p>
          <a:endParaRPr lang="en-US"/>
        </a:p>
      </dgm:t>
    </dgm:pt>
    <dgm:pt modelId="{488C8414-8F7F-4782-80F2-57E81B738F33}" type="sibTrans" cxnId="{EE317BC3-782E-4688-933E-0E410C6B7173}">
      <dgm:prSet/>
      <dgm:spPr/>
      <dgm:t>
        <a:bodyPr/>
        <a:lstStyle/>
        <a:p>
          <a:endParaRPr lang="en-US"/>
        </a:p>
      </dgm:t>
    </dgm:pt>
    <dgm:pt modelId="{DD6B5183-31BD-4970-9699-1866779CA936}">
      <dgm:prSet phldrT="[Text]"/>
      <dgm:spPr/>
      <dgm:t>
        <a:bodyPr/>
        <a:lstStyle/>
        <a:p>
          <a:r>
            <a:rPr lang="en-US" dirty="0"/>
            <a:t>Culinary Instructors</a:t>
          </a:r>
        </a:p>
      </dgm:t>
    </dgm:pt>
    <dgm:pt modelId="{8A27757B-9B8E-45F1-8832-09154E9DBBCA}" type="parTrans" cxnId="{F67032F7-8A0C-4B86-B3CF-384C67D931CC}">
      <dgm:prSet/>
      <dgm:spPr/>
      <dgm:t>
        <a:bodyPr/>
        <a:lstStyle/>
        <a:p>
          <a:endParaRPr lang="en-US"/>
        </a:p>
      </dgm:t>
    </dgm:pt>
    <dgm:pt modelId="{0B833F87-7596-4807-BC58-80C31033C76D}" type="sibTrans" cxnId="{F67032F7-8A0C-4B86-B3CF-384C67D931CC}">
      <dgm:prSet/>
      <dgm:spPr/>
      <dgm:t>
        <a:bodyPr/>
        <a:lstStyle/>
        <a:p>
          <a:endParaRPr lang="en-US"/>
        </a:p>
      </dgm:t>
    </dgm:pt>
    <dgm:pt modelId="{490D4BA4-A04F-450F-8078-4DC2F1CA7366}">
      <dgm:prSet phldrT="[Text]"/>
      <dgm:spPr/>
      <dgm:t>
        <a:bodyPr/>
        <a:lstStyle/>
        <a:p>
          <a:r>
            <a:rPr lang="en-US" dirty="0"/>
            <a:t>Higher Education</a:t>
          </a:r>
        </a:p>
      </dgm:t>
    </dgm:pt>
    <dgm:pt modelId="{826DCAF0-977C-4C10-8DCB-E655A1CE5F72}" type="parTrans" cxnId="{94258F2E-6772-4E3C-8DD9-8DEF26E7A112}">
      <dgm:prSet/>
      <dgm:spPr/>
      <dgm:t>
        <a:bodyPr/>
        <a:lstStyle/>
        <a:p>
          <a:endParaRPr lang="en-US"/>
        </a:p>
      </dgm:t>
    </dgm:pt>
    <dgm:pt modelId="{0012517E-8889-4E9C-A762-B2FEBF1B5E60}" type="sibTrans" cxnId="{94258F2E-6772-4E3C-8DD9-8DEF26E7A112}">
      <dgm:prSet/>
      <dgm:spPr/>
      <dgm:t>
        <a:bodyPr/>
        <a:lstStyle/>
        <a:p>
          <a:endParaRPr lang="en-US"/>
        </a:p>
      </dgm:t>
    </dgm:pt>
    <dgm:pt modelId="{20CAB6D5-59EF-40E9-B7E7-8B2252FD1C00}">
      <dgm:prSet phldrT="[Text]"/>
      <dgm:spPr/>
      <dgm:t>
        <a:bodyPr/>
        <a:lstStyle/>
        <a:p>
          <a:endParaRPr lang="en-US"/>
        </a:p>
      </dgm:t>
    </dgm:pt>
    <dgm:pt modelId="{D6CB8AD0-DC67-4CD6-A76A-7A1A184EA0E6}" type="parTrans" cxnId="{8D18BD0B-B9C9-4F25-B547-F08568463996}">
      <dgm:prSet/>
      <dgm:spPr/>
      <dgm:t>
        <a:bodyPr/>
        <a:lstStyle/>
        <a:p>
          <a:endParaRPr lang="en-US"/>
        </a:p>
      </dgm:t>
    </dgm:pt>
    <dgm:pt modelId="{30DF45DD-9054-43A9-9EDB-EF32D6B262B5}" type="sibTrans" cxnId="{8D18BD0B-B9C9-4F25-B547-F08568463996}">
      <dgm:prSet/>
      <dgm:spPr/>
      <dgm:t>
        <a:bodyPr/>
        <a:lstStyle/>
        <a:p>
          <a:endParaRPr lang="en-US"/>
        </a:p>
      </dgm:t>
    </dgm:pt>
    <dgm:pt modelId="{D723B5DE-DE32-471D-8C38-06F1316C52F5}" type="pres">
      <dgm:prSet presAssocID="{6E9B9262-77ED-4378-B405-AD6C1D13F969}" presName="composite" presStyleCnt="0">
        <dgm:presLayoutVars>
          <dgm:chMax val="1"/>
          <dgm:dir/>
          <dgm:resizeHandles val="exact"/>
        </dgm:presLayoutVars>
      </dgm:prSet>
      <dgm:spPr/>
    </dgm:pt>
    <dgm:pt modelId="{80CAE700-18B8-42C2-8AE1-3BB88415DBAD}" type="pres">
      <dgm:prSet presAssocID="{6E9B9262-77ED-4378-B405-AD6C1D13F969}" presName="radial" presStyleCnt="0">
        <dgm:presLayoutVars>
          <dgm:animLvl val="ctr"/>
        </dgm:presLayoutVars>
      </dgm:prSet>
      <dgm:spPr/>
    </dgm:pt>
    <dgm:pt modelId="{16C395CD-960C-4074-B728-4FED9A455B66}" type="pres">
      <dgm:prSet presAssocID="{C4D6190F-2C18-49D1-AF14-059FB8E1BA37}" presName="centerShape" presStyleLbl="vennNode1" presStyleIdx="0" presStyleCnt="5"/>
      <dgm:spPr/>
    </dgm:pt>
    <dgm:pt modelId="{9BF1D76A-7F38-4D69-A82B-90D622178CE0}" type="pres">
      <dgm:prSet presAssocID="{CE5C1D2E-EF98-424F-8D74-C2D0B1E8BCBB}" presName="node" presStyleLbl="vennNode1" presStyleIdx="1" presStyleCnt="5" custRadScaleRad="101331" custRadScaleInc="1292">
        <dgm:presLayoutVars>
          <dgm:bulletEnabled val="1"/>
        </dgm:presLayoutVars>
      </dgm:prSet>
      <dgm:spPr/>
    </dgm:pt>
    <dgm:pt modelId="{1AE15416-46BD-4B8A-A36D-53EDF9CC2DEF}" type="pres">
      <dgm:prSet presAssocID="{1901A2FE-2E36-459E-AFB0-56A027521082}" presName="node" presStyleLbl="vennNode1" presStyleIdx="2" presStyleCnt="5">
        <dgm:presLayoutVars>
          <dgm:bulletEnabled val="1"/>
        </dgm:presLayoutVars>
      </dgm:prSet>
      <dgm:spPr/>
    </dgm:pt>
    <dgm:pt modelId="{DA391A23-2346-4B03-A8E4-8B3F3A7A0F71}" type="pres">
      <dgm:prSet presAssocID="{DD6B5183-31BD-4970-9699-1866779CA936}" presName="node" presStyleLbl="vennNode1" presStyleIdx="3" presStyleCnt="5">
        <dgm:presLayoutVars>
          <dgm:bulletEnabled val="1"/>
        </dgm:presLayoutVars>
      </dgm:prSet>
      <dgm:spPr/>
    </dgm:pt>
    <dgm:pt modelId="{53DC40A4-485C-40B6-82F7-8A8DCED30258}" type="pres">
      <dgm:prSet presAssocID="{490D4BA4-A04F-450F-8078-4DC2F1CA7366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8D18BD0B-B9C9-4F25-B547-F08568463996}" srcId="{6E9B9262-77ED-4378-B405-AD6C1D13F969}" destId="{20CAB6D5-59EF-40E9-B7E7-8B2252FD1C00}" srcOrd="1" destOrd="0" parTransId="{D6CB8AD0-DC67-4CD6-A76A-7A1A184EA0E6}" sibTransId="{30DF45DD-9054-43A9-9EDB-EF32D6B262B5}"/>
    <dgm:cxn modelId="{D13B1424-7D4D-4F4E-9689-A050A38AE9DB}" type="presOf" srcId="{CE5C1D2E-EF98-424F-8D74-C2D0B1E8BCBB}" destId="{9BF1D76A-7F38-4D69-A82B-90D622178CE0}" srcOrd="0" destOrd="0" presId="urn:microsoft.com/office/officeart/2005/8/layout/radial3"/>
    <dgm:cxn modelId="{94258F2E-6772-4E3C-8DD9-8DEF26E7A112}" srcId="{C4D6190F-2C18-49D1-AF14-059FB8E1BA37}" destId="{490D4BA4-A04F-450F-8078-4DC2F1CA7366}" srcOrd="3" destOrd="0" parTransId="{826DCAF0-977C-4C10-8DCB-E655A1CE5F72}" sibTransId="{0012517E-8889-4E9C-A762-B2FEBF1B5E60}"/>
    <dgm:cxn modelId="{01FB514F-5EE4-46BD-A011-97FAE3C41B79}" type="presOf" srcId="{1901A2FE-2E36-459E-AFB0-56A027521082}" destId="{1AE15416-46BD-4B8A-A36D-53EDF9CC2DEF}" srcOrd="0" destOrd="0" presId="urn:microsoft.com/office/officeart/2005/8/layout/radial3"/>
    <dgm:cxn modelId="{D077519E-1B13-4B54-B60B-08980D765F54}" srcId="{6E9B9262-77ED-4378-B405-AD6C1D13F969}" destId="{C4D6190F-2C18-49D1-AF14-059FB8E1BA37}" srcOrd="0" destOrd="0" parTransId="{7EAB15B5-C078-4BA2-9380-6F997FEB2722}" sibTransId="{40F10E25-F84F-4D5F-8816-A2F5E908BB68}"/>
    <dgm:cxn modelId="{2CCC09A4-8FCC-444D-86FE-107F09632B31}" type="presOf" srcId="{DD6B5183-31BD-4970-9699-1866779CA936}" destId="{DA391A23-2346-4B03-A8E4-8B3F3A7A0F71}" srcOrd="0" destOrd="0" presId="urn:microsoft.com/office/officeart/2005/8/layout/radial3"/>
    <dgm:cxn modelId="{7AA0EAB5-2498-4DCB-888F-1B61B5D3E691}" type="presOf" srcId="{C4D6190F-2C18-49D1-AF14-059FB8E1BA37}" destId="{16C395CD-960C-4074-B728-4FED9A455B66}" srcOrd="0" destOrd="0" presId="urn:microsoft.com/office/officeart/2005/8/layout/radial3"/>
    <dgm:cxn modelId="{EE317BC3-782E-4688-933E-0E410C6B7173}" srcId="{C4D6190F-2C18-49D1-AF14-059FB8E1BA37}" destId="{1901A2FE-2E36-459E-AFB0-56A027521082}" srcOrd="1" destOrd="0" parTransId="{3C13ADD9-A76B-4B9B-B461-013D74C52126}" sibTransId="{488C8414-8F7F-4782-80F2-57E81B738F33}"/>
    <dgm:cxn modelId="{4AA247C9-0D2F-4E3D-8FA9-1BD33C09174D}" srcId="{C4D6190F-2C18-49D1-AF14-059FB8E1BA37}" destId="{CE5C1D2E-EF98-424F-8D74-C2D0B1E8BCBB}" srcOrd="0" destOrd="0" parTransId="{C1F43D64-C26C-45B2-8DAE-54CBD262EA8F}" sibTransId="{270D81E5-96DB-49EB-8D8B-C41182F06D96}"/>
    <dgm:cxn modelId="{AF89D0D7-514C-4E8F-AA0E-C2BE309B06E5}" type="presOf" srcId="{490D4BA4-A04F-450F-8078-4DC2F1CA7366}" destId="{53DC40A4-485C-40B6-82F7-8A8DCED30258}" srcOrd="0" destOrd="0" presId="urn:microsoft.com/office/officeart/2005/8/layout/radial3"/>
    <dgm:cxn modelId="{540F89F2-3D58-4CDE-90FE-7E820C8E43DA}" type="presOf" srcId="{6E9B9262-77ED-4378-B405-AD6C1D13F969}" destId="{D723B5DE-DE32-471D-8C38-06F1316C52F5}" srcOrd="0" destOrd="0" presId="urn:microsoft.com/office/officeart/2005/8/layout/radial3"/>
    <dgm:cxn modelId="{F67032F7-8A0C-4B86-B3CF-384C67D931CC}" srcId="{C4D6190F-2C18-49D1-AF14-059FB8E1BA37}" destId="{DD6B5183-31BD-4970-9699-1866779CA936}" srcOrd="2" destOrd="0" parTransId="{8A27757B-9B8E-45F1-8832-09154E9DBBCA}" sibTransId="{0B833F87-7596-4807-BC58-80C31033C76D}"/>
    <dgm:cxn modelId="{350A1471-116C-4721-AD3A-B3194CD5A608}" type="presParOf" srcId="{D723B5DE-DE32-471D-8C38-06F1316C52F5}" destId="{80CAE700-18B8-42C2-8AE1-3BB88415DBAD}" srcOrd="0" destOrd="0" presId="urn:microsoft.com/office/officeart/2005/8/layout/radial3"/>
    <dgm:cxn modelId="{44D6A750-F35D-4408-BB3B-B62FC81B2131}" type="presParOf" srcId="{80CAE700-18B8-42C2-8AE1-3BB88415DBAD}" destId="{16C395CD-960C-4074-B728-4FED9A455B66}" srcOrd="0" destOrd="0" presId="urn:microsoft.com/office/officeart/2005/8/layout/radial3"/>
    <dgm:cxn modelId="{00EEA816-63E4-466B-9B4B-C5859629AE00}" type="presParOf" srcId="{80CAE700-18B8-42C2-8AE1-3BB88415DBAD}" destId="{9BF1D76A-7F38-4D69-A82B-90D622178CE0}" srcOrd="1" destOrd="0" presId="urn:microsoft.com/office/officeart/2005/8/layout/radial3"/>
    <dgm:cxn modelId="{5BEA8539-FA83-4D69-8FED-4B2F4C151DA3}" type="presParOf" srcId="{80CAE700-18B8-42C2-8AE1-3BB88415DBAD}" destId="{1AE15416-46BD-4B8A-A36D-53EDF9CC2DEF}" srcOrd="2" destOrd="0" presId="urn:microsoft.com/office/officeart/2005/8/layout/radial3"/>
    <dgm:cxn modelId="{FE8E0AEC-E0CD-4628-A719-D878C2138CB9}" type="presParOf" srcId="{80CAE700-18B8-42C2-8AE1-3BB88415DBAD}" destId="{DA391A23-2346-4B03-A8E4-8B3F3A7A0F71}" srcOrd="3" destOrd="0" presId="urn:microsoft.com/office/officeart/2005/8/layout/radial3"/>
    <dgm:cxn modelId="{F0B6EC47-9A8B-4EC6-BE60-1AE3394C33D0}" type="presParOf" srcId="{80CAE700-18B8-42C2-8AE1-3BB88415DBAD}" destId="{53DC40A4-485C-40B6-82F7-8A8DCED3025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395CD-960C-4074-B728-4FED9A455B66}">
      <dsp:nvSpPr>
        <dsp:cNvPr id="0" name=""/>
        <dsp:cNvSpPr/>
      </dsp:nvSpPr>
      <dsp:spPr>
        <a:xfrm>
          <a:off x="2561166" y="1206500"/>
          <a:ext cx="3005666" cy="300566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Student support network  </a:t>
          </a:r>
        </a:p>
      </dsp:txBody>
      <dsp:txXfrm>
        <a:off x="3001336" y="1646670"/>
        <a:ext cx="2125326" cy="2125326"/>
      </dsp:txXfrm>
    </dsp:sp>
    <dsp:sp modelId="{9BF1D76A-7F38-4D69-A82B-90D622178CE0}">
      <dsp:nvSpPr>
        <dsp:cNvPr id="0" name=""/>
        <dsp:cNvSpPr/>
      </dsp:nvSpPr>
      <dsp:spPr>
        <a:xfrm>
          <a:off x="3352833" y="0"/>
          <a:ext cx="1502833" cy="1502833"/>
        </a:xfrm>
        <a:prstGeom prst="ellipse">
          <a:avLst/>
        </a:prstGeom>
        <a:solidFill>
          <a:schemeClr val="accent2">
            <a:alpha val="50000"/>
            <a:hueOff val="971115"/>
            <a:satOff val="-2088"/>
            <a:lumOff val="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Companies </a:t>
          </a:r>
        </a:p>
      </dsp:txBody>
      <dsp:txXfrm>
        <a:off x="3572918" y="220085"/>
        <a:ext cx="1062663" cy="1062663"/>
      </dsp:txXfrm>
    </dsp:sp>
    <dsp:sp modelId="{1AE15416-46BD-4B8A-A36D-53EDF9CC2DEF}">
      <dsp:nvSpPr>
        <dsp:cNvPr id="0" name=""/>
        <dsp:cNvSpPr/>
      </dsp:nvSpPr>
      <dsp:spPr>
        <a:xfrm>
          <a:off x="5269963" y="1957916"/>
          <a:ext cx="1502833" cy="1502833"/>
        </a:xfrm>
        <a:prstGeom prst="ellipse">
          <a:avLst/>
        </a:prstGeom>
        <a:solidFill>
          <a:schemeClr val="accent2">
            <a:alpha val="50000"/>
            <a:hueOff val="1942231"/>
            <a:satOff val="-4176"/>
            <a:lumOff val="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Career/Life Coach</a:t>
          </a:r>
        </a:p>
      </dsp:txBody>
      <dsp:txXfrm>
        <a:off x="5490048" y="2178001"/>
        <a:ext cx="1062663" cy="1062663"/>
      </dsp:txXfrm>
    </dsp:sp>
    <dsp:sp modelId="{DA391A23-2346-4B03-A8E4-8B3F3A7A0F71}">
      <dsp:nvSpPr>
        <dsp:cNvPr id="0" name=""/>
        <dsp:cNvSpPr/>
      </dsp:nvSpPr>
      <dsp:spPr>
        <a:xfrm>
          <a:off x="3312583" y="3915297"/>
          <a:ext cx="1502833" cy="1502833"/>
        </a:xfrm>
        <a:prstGeom prst="ellipse">
          <a:avLst/>
        </a:prstGeom>
        <a:solidFill>
          <a:schemeClr val="accent2">
            <a:alpha val="50000"/>
            <a:hueOff val="2913346"/>
            <a:satOff val="-6264"/>
            <a:lumOff val="2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Culinary Instructors</a:t>
          </a:r>
        </a:p>
      </dsp:txBody>
      <dsp:txXfrm>
        <a:off x="3532668" y="4135382"/>
        <a:ext cx="1062663" cy="1062663"/>
      </dsp:txXfrm>
    </dsp:sp>
    <dsp:sp modelId="{53DC40A4-485C-40B6-82F7-8A8DCED30258}">
      <dsp:nvSpPr>
        <dsp:cNvPr id="0" name=""/>
        <dsp:cNvSpPr/>
      </dsp:nvSpPr>
      <dsp:spPr>
        <a:xfrm>
          <a:off x="1355202" y="1957916"/>
          <a:ext cx="1502833" cy="1502833"/>
        </a:xfrm>
        <a:prstGeom prst="ellipse">
          <a:avLst/>
        </a:prstGeom>
        <a:solidFill>
          <a:schemeClr val="accent2">
            <a:alpha val="50000"/>
            <a:hueOff val="3884461"/>
            <a:satOff val="-8352"/>
            <a:lumOff val="2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Higher Education</a:t>
          </a:r>
        </a:p>
      </dsp:txBody>
      <dsp:txXfrm>
        <a:off x="1575287" y="2178001"/>
        <a:ext cx="1062663" cy="1062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1/30/2026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2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21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99062-71D3-36BB-9572-7D153A1F0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1C2FC9-23FC-57CE-F1BB-616DAC571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D0EE42-8BEC-0694-5E15-A5D25BB1BA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A459A-EC66-2A04-A599-2A548AB6B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26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centerforadulttransition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lkwilliams@pccc.ed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se.open.ubc.ca/open-research/open-software/container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228654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E1EC9634-5F34-92DA-6669-18480B635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2" y="5995924"/>
            <a:ext cx="873616" cy="86207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16516"/>
            <a:ext cx="9144000" cy="137026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Culinary Arts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783"/>
            <a:ext cx="9144000" cy="16557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Passaic County Community College </a:t>
            </a:r>
          </a:p>
        </p:txBody>
      </p:sp>
      <p:pic>
        <p:nvPicPr>
          <p:cNvPr id="5" name="Picture 4" descr="Logo">
            <a:extLst>
              <a:ext uri="{FF2B5EF4-FFF2-40B4-BE49-F238E27FC236}">
                <a16:creationId xmlns:a16="http://schemas.microsoft.com/office/drawing/2014/main" id="{F8A0A8DE-02B9-C0BC-ECFD-24B85D017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7" y="-27781"/>
            <a:ext cx="2724911" cy="27249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2AB01A-EF1C-F2ED-E470-48C21904627B}"/>
              </a:ext>
            </a:extLst>
          </p:cNvPr>
          <p:cNvSpPr txBox="1"/>
          <p:nvPr/>
        </p:nvSpPr>
        <p:spPr>
          <a:xfrm>
            <a:off x="939568" y="5995924"/>
            <a:ext cx="3900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Funding administered by project partner:</a:t>
            </a:r>
          </a:p>
          <a:p>
            <a:r>
              <a:rPr lang="en-US" dirty="0"/>
              <a:t>Office of the Secretary of Higher Education </a:t>
            </a:r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DB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6B7C47-B21F-2061-8D99-F52B39FB5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D3900-6951-949F-DF9C-9062E808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/>
          <a:lstStyle/>
          <a:p>
            <a:r>
              <a:rPr lang="en-US" dirty="0"/>
              <a:t>Timeline: Spring 2027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FF4C17-B72F-2F87-E6BB-2573F31BDB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8400" y="1709275"/>
            <a:ext cx="2821537" cy="1884776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January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Onboarding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3F197EE-DE31-A8AD-A38D-E3C723725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24222" y="3922582"/>
            <a:ext cx="3551111" cy="223133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March/April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Skill specialization workshops, Resume Building, Interview Prep, Application Support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AFAB657-671F-C461-505C-8CA1A58B27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1319" y="2598372"/>
            <a:ext cx="3052903" cy="188477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Culinary Techniques, Food Industry Basics, Nutrition</a:t>
            </a:r>
          </a:p>
        </p:txBody>
      </p:sp>
    </p:spTree>
    <p:extLst>
      <p:ext uri="{BB962C8B-B14F-4D97-AF65-F5344CB8AC3E}">
        <p14:creationId xmlns:p14="http://schemas.microsoft.com/office/powerpoint/2010/main" val="251610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7179F7-8740-03DE-F133-BBA41988A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get there….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B8956B-A56B-EDCF-EBC0-2683C44A2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Experienced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BF9C1-9009-C934-C11C-54570A523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3703320" cy="368458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team has combined experience in the industry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Instructors come from backgrounds working in catering, private chefs, executive chefs, restaurant management, teaching, emotional-social support etc.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7F3E1-56D0-3EB8-15CC-D50D6E064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Building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5EB57E-48A5-AA9B-7682-56298F1431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PCCC has expansive resources across departments to best support students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team has a team of resources/contacts in the industry and in the academic world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 will have the opportunity to increase their networks of support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Transition Fairs &amp; Resource Fairs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HS Partnerships &amp; Transportation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BC0BBB-72F7-8CAB-4F61-F84474773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Employer Relationships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D6AC14-9AD9-9C42-046A-6E2B3E9561B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CAT supports students to gain skills to make them more employable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build long-lasting relationship with employers and agencies (DVRS) looking to hire our students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Job Shadowing Opportunities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B391B61-21BC-7309-D50E-A2FA8728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2026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66CF5CA-318D-F6B1-504B-3DF8E954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OSHE Funded Grant: Passaic County College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3AABF76-F42A-5213-B615-6C140041C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941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800" y="2528308"/>
            <a:ext cx="9144000" cy="1052957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Follow us on social Media!!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0781B-4757-B7CD-9FBF-B7BD9D0C7FCE}"/>
              </a:ext>
            </a:extLst>
          </p:cNvPr>
          <p:cNvSpPr txBox="1"/>
          <p:nvPr/>
        </p:nvSpPr>
        <p:spPr>
          <a:xfrm>
            <a:off x="2340768" y="266533"/>
            <a:ext cx="82510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“A little progress each day adds up to big Results.” - Satya Nani </a:t>
            </a:r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23A2143E-4292-0399-E777-70FFE67C6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2" y="5995924"/>
            <a:ext cx="873616" cy="86207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D46150-B4B7-41AA-162D-9667C9E4D339}"/>
              </a:ext>
            </a:extLst>
          </p:cNvPr>
          <p:cNvSpPr txBox="1"/>
          <p:nvPr/>
        </p:nvSpPr>
        <p:spPr>
          <a:xfrm>
            <a:off x="939568" y="6037469"/>
            <a:ext cx="61113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Funding administered by project partner:</a:t>
            </a:r>
          </a:p>
          <a:p>
            <a:r>
              <a:rPr lang="en-US" dirty="0"/>
              <a:t>Office of the Secretary of Higher Education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DC8DCA2-0546-9468-8EC9-874B617F0E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https://www.instagram.com/centerforadulttransition/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617343"/>
            <a:ext cx="9144000" cy="1052957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BEBE-18E8-4025-FF6F-EC0130CB4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3992563"/>
            <a:ext cx="9144000" cy="149117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Lamont Williams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Assistant Director 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lkwilliams@pccc.edu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973-684-5801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0781B-4757-B7CD-9FBF-B7BD9D0C7FCE}"/>
              </a:ext>
            </a:extLst>
          </p:cNvPr>
          <p:cNvSpPr txBox="1"/>
          <p:nvPr/>
        </p:nvSpPr>
        <p:spPr>
          <a:xfrm>
            <a:off x="2340768" y="266533"/>
            <a:ext cx="82510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“A little progress each day adds up to big Results.” - Satya Nani </a:t>
            </a:r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23A2143E-4292-0399-E777-70FFE67C6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2" y="5995924"/>
            <a:ext cx="873616" cy="86207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D46150-B4B7-41AA-162D-9667C9E4D339}"/>
              </a:ext>
            </a:extLst>
          </p:cNvPr>
          <p:cNvSpPr txBox="1"/>
          <p:nvPr/>
        </p:nvSpPr>
        <p:spPr>
          <a:xfrm>
            <a:off x="939568" y="6037469"/>
            <a:ext cx="61113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Funding administered by project partner:</a:t>
            </a:r>
          </a:p>
          <a:p>
            <a:r>
              <a:rPr lang="en-US" dirty="0"/>
              <a:t>Office of the Secretary of Higher Education </a:t>
            </a:r>
          </a:p>
        </p:txBody>
      </p:sp>
    </p:spTree>
    <p:extLst>
      <p:ext uri="{BB962C8B-B14F-4D97-AF65-F5344CB8AC3E}">
        <p14:creationId xmlns:p14="http://schemas.microsoft.com/office/powerpoint/2010/main" val="54071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78135-3F5C-BB53-0082-12295679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4883AB6-E6D8-70A9-3CCB-61E120FC6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072933"/>
              </p:ext>
            </p:extLst>
          </p:nvPr>
        </p:nvGraphicFramePr>
        <p:xfrm>
          <a:off x="7791450" y="1169988"/>
          <a:ext cx="4132263" cy="4838913"/>
        </p:xfrm>
        <a:graphic>
          <a:graphicData uri="http://schemas.openxmlformats.org/drawingml/2006/table">
            <a:tbl>
              <a:tblPr firstRow="1" bandRow="1"/>
              <a:tblGrid>
                <a:gridCol w="4132263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7556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71877"/>
                  </a:ext>
                </a:extLst>
              </a:tr>
              <a:tr h="105424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DETAILS</a:t>
                      </a:r>
                    </a:p>
                    <a:p>
                      <a:pPr marL="0" algn="r" defTabSz="914400" rtl="0" eaLnBrk="1" latinLnBrk="0" hangingPunct="1"/>
                      <a:endParaRPr lang="en-US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10757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ELIGIBILITY</a:t>
                      </a:r>
                    </a:p>
                    <a:p>
                      <a:pPr marL="0" algn="r" defTabSz="914400" rtl="0" eaLnBrk="1" latinLnBrk="0" hangingPunct="1"/>
                      <a:endParaRPr lang="en-US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  <a:tr h="10327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TIMELINE</a:t>
                      </a:r>
                    </a:p>
                    <a:p>
                      <a:pPr marL="0" algn="r" defTabSz="914400" rtl="0" eaLnBrk="1" latinLnBrk="0" hangingPunct="1"/>
                      <a:endParaRPr lang="en-US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977400"/>
                  </a:ext>
                </a:extLst>
              </a:tr>
              <a:tr h="9205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QUESTIONS</a:t>
                      </a:r>
                    </a:p>
                    <a:p>
                      <a:pPr marL="0" algn="r" defTabSz="914400" rtl="0" eaLnBrk="1" latinLnBrk="0" hangingPunct="1"/>
                      <a:endParaRPr lang="en-US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6376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13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are…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604865"/>
            <a:ext cx="4572000" cy="441353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PCCC Center for Adult Transition is a workforce and life skills program that connects companies, high schools,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education institutions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around the shared goal of successful employment for students. 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Students served by the Center will receive education and employment preparedness focusing on the Food Industry, a demand industry sector in Passaic County.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84D8B-635B-7402-1437-04A104C2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9BE9C-B5EA-5DA0-9156-6E05D388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OSHE Funded Grant: Passaic County College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C4D5DF4-BF41-7940-2E73-1A4BEAE6DF5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026990-251C-9048-CBAF-05C3DA595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92" y="839599"/>
            <a:ext cx="5413248" cy="283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C30240-AD6B-A109-220E-CC94825D0796}"/>
              </a:ext>
            </a:extLst>
          </p:cNvPr>
          <p:cNvSpPr txBox="1"/>
          <p:nvPr/>
        </p:nvSpPr>
        <p:spPr>
          <a:xfrm>
            <a:off x="557784" y="5095070"/>
            <a:ext cx="10469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training activities will take place on site at the college’s Wanaque Academic facility, where they have access to a fully- equipped Culinary Arts training facility – 500 Union Ave, Wanaque, NJ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7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C4D5DF4-BF41-7940-2E73-1A4BEAE6DF5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Culinary Arts Job Readiness Training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10451592" cy="407072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Students participate in hands-on culinary job training modeled after real-world deli and sandwich shop environments.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students build proficiency, they develop practical skills in food preparation, sandwich assembly, kitchen safety, and workflow.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Students receive training in essential workplace and life skills needed to succeed in culinary and food service settings.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84D8B-635B-7402-1437-04A104C2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9BE9C-B5EA-5DA0-9156-6E05D388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OSHE Funded Grant: Passaic County College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5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3C522-AA2A-3251-75DB-0E997263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Employment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0B648-3C1F-B947-02E0-9CE284E34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1" y="1947671"/>
            <a:ext cx="6007609" cy="407072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PCCC Center for Adult Transition collaborates with the PCCC Culinary Arts Program and other campus partners to provide hands-on job training.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Center supports young adults with intellectual and developmental disabilities in building the skills needed to secure and maintain meaningful employment.</a:t>
            </a:r>
          </a:p>
          <a:p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Employers are facing ongoing labor shortages — including food service, retail, hospitality, and health care — continue to need reliable, well-trained workers. This creates real openings where individuals trained with workplace and culinary skills can fill important roles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BA5F8-46ED-0E4E-8AB0-55B73E57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440" y="6464808"/>
            <a:ext cx="987552" cy="310896"/>
          </a:xfrm>
        </p:spPr>
        <p:txBody>
          <a:bodyPr/>
          <a:lstStyle/>
          <a:p>
            <a:r>
              <a:rPr lang="en-US" dirty="0"/>
              <a:t>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22558-CF12-3B8E-58B1-E3F3F3F2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OSHE Funded Grant: Passaic County College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50175-6A23-E955-7E34-87EDB384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CA2DC99-267B-34AA-4D03-1835D65F07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126672"/>
              </p:ext>
            </p:extLst>
          </p:nvPr>
        </p:nvGraphicFramePr>
        <p:xfrm>
          <a:off x="5438628" y="18021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626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BE6DE-419B-6F1C-7920-13909309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Details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2999C-4FBE-EE6A-580D-3137010EE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con">
            <a:extLst>
              <a:ext uri="{FF2B5EF4-FFF2-40B4-BE49-F238E27FC236}">
                <a16:creationId xmlns:a16="http://schemas.microsoft.com/office/drawing/2014/main" id="{274C99CD-F588-1C1A-8C67-9B3F0BDA9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33061" y="2996097"/>
            <a:ext cx="3352381" cy="28571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96482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Details  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7552944" cy="407072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WordVisi_MSFontService"/>
              </a:rPr>
              <a:t>The training program will consist of </a:t>
            </a:r>
            <a:r>
              <a:rPr lang="en-US" dirty="0">
                <a:solidFill>
                  <a:srgbClr val="000000"/>
                </a:solidFill>
                <a:latin typeface="WordVisi_MSFontService"/>
              </a:rPr>
              <a:t>a 10 week, hands-on training program</a:t>
            </a:r>
            <a:r>
              <a:rPr lang="en-US" b="0" i="0" dirty="0">
                <a:solidFill>
                  <a:srgbClr val="000000"/>
                </a:solidFill>
                <a:effectLst/>
                <a:latin typeface="WordVisi_MSFontService"/>
              </a:rPr>
              <a:t>, which will take place </a:t>
            </a:r>
            <a:r>
              <a:rPr lang="en-US" dirty="0">
                <a:solidFill>
                  <a:srgbClr val="000000"/>
                </a:solidFill>
                <a:latin typeface="WordVisi_MSFontService"/>
              </a:rPr>
              <a:t>2X a week.</a:t>
            </a:r>
            <a:endParaRPr lang="en-US" b="0" i="0" dirty="0">
              <a:solidFill>
                <a:srgbClr val="000000"/>
              </a:solidFill>
              <a:effectLst/>
              <a:latin typeface="WordVisi_MSFontService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dirty="0">
              <a:solidFill>
                <a:srgbClr val="000000"/>
              </a:solidFill>
              <a:latin typeface="WordVisi_MSFontServic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maximum of six students in each cohort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Classes include topics in Cold/Kitchen Prep, Breakfast Items, Teamwork Adjustment, Basic Nutrition, Resume Development, Professional Dress Interview Skills, Self-Advocacy Skills,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FREE – NO COST AT ALL!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WordVisi_MSFontService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84D8B-635B-7402-1437-04A104C2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9BE9C-B5EA-5DA0-9156-6E05D388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OSHE Funded Grant: Passaic County College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Placeholder 6" descr="A picture containing board&#10;&#10;Description automatically generated">
            <a:extLst>
              <a:ext uri="{FF2B5EF4-FFF2-40B4-BE49-F238E27FC236}">
                <a16:creationId xmlns:a16="http://schemas.microsoft.com/office/drawing/2014/main" id="{17F9B9DA-3F06-E1CA-3F94-F30B22BB8F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724" r="22724"/>
          <a:stretch>
            <a:fillRect/>
          </a:stretch>
        </p:blipFill>
        <p:spPr>
          <a:xfrm>
            <a:off x="8634551" y="0"/>
            <a:ext cx="3557449" cy="4892039"/>
          </a:xfrm>
        </p:spPr>
      </p:pic>
      <p:pic>
        <p:nvPicPr>
          <p:cNvPr id="5" name="Picture 4" descr="A group of people wearing aprons&#10;&#10;Description automatically generated">
            <a:extLst>
              <a:ext uri="{FF2B5EF4-FFF2-40B4-BE49-F238E27FC236}">
                <a16:creationId xmlns:a16="http://schemas.microsoft.com/office/drawing/2014/main" id="{9FAD7217-BC74-1361-6393-CC81D64AC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36484" y="4277006"/>
            <a:ext cx="2245255" cy="1683941"/>
          </a:xfrm>
          <a:prstGeom prst="rect">
            <a:avLst/>
          </a:prstGeom>
        </p:spPr>
      </p:pic>
      <p:pic>
        <p:nvPicPr>
          <p:cNvPr id="6" name="Picture 5" descr="A person wearing a hat and gloves holding a lobster&#10;&#10;Description automatically generated">
            <a:extLst>
              <a:ext uri="{FF2B5EF4-FFF2-40B4-BE49-F238E27FC236}">
                <a16:creationId xmlns:a16="http://schemas.microsoft.com/office/drawing/2014/main" id="{9805FF1F-C00C-5573-4B8D-EB1401790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380" y="4267281"/>
            <a:ext cx="1243662" cy="1862721"/>
          </a:xfrm>
          <a:prstGeom prst="rect">
            <a:avLst/>
          </a:prstGeom>
        </p:spPr>
      </p:pic>
      <p:pic>
        <p:nvPicPr>
          <p:cNvPr id="11" name="Picture 10" descr="A person holding a plate with flowers&#10;&#10;Description automatically generated">
            <a:extLst>
              <a:ext uri="{FF2B5EF4-FFF2-40B4-BE49-F238E27FC236}">
                <a16:creationId xmlns:a16="http://schemas.microsoft.com/office/drawing/2014/main" id="{5279E413-440A-6743-2D2C-9837B7B74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7985" y="4407588"/>
            <a:ext cx="2296891" cy="17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1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C4D5DF4-BF41-7940-2E73-1A4BEAE6DF5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9829800" cy="407072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program supports students with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intellectual and developmental disabilities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aged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to 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have interest in pursing job in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food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comfortable working with a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around kitchen equipment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(knives, heating appliances,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able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commit to the entire length of the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more than 4 excused absences </a:t>
            </a:r>
          </a:p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have a high school diploma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able to reap the rewards of their hard work and efforts!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84D8B-635B-7402-1437-04A104C2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9BE9C-B5EA-5DA0-9156-6E05D388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OSHE Funded Grant: Passaic County College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1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679D-DC49-184B-33D7-D460C70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04088"/>
            <a:ext cx="9144000" cy="676656"/>
          </a:xfrm>
        </p:spPr>
        <p:txBody>
          <a:bodyPr/>
          <a:lstStyle/>
          <a:p>
            <a:r>
              <a:rPr lang="en-US" dirty="0"/>
              <a:t>Timeline: Fall 2026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5CC3A7-DD9A-E887-A929-DE6D4C1E47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8400" y="1709275"/>
            <a:ext cx="2821537" cy="1884776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Onboarding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1A076CC-9414-293E-8AB1-B8C2EA1C5F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24222" y="3922582"/>
            <a:ext cx="3551111" cy="223133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November 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Skill specialization workshops, Resume Building, Interview Prep, Application Support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754D37-3AA6-7249-76D8-52F85F4C1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1319" y="2598372"/>
            <a:ext cx="3052903" cy="188477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Culinary Techniques, Food Industry Basics, Nutrition</a:t>
            </a:r>
          </a:p>
        </p:txBody>
      </p:sp>
    </p:spTree>
    <p:extLst>
      <p:ext uri="{BB962C8B-B14F-4D97-AF65-F5344CB8AC3E}">
        <p14:creationId xmlns:p14="http://schemas.microsoft.com/office/powerpoint/2010/main" val="327257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.potx" id="{6F7A4518-677F-49D0-AD76-8F0F7DEFB1E5}" vid="{F577DF72-62B0-42B0-B34E-786789A797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{E29EAC98-727A-4392-A5CD-BFC5EE792525}tf11964407_win32</Template>
  <TotalTime>2642</TotalTime>
  <Words>768</Words>
  <Application>Microsoft Office PowerPoint</Application>
  <PresentationFormat>Widescreen</PresentationFormat>
  <Paragraphs>131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Gill Sans Nova</vt:lpstr>
      <vt:lpstr>Gill Sans Nova Light</vt:lpstr>
      <vt:lpstr>Sagona Book</vt:lpstr>
      <vt:lpstr>WordVisi_MSFontService</vt:lpstr>
      <vt:lpstr>Office Theme</vt:lpstr>
      <vt:lpstr>Culinary Arts Program</vt:lpstr>
      <vt:lpstr>Agenda</vt:lpstr>
      <vt:lpstr>Who we are…</vt:lpstr>
      <vt:lpstr>Culinary Arts Job Readiness Training</vt:lpstr>
      <vt:lpstr>The Future Of Employment</vt:lpstr>
      <vt:lpstr>Program Details </vt:lpstr>
      <vt:lpstr>Program Details  </vt:lpstr>
      <vt:lpstr>Eligibility </vt:lpstr>
      <vt:lpstr>Timeline: Fall 2026</vt:lpstr>
      <vt:lpstr>Timeline: Spring 2027</vt:lpstr>
      <vt:lpstr>How we get there….</vt:lpstr>
      <vt:lpstr> Follow us on social Media!!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Culinary Arts Program</dc:title>
  <dc:creator>Williams,Lamont</dc:creator>
  <cp:lastModifiedBy>Williams,Lamont</cp:lastModifiedBy>
  <cp:revision>5</cp:revision>
  <dcterms:created xsi:type="dcterms:W3CDTF">2023-01-18T13:36:10Z</dcterms:created>
  <dcterms:modified xsi:type="dcterms:W3CDTF">2026-01-30T15:19:01Z</dcterms:modified>
</cp:coreProperties>
</file>