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8" r:id="rId1"/>
  </p:sldMasterIdLst>
  <p:notesMasterIdLst>
    <p:notesMasterId r:id="rId19"/>
  </p:notesMasterIdLst>
  <p:sldIdLst>
    <p:sldId id="256" r:id="rId2"/>
    <p:sldId id="268" r:id="rId3"/>
    <p:sldId id="269" r:id="rId4"/>
    <p:sldId id="292" r:id="rId5"/>
    <p:sldId id="294" r:id="rId6"/>
    <p:sldId id="293" r:id="rId7"/>
    <p:sldId id="297" r:id="rId8"/>
    <p:sldId id="298" r:id="rId9"/>
    <p:sldId id="273" r:id="rId10"/>
    <p:sldId id="272" r:id="rId11"/>
    <p:sldId id="296" r:id="rId12"/>
    <p:sldId id="295" r:id="rId13"/>
    <p:sldId id="274" r:id="rId14"/>
    <p:sldId id="280" r:id="rId15"/>
    <p:sldId id="299" r:id="rId16"/>
    <p:sldId id="300" r:id="rId17"/>
    <p:sldId id="26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naitis, Susan" initials="OS" lastIdx="1" clrIdx="0">
    <p:extLst>
      <p:ext uri="{19B8F6BF-5375-455C-9EA6-DF929625EA0E}">
        <p15:presenceInfo xmlns:p15="http://schemas.microsoft.com/office/powerpoint/2012/main" userId="Onaitis, Sus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DDB542-996F-A8BC-FF1F-80D6DD815CAB}" v="48" dt="2026-03-13T15:04:11.9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0-20T12:08:25.642" idx="1">
    <p:pos x="4403" y="3069"/>
    <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491614-FD8D-44AA-ACC5-38C881E4400A}" type="datetimeFigureOut">
              <a:rPr lang="en-US" smtClean="0"/>
              <a:t>3/13/2026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9FD6A3-F680-46C0-BF0C-C2D8570D7AFE}" type="slidenum">
              <a:rPr lang="en-US" smtClean="0"/>
              <a:t>‹#›</a:t>
            </a:fld>
            <a:endParaRPr lang="en-US"/>
          </a:p>
        </p:txBody>
      </p:sp>
    </p:spTree>
    <p:extLst>
      <p:ext uri="{BB962C8B-B14F-4D97-AF65-F5344CB8AC3E}">
        <p14:creationId xmlns:p14="http://schemas.microsoft.com/office/powerpoint/2010/main" val="1990681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AB3A824-1A51-4B26-AD58-A6D8E14F6C04}"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185939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145382739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296713417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424599679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9651604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106129805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57E33E-8B18-4087-B112-809917729534}"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208877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FFE419-2371-464F-8239-3959401C3561}"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416516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D162C4-EDD9-4389-A98B-B87ECEA2A816}"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718633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t>3/13/2026</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39091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A954B2F-12DE-47F5-8894-472B206D2E1E}" type="datetimeFigureOut">
              <a:rPr lang="en-US" smtClean="0"/>
              <a:t>3/13/2026</a:t>
            </a:fld>
            <a:endParaRPr lang="en-US"/>
          </a:p>
        </p:txBody>
      </p:sp>
      <p:sp>
        <p:nvSpPr>
          <p:cNvPr id="6" name="Footer Placeholder 5"/>
          <p:cNvSpPr>
            <a:spLocks noGrp="1"/>
          </p:cNvSpPr>
          <p:nvPr>
            <p:ph type="ftr" sz="quarter" idx="11"/>
          </p:nvPr>
        </p:nvSpPr>
        <p:spPr/>
        <p:txBody>
          <a:bodyPr/>
          <a:lstStyle/>
          <a:p>
            <a:r>
              <a:rPr lang="en-US"/>
              <a:t>
              </a:t>
            </a:r>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631423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30E46F-7819-4ACF-B48B-48222C2ACC88}" type="datetimeFigureOut">
              <a:rPr lang="en-US" smtClean="0"/>
              <a:t>3/13/2026</a:t>
            </a:fld>
            <a:endParaRPr lang="en-US"/>
          </a:p>
        </p:txBody>
      </p:sp>
      <p:sp>
        <p:nvSpPr>
          <p:cNvPr id="8" name="Footer Placeholder 7"/>
          <p:cNvSpPr>
            <a:spLocks noGrp="1"/>
          </p:cNvSpPr>
          <p:nvPr>
            <p:ph type="ftr" sz="quarter" idx="11"/>
          </p:nvPr>
        </p:nvSpPr>
        <p:spPr/>
        <p:txBody>
          <a:bodyPr/>
          <a:lstStyle/>
          <a:p>
            <a:r>
              <a:rPr lang="en-US"/>
              <a:t>
              </a:t>
            </a:r>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668301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1FAF3416-4057-4DAA-829D-4CA07428D088}" type="datetimeFigureOut">
              <a:rPr lang="en-US" smtClean="0"/>
              <a:t>3/13/2026</a:t>
            </a:fld>
            <a:endParaRPr lang="en-US"/>
          </a:p>
        </p:txBody>
      </p:sp>
      <p:sp>
        <p:nvSpPr>
          <p:cNvPr id="4" name="Footer Placeholder 3"/>
          <p:cNvSpPr>
            <a:spLocks noGrp="1"/>
          </p:cNvSpPr>
          <p:nvPr>
            <p:ph type="ftr" sz="quarter" idx="11"/>
          </p:nvPr>
        </p:nvSpPr>
        <p:spPr/>
        <p:txBody>
          <a:bodyPr/>
          <a:lstStyle/>
          <a:p>
            <a:r>
              <a:rPr lang="en-US"/>
              <a:t>
              </a:t>
            </a:r>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637433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3/13/2026</a:t>
            </a:fld>
            <a:endParaRPr lang="en-US"/>
          </a:p>
        </p:txBody>
      </p:sp>
      <p:sp>
        <p:nvSpPr>
          <p:cNvPr id="3" name="Footer Placeholder 2"/>
          <p:cNvSpPr>
            <a:spLocks noGrp="1"/>
          </p:cNvSpPr>
          <p:nvPr>
            <p:ph type="ftr" sz="quarter" idx="11"/>
          </p:nvPr>
        </p:nvSpPr>
        <p:spPr/>
        <p:txBody>
          <a:bodyPr/>
          <a:lstStyle/>
          <a:p>
            <a:r>
              <a:rPr lang="en-US"/>
              <a:t>
              </a:t>
            </a:r>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60585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7D525BB-DA17-4BA0-B3C8-3AC3ABC827E6}" type="datetimeFigureOut">
              <a:rPr lang="en-US" smtClean="0"/>
              <a:t>3/13/2026</a:t>
            </a:fld>
            <a:endParaRPr lang="en-US"/>
          </a:p>
        </p:txBody>
      </p:sp>
      <p:sp>
        <p:nvSpPr>
          <p:cNvPr id="6" name="Footer Placeholder 5"/>
          <p:cNvSpPr>
            <a:spLocks noGrp="1"/>
          </p:cNvSpPr>
          <p:nvPr>
            <p:ph type="ftr" sz="quarter" idx="11"/>
          </p:nvPr>
        </p:nvSpPr>
        <p:spPr/>
        <p:txBody>
          <a:bodyPr/>
          <a:lstStyle/>
          <a:p>
            <a:r>
              <a:rPr lang="en-US"/>
              <a:t>
              </a:t>
            </a:r>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20605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16C4C9A-3960-41CF-A4E9-2A8FB932454B}" type="datetimeFigureOut">
              <a:rPr lang="en-US" smtClean="0"/>
              <a:t>3/13/2026</a:t>
            </a:fld>
            <a:endParaRPr lang="en-US"/>
          </a:p>
        </p:txBody>
      </p:sp>
      <p:sp>
        <p:nvSpPr>
          <p:cNvPr id="6" name="Footer Placeholder 5"/>
          <p:cNvSpPr>
            <a:spLocks noGrp="1"/>
          </p:cNvSpPr>
          <p:nvPr>
            <p:ph type="ftr" sz="quarter" idx="11"/>
          </p:nvPr>
        </p:nvSpPr>
        <p:spPr/>
        <p:txBody>
          <a:bodyPr/>
          <a:lstStyle/>
          <a:p>
            <a:r>
              <a:rPr lang="en-US"/>
              <a:t>
              </a:t>
            </a:r>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9338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CBC1C18-307B-4F68-A007-B5B542270E8D}" type="datetimeFigureOut">
              <a:rPr lang="en-US" smtClean="0"/>
              <a:t>3/13/2026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
              </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570544500"/>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ccc.elluciancrmrecruit.com/Apply/Account/Login?ReturnUrl=%2fApply" TargetMode="External"/><Relationship Id="rId2" Type="http://schemas.openxmlformats.org/officeDocument/2006/relationships/hyperlink" Target="https://www.mccc.edu/pdf/car/dream_application.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urldefense.com/v3/__https:/www.thearcfamilyinstitute.org/resources/post-secondary-go-bag.html__;!!BRDQHt5SRQ!eVzuKpfTZw02ubtAYhIrBnRun0u0Zlnn8zW1gKIUfTX3oz-LDYQExsm_SPL7ENU$" TargetMode="External"/><Relationship Id="rId2" Type="http://schemas.openxmlformats.org/officeDocument/2006/relationships/hyperlink" Target="http://www.thearcfamilyinstitute.org/" TargetMode="External"/><Relationship Id="rId1" Type="http://schemas.openxmlformats.org/officeDocument/2006/relationships/slideLayout" Target="../slideLayouts/slideLayout2.xml"/><Relationship Id="rId4" Type="http://schemas.openxmlformats.org/officeDocument/2006/relationships/hyperlink" Target="https://urldefense.com/v3/__https:/www.thearcfamilyinstitute.org/spceial-campiangs/college-programs/__;!!BRDQHt5SRQ!eVzuKpfTZw02ubtAYhIrBnRun0u0Zlnn8zW1gKIUfTX3oz-LDYQExsm_CBng9pQ$"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thinkcollege.net/sites/default/files/files/resources/FinalStudentResourceGuide.pdf" TargetMode="External"/><Relationship Id="rId2" Type="http://schemas.openxmlformats.org/officeDocument/2006/relationships/hyperlink" Target="http://www.thinkcollege.ne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mccc.edu/student_services_needs_dream.shtml" TargetMode="External"/><Relationship Id="rId2" Type="http://schemas.openxmlformats.org/officeDocument/2006/relationships/hyperlink" Target="mailto:onaitiss@mccc.edu"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alabamaschoolconnection.org/2013/04/23/common-core-state-standards-in-the-state-of-alabama-why-is-this-such-a-big-deal/" TargetMode="External"/><Relationship Id="rId2" Type="http://schemas.openxmlformats.org/officeDocument/2006/relationships/image" Target="../media/image1.jpeg"/><Relationship Id="rId1" Type="http://schemas.openxmlformats.org/officeDocument/2006/relationships/slideLayout" Target="../slideLayouts/slideLayout8.xml"/><Relationship Id="rId4" Type="http://schemas.openxmlformats.org/officeDocument/2006/relationships/hyperlink" Target="https://creativecommons.org/licenses/by/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2398A-5BA1-456E-881D-6D7BFD7440EE}"/>
              </a:ext>
            </a:extLst>
          </p:cNvPr>
          <p:cNvSpPr>
            <a:spLocks noGrp="1"/>
          </p:cNvSpPr>
          <p:nvPr>
            <p:ph type="ctrTitle"/>
          </p:nvPr>
        </p:nvSpPr>
        <p:spPr>
          <a:xfrm>
            <a:off x="1507067" y="977108"/>
            <a:ext cx="8055259" cy="3073728"/>
          </a:xfrm>
        </p:spPr>
        <p:txBody>
          <a:bodyPr/>
          <a:lstStyle/>
          <a:p>
            <a:r>
              <a:rPr lang="en-US" sz="3200" cap="all">
                <a:solidFill>
                  <a:schemeClr val="tx1"/>
                </a:solidFill>
              </a:rPr>
              <a:t>Mercer county Community College</a:t>
            </a:r>
            <a:br>
              <a:rPr lang="en-US" cap="all">
                <a:solidFill>
                  <a:schemeClr val="tx1"/>
                </a:solidFill>
              </a:rPr>
            </a:br>
            <a:r>
              <a:rPr lang="en-US" sz="4400" cap="all"/>
              <a:t>The Dream Program</a:t>
            </a:r>
            <a:br>
              <a:rPr lang="en-US" cap="all"/>
            </a:br>
            <a:r>
              <a:rPr lang="en-US" cap="all"/>
              <a:t>  </a:t>
            </a:r>
            <a:br>
              <a:rPr lang="en-US" cap="all"/>
            </a:br>
            <a:r>
              <a:rPr lang="en-US" cap="all"/>
              <a:t> </a:t>
            </a:r>
            <a:endParaRPr lang="en-US"/>
          </a:p>
        </p:txBody>
      </p:sp>
      <p:sp>
        <p:nvSpPr>
          <p:cNvPr id="3" name="Subtitle 2">
            <a:extLst>
              <a:ext uri="{FF2B5EF4-FFF2-40B4-BE49-F238E27FC236}">
                <a16:creationId xmlns:a16="http://schemas.microsoft.com/office/drawing/2014/main" id="{792E462F-8380-41B4-AB18-F9C0006C732A}"/>
              </a:ext>
            </a:extLst>
          </p:cNvPr>
          <p:cNvSpPr>
            <a:spLocks noGrp="1"/>
          </p:cNvSpPr>
          <p:nvPr>
            <p:ph type="subTitle" idx="1"/>
          </p:nvPr>
        </p:nvSpPr>
        <p:spPr>
          <a:xfrm>
            <a:off x="1507067" y="4249616"/>
            <a:ext cx="7554025" cy="962429"/>
          </a:xfrm>
        </p:spPr>
        <p:txBody>
          <a:bodyPr>
            <a:normAutofit fontScale="25000" lnSpcReduction="20000"/>
          </a:bodyPr>
          <a:lstStyle/>
          <a:p>
            <a:pPr algn="ctr"/>
            <a:endParaRPr lang="en-US" sz="14400"/>
          </a:p>
          <a:p>
            <a:pPr algn="ctr"/>
            <a:r>
              <a:rPr lang="en-US" sz="10000" baseline="30000"/>
              <a:t>	</a:t>
            </a:r>
            <a:br>
              <a:rPr lang="en-US" sz="2800"/>
            </a:br>
            <a:endParaRPr lang="en-US" sz="2800"/>
          </a:p>
        </p:txBody>
      </p:sp>
      <p:sp>
        <p:nvSpPr>
          <p:cNvPr id="4" name="Subtitle 2">
            <a:extLst>
              <a:ext uri="{FF2B5EF4-FFF2-40B4-BE49-F238E27FC236}">
                <a16:creationId xmlns:a16="http://schemas.microsoft.com/office/drawing/2014/main" id="{FC565F11-1FF5-4934-92E0-883BF14DC8F2}"/>
              </a:ext>
            </a:extLst>
          </p:cNvPr>
          <p:cNvSpPr txBox="1">
            <a:spLocks/>
          </p:cNvSpPr>
          <p:nvPr/>
        </p:nvSpPr>
        <p:spPr>
          <a:xfrm>
            <a:off x="1507068" y="2337697"/>
            <a:ext cx="7766936" cy="61451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en-US" sz="2400" b="1">
                <a:solidFill>
                  <a:schemeClr val="tx1"/>
                </a:solidFill>
              </a:rPr>
              <a:t>Developing Real Expectations For Achieving Mastery</a:t>
            </a:r>
          </a:p>
        </p:txBody>
      </p:sp>
      <p:sp>
        <p:nvSpPr>
          <p:cNvPr id="5" name="TextBox 4">
            <a:extLst>
              <a:ext uri="{FF2B5EF4-FFF2-40B4-BE49-F238E27FC236}">
                <a16:creationId xmlns:a16="http://schemas.microsoft.com/office/drawing/2014/main" id="{FF8F0ECC-045D-3FBE-6C41-F44CDF82182A}"/>
              </a:ext>
            </a:extLst>
          </p:cNvPr>
          <p:cNvSpPr txBox="1"/>
          <p:nvPr/>
        </p:nvSpPr>
        <p:spPr>
          <a:xfrm>
            <a:off x="1502762" y="4530811"/>
            <a:ext cx="8068509"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t>The Arc Family Institute </a:t>
            </a:r>
            <a:r>
              <a:rPr lang="en-US" sz="3200" dirty="0" err="1"/>
              <a:t>Colleg</a:t>
            </a:r>
            <a:r>
              <a:rPr lang="en-US" sz="3200"/>
              <a:t>e Tour</a:t>
            </a:r>
            <a:endParaRPr lang="en-US" sz="3200" dirty="0"/>
          </a:p>
          <a:p>
            <a:r>
              <a:rPr lang="en-US" sz="2800"/>
              <a:t>                         March 20, 2026</a:t>
            </a:r>
          </a:p>
        </p:txBody>
      </p:sp>
    </p:spTree>
    <p:extLst>
      <p:ext uri="{BB962C8B-B14F-4D97-AF65-F5344CB8AC3E}">
        <p14:creationId xmlns:p14="http://schemas.microsoft.com/office/powerpoint/2010/main" val="4042436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a:t>Community</a:t>
            </a:r>
          </a:p>
        </p:txBody>
      </p:sp>
      <p:sp>
        <p:nvSpPr>
          <p:cNvPr id="3" name="Content Placeholder 2"/>
          <p:cNvSpPr>
            <a:spLocks noGrp="1"/>
          </p:cNvSpPr>
          <p:nvPr>
            <p:ph sz="half" idx="1"/>
          </p:nvPr>
        </p:nvSpPr>
        <p:spPr>
          <a:xfrm>
            <a:off x="677334" y="2160589"/>
            <a:ext cx="8602531" cy="3783014"/>
          </a:xfrm>
        </p:spPr>
        <p:txBody>
          <a:bodyPr>
            <a:normAutofit/>
          </a:bodyPr>
          <a:lstStyle/>
          <a:p>
            <a:r>
              <a:rPr lang="en-US" sz="3200"/>
              <a:t>Social relationships are supported through full participation in college life including clubs and organizations, special events, theatrical productions and other recreational activities.</a:t>
            </a:r>
          </a:p>
        </p:txBody>
      </p:sp>
    </p:spTree>
    <p:extLst>
      <p:ext uri="{BB962C8B-B14F-4D97-AF65-F5344CB8AC3E}">
        <p14:creationId xmlns:p14="http://schemas.microsoft.com/office/powerpoint/2010/main" val="2662809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76F13-C359-46B6-B50B-1058D9544E1D}"/>
              </a:ext>
            </a:extLst>
          </p:cNvPr>
          <p:cNvSpPr>
            <a:spLocks noGrp="1"/>
          </p:cNvSpPr>
          <p:nvPr>
            <p:ph type="title"/>
          </p:nvPr>
        </p:nvSpPr>
        <p:spPr/>
        <p:txBody>
          <a:bodyPr/>
          <a:lstStyle/>
          <a:p>
            <a:r>
              <a:rPr lang="en-US"/>
              <a:t>PROGRAM SUPPORTS</a:t>
            </a:r>
          </a:p>
        </p:txBody>
      </p:sp>
      <p:sp>
        <p:nvSpPr>
          <p:cNvPr id="3" name="Content Placeholder 2">
            <a:extLst>
              <a:ext uri="{FF2B5EF4-FFF2-40B4-BE49-F238E27FC236}">
                <a16:creationId xmlns:a16="http://schemas.microsoft.com/office/drawing/2014/main" id="{D3EB9F88-7237-4E7A-AF1A-D31B174E93BF}"/>
              </a:ext>
            </a:extLst>
          </p:cNvPr>
          <p:cNvSpPr>
            <a:spLocks noGrp="1"/>
          </p:cNvSpPr>
          <p:nvPr>
            <p:ph idx="1"/>
          </p:nvPr>
        </p:nvSpPr>
        <p:spPr>
          <a:xfrm>
            <a:off x="677334" y="1371601"/>
            <a:ext cx="8596668" cy="4669762"/>
          </a:xfrm>
        </p:spPr>
        <p:txBody>
          <a:bodyPr vert="horz" lIns="91440" tIns="45720" rIns="91440" bIns="45720" rtlCol="0" anchor="t">
            <a:noAutofit/>
          </a:bodyPr>
          <a:lstStyle/>
          <a:p>
            <a:r>
              <a:rPr lang="en-US" sz="2000" b="1"/>
              <a:t>Orientation</a:t>
            </a:r>
            <a:r>
              <a:rPr lang="en-US" sz="2000"/>
              <a:t> prior to the start of each semester</a:t>
            </a:r>
          </a:p>
          <a:p>
            <a:r>
              <a:rPr lang="en-US" sz="2000" b="1"/>
              <a:t>Two classes </a:t>
            </a:r>
            <a:r>
              <a:rPr lang="en-US" sz="2000"/>
              <a:t>uniquely designed for DREAM students: STU 090 and STU 023</a:t>
            </a:r>
          </a:p>
          <a:p>
            <a:r>
              <a:rPr lang="en-US" sz="2000" b="1"/>
              <a:t> Mentors</a:t>
            </a:r>
            <a:r>
              <a:rPr lang="en-US" sz="2000"/>
              <a:t> provide academic and social support</a:t>
            </a:r>
          </a:p>
          <a:p>
            <a:r>
              <a:rPr lang="en-US" sz="2000" b="1"/>
              <a:t>DREAM Program staff </a:t>
            </a:r>
            <a:r>
              <a:rPr lang="en-US" sz="2000"/>
              <a:t>provide ongoing support through academic advisement, referral to resources, twice-weekly check-ins and support/guidance </a:t>
            </a:r>
          </a:p>
          <a:p>
            <a:r>
              <a:rPr lang="en-US" sz="2000" b="1"/>
              <a:t>Center for Accessibility  Resources</a:t>
            </a:r>
            <a:r>
              <a:rPr lang="en-US" sz="2000"/>
              <a:t>(CAR) staff offers advocacy, support with accommodations and other services</a:t>
            </a:r>
          </a:p>
          <a:p>
            <a:r>
              <a:rPr lang="en-US" sz="2000" b="1"/>
              <a:t>Multiple resources of  MCCC</a:t>
            </a:r>
            <a:r>
              <a:rPr lang="en-US" sz="2000"/>
              <a:t>: Learning Center, Writing Center, Counseling, library</a:t>
            </a:r>
          </a:p>
          <a:p>
            <a:r>
              <a:rPr lang="en-US" sz="2000"/>
              <a:t>A </a:t>
            </a:r>
            <a:r>
              <a:rPr lang="en-US" sz="2000" b="1"/>
              <a:t>COMMUNITY</a:t>
            </a:r>
            <a:r>
              <a:rPr lang="en-US" sz="2000"/>
              <a:t> of learners</a:t>
            </a:r>
          </a:p>
        </p:txBody>
      </p:sp>
    </p:spTree>
    <p:extLst>
      <p:ext uri="{BB962C8B-B14F-4D97-AF65-F5344CB8AC3E}">
        <p14:creationId xmlns:p14="http://schemas.microsoft.com/office/powerpoint/2010/main" val="4036144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45844-FCB0-4C07-AAC8-BF05CBBB4890}"/>
              </a:ext>
            </a:extLst>
          </p:cNvPr>
          <p:cNvSpPr>
            <a:spLocks noGrp="1"/>
          </p:cNvSpPr>
          <p:nvPr>
            <p:ph type="title"/>
          </p:nvPr>
        </p:nvSpPr>
        <p:spPr/>
        <p:txBody>
          <a:bodyPr/>
          <a:lstStyle/>
          <a:p>
            <a:r>
              <a:rPr lang="en-US"/>
              <a:t>PROGRAM PARTICIPATION</a:t>
            </a:r>
          </a:p>
        </p:txBody>
      </p:sp>
      <p:sp>
        <p:nvSpPr>
          <p:cNvPr id="3" name="Content Placeholder 2">
            <a:extLst>
              <a:ext uri="{FF2B5EF4-FFF2-40B4-BE49-F238E27FC236}">
                <a16:creationId xmlns:a16="http://schemas.microsoft.com/office/drawing/2014/main" id="{40E8BF7F-7724-4FB6-9F68-4A67C87E5D2C}"/>
              </a:ext>
            </a:extLst>
          </p:cNvPr>
          <p:cNvSpPr>
            <a:spLocks noGrp="1"/>
          </p:cNvSpPr>
          <p:nvPr>
            <p:ph idx="1"/>
          </p:nvPr>
        </p:nvSpPr>
        <p:spPr/>
        <p:txBody>
          <a:bodyPr/>
          <a:lstStyle/>
          <a:p>
            <a:r>
              <a:rPr lang="en-US" sz="2400"/>
              <a:t>Participation in the DREAM Program is generally limited to four semesters.  Students who achieve satisfactory academic progress throughout the four semesters and have an identified goal may apply to continue with the DREAM Program for an additional fee.</a:t>
            </a:r>
          </a:p>
          <a:p>
            <a:r>
              <a:rPr lang="en-US" sz="2400"/>
              <a:t>Other students may continue to pursue goals by taking credit or non-credit classes at MCCC without the supports of the DREAM Program. </a:t>
            </a:r>
          </a:p>
          <a:p>
            <a:endParaRPr lang="en-US" sz="2400"/>
          </a:p>
          <a:p>
            <a:pPr marL="0" indent="0">
              <a:buNone/>
            </a:pPr>
            <a:endParaRPr lang="en-US" sz="2400"/>
          </a:p>
          <a:p>
            <a:endParaRPr lang="en-US"/>
          </a:p>
        </p:txBody>
      </p:sp>
    </p:spTree>
    <p:extLst>
      <p:ext uri="{BB962C8B-B14F-4D97-AF65-F5344CB8AC3E}">
        <p14:creationId xmlns:p14="http://schemas.microsoft.com/office/powerpoint/2010/main" val="3939915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5400" b="1"/>
              <a:t>Cost</a:t>
            </a:r>
          </a:p>
        </p:txBody>
      </p:sp>
      <p:sp>
        <p:nvSpPr>
          <p:cNvPr id="2" name="Content Placeholder 1"/>
          <p:cNvSpPr>
            <a:spLocks noGrp="1"/>
          </p:cNvSpPr>
          <p:nvPr>
            <p:ph idx="1"/>
          </p:nvPr>
        </p:nvSpPr>
        <p:spPr/>
        <p:txBody>
          <a:bodyPr vert="horz" lIns="91440" tIns="45720" rIns="91440" bIns="45720" rtlCol="0" anchor="t">
            <a:normAutofit/>
          </a:bodyPr>
          <a:lstStyle/>
          <a:p>
            <a:r>
              <a:rPr lang="en-US" sz="2800"/>
              <a:t>The cost to participants of the DREAM Program is calculated on a per credit basis, following the Mercer County Community College fee schedule. </a:t>
            </a:r>
          </a:p>
          <a:p>
            <a:r>
              <a:rPr lang="en-US" sz="2800"/>
              <a:t>There is an additional per semester  program fee  for DREAM Program services and supports.</a:t>
            </a:r>
          </a:p>
          <a:p>
            <a:r>
              <a:rPr lang="en-US" sz="2800"/>
              <a:t>Students may apply for federal financial aid and/or NJDDD support.</a:t>
            </a:r>
          </a:p>
        </p:txBody>
      </p:sp>
    </p:spTree>
    <p:extLst>
      <p:ext uri="{BB962C8B-B14F-4D97-AF65-F5344CB8AC3E}">
        <p14:creationId xmlns:p14="http://schemas.microsoft.com/office/powerpoint/2010/main" val="1610638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A5BD3-1102-449F-B394-E771A0E0F51C}"/>
              </a:ext>
            </a:extLst>
          </p:cNvPr>
          <p:cNvSpPr>
            <a:spLocks noGrp="1"/>
          </p:cNvSpPr>
          <p:nvPr>
            <p:ph type="title"/>
          </p:nvPr>
        </p:nvSpPr>
        <p:spPr/>
        <p:txBody>
          <a:bodyPr/>
          <a:lstStyle/>
          <a:p>
            <a:r>
              <a:rPr lang="en-US"/>
              <a:t>Applying to the DREAM Program</a:t>
            </a:r>
          </a:p>
        </p:txBody>
      </p:sp>
      <p:sp>
        <p:nvSpPr>
          <p:cNvPr id="3" name="Content Placeholder 2">
            <a:extLst>
              <a:ext uri="{FF2B5EF4-FFF2-40B4-BE49-F238E27FC236}">
                <a16:creationId xmlns:a16="http://schemas.microsoft.com/office/drawing/2014/main" id="{246591A3-6FC1-403B-AFA8-C109176618BE}"/>
              </a:ext>
            </a:extLst>
          </p:cNvPr>
          <p:cNvSpPr>
            <a:spLocks noGrp="1"/>
          </p:cNvSpPr>
          <p:nvPr>
            <p:ph idx="1"/>
          </p:nvPr>
        </p:nvSpPr>
        <p:spPr>
          <a:xfrm>
            <a:off x="677334" y="1515291"/>
            <a:ext cx="8596668" cy="5342709"/>
          </a:xfrm>
        </p:spPr>
        <p:txBody>
          <a:bodyPr vert="horz" lIns="91440" tIns="45720" rIns="91440" bIns="45720" rtlCol="0" anchor="t">
            <a:normAutofit/>
          </a:bodyPr>
          <a:lstStyle/>
          <a:p>
            <a:pPr lvl="1"/>
            <a:endParaRPr lang="en-US" sz="2400"/>
          </a:p>
          <a:p>
            <a:pPr lvl="1"/>
            <a:r>
              <a:rPr lang="en-US" sz="2400"/>
              <a:t>1.  Apply to the DREAM Program </a:t>
            </a:r>
            <a:r>
              <a:rPr lang="en-US" sz="2000">
                <a:solidFill>
                  <a:schemeClr val="tx1"/>
                </a:solidFill>
                <a:ea typeface="+mn-lt"/>
                <a:cs typeface="+mn-lt"/>
                <a:hlinkClick r:id="rId2">
                  <a:extLst>
                    <a:ext uri="{A12FA001-AC4F-418D-AE19-62706E023703}">
                      <ahyp:hlinkClr xmlns:ahyp="http://schemas.microsoft.com/office/drawing/2018/hyperlinkcolor" val="tx"/>
                    </a:ext>
                  </a:extLst>
                </a:hlinkClick>
              </a:rPr>
              <a:t>https://www.mccc.edu/pdf/car/dream_application.pdf</a:t>
            </a:r>
            <a:endParaRPr lang="en-US" sz="2000">
              <a:solidFill>
                <a:schemeClr val="tx1"/>
              </a:solidFill>
              <a:ea typeface="+mn-lt"/>
              <a:cs typeface="+mn-lt"/>
            </a:endParaRPr>
          </a:p>
          <a:p>
            <a:pPr lvl="1"/>
            <a:r>
              <a:rPr lang="en-US" sz="2400">
                <a:ea typeface="+mn-lt"/>
                <a:cs typeface="+mn-lt"/>
              </a:rPr>
              <a:t>2. Apply to Mercer County Community College</a:t>
            </a:r>
          </a:p>
          <a:p>
            <a:pPr marL="457200" lvl="1" indent="0">
              <a:buNone/>
            </a:pPr>
            <a:r>
              <a:rPr lang="en-US" sz="2400">
                <a:solidFill>
                  <a:schemeClr val="tx1"/>
                </a:solidFill>
                <a:ea typeface="+mn-lt"/>
                <a:cs typeface="+mn-lt"/>
                <a:hlinkClick r:id="rId3">
                  <a:extLst>
                    <a:ext uri="{A12FA001-AC4F-418D-AE19-62706E023703}">
                      <ahyp:hlinkClr xmlns:ahyp="http://schemas.microsoft.com/office/drawing/2018/hyperlinkcolor" val="tx"/>
                    </a:ext>
                  </a:extLst>
                </a:hlinkClick>
              </a:rPr>
              <a:t>https://mccc.elluciancrmrecruit.com/Apply/Account/Login?ReturnUrl=%2fApply</a:t>
            </a:r>
            <a:endParaRPr lang="en-US" sz="2400">
              <a:solidFill>
                <a:schemeClr val="tx1"/>
              </a:solidFill>
              <a:ea typeface="+mn-lt"/>
              <a:cs typeface="+mn-lt"/>
            </a:endParaRPr>
          </a:p>
          <a:p>
            <a:pPr lvl="1"/>
            <a:r>
              <a:rPr lang="en-US" sz="2400"/>
              <a:t>3. Participate in an admissions interview with DREAM staff</a:t>
            </a:r>
          </a:p>
          <a:p>
            <a:pPr lvl="1"/>
            <a:r>
              <a:rPr lang="en-US" sz="2400"/>
              <a:t>4. Apply for financial aid/DDD funding, if applicable</a:t>
            </a:r>
          </a:p>
        </p:txBody>
      </p:sp>
    </p:spTree>
    <p:extLst>
      <p:ext uri="{BB962C8B-B14F-4D97-AF65-F5344CB8AC3E}">
        <p14:creationId xmlns:p14="http://schemas.microsoft.com/office/powerpoint/2010/main" val="3100657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94D7-4466-4270-9610-E815A3B978AC}"/>
              </a:ext>
            </a:extLst>
          </p:cNvPr>
          <p:cNvSpPr>
            <a:spLocks noGrp="1"/>
          </p:cNvSpPr>
          <p:nvPr>
            <p:ph type="title"/>
          </p:nvPr>
        </p:nvSpPr>
        <p:spPr/>
        <p:txBody>
          <a:bodyPr/>
          <a:lstStyle/>
          <a:p>
            <a:r>
              <a:rPr lang="en-US"/>
              <a:t>Selected Resources</a:t>
            </a:r>
          </a:p>
        </p:txBody>
      </p:sp>
      <p:sp>
        <p:nvSpPr>
          <p:cNvPr id="3" name="Content Placeholder 2">
            <a:extLst>
              <a:ext uri="{FF2B5EF4-FFF2-40B4-BE49-F238E27FC236}">
                <a16:creationId xmlns:a16="http://schemas.microsoft.com/office/drawing/2014/main" id="{51C1FEBA-1C7F-4103-941F-3D2F6D441BF7}"/>
              </a:ext>
            </a:extLst>
          </p:cNvPr>
          <p:cNvSpPr>
            <a:spLocks noGrp="1"/>
          </p:cNvSpPr>
          <p:nvPr>
            <p:ph idx="1"/>
          </p:nvPr>
        </p:nvSpPr>
        <p:spPr>
          <a:xfrm>
            <a:off x="677334" y="1409963"/>
            <a:ext cx="8596668" cy="4631399"/>
          </a:xfrm>
        </p:spPr>
        <p:txBody>
          <a:bodyPr vert="horz" lIns="91440" tIns="45720" rIns="91440" bIns="45720" rtlCol="0" anchor="t">
            <a:noAutofit/>
          </a:bodyPr>
          <a:lstStyle/>
          <a:p>
            <a:pPr marL="0" indent="0">
              <a:buNone/>
            </a:pPr>
            <a:r>
              <a:rPr lang="en-US" sz="2400">
                <a:ea typeface="+mn-lt"/>
                <a:cs typeface="+mn-lt"/>
              </a:rPr>
              <a:t>The Arc of New Jersey Family Institute:</a:t>
            </a:r>
            <a:endParaRPr lang="en-US" sz="2400"/>
          </a:p>
          <a:p>
            <a:pPr marL="0" indent="0">
              <a:buNone/>
            </a:pPr>
            <a:r>
              <a:rPr lang="en-US" sz="2400">
                <a:solidFill>
                  <a:schemeClr val="tx1"/>
                </a:solidFill>
                <a:ea typeface="+mn-lt"/>
                <a:cs typeface="+mn-lt"/>
                <a:hlinkClick r:id="rId2">
                  <a:extLst>
                    <a:ext uri="{A12FA001-AC4F-418D-AE19-62706E023703}">
                      <ahyp:hlinkClr xmlns:ahyp="http://schemas.microsoft.com/office/drawing/2018/hyperlinkcolor" val="tx"/>
                    </a:ext>
                  </a:extLst>
                </a:hlinkClick>
              </a:rPr>
              <a:t>www.thearcfamilyinstitute.org</a:t>
            </a:r>
            <a:endParaRPr lang="en-US" sz="2400">
              <a:solidFill>
                <a:schemeClr val="tx1"/>
              </a:solidFill>
              <a:hlinkClick r:id="rId2">
                <a:extLst>
                  <a:ext uri="{A12FA001-AC4F-418D-AE19-62706E023703}">
                    <ahyp:hlinkClr xmlns:ahyp="http://schemas.microsoft.com/office/drawing/2018/hyperlinkcolor" val="tx"/>
                  </a:ext>
                </a:extLst>
              </a:hlinkClick>
            </a:endParaRPr>
          </a:p>
          <a:p>
            <a:endParaRPr lang="en-US" sz="2400"/>
          </a:p>
          <a:p>
            <a:pPr marL="285750" indent="-285750">
              <a:buFont typeface="Arial" charset="2"/>
              <a:buChar char="•"/>
            </a:pPr>
            <a:r>
              <a:rPr lang="en-US" sz="2400">
                <a:ea typeface="+mn-lt"/>
                <a:cs typeface="+mn-lt"/>
              </a:rPr>
              <a:t>College Go Bag:</a:t>
            </a:r>
            <a:endParaRPr lang="en-US" sz="2400"/>
          </a:p>
          <a:p>
            <a:pPr marL="0" indent="0">
              <a:buNone/>
            </a:pPr>
            <a:r>
              <a:rPr lang="en-US" sz="2400">
                <a:solidFill>
                  <a:schemeClr val="tx1"/>
                </a:solidFill>
                <a:ea typeface="+mn-lt"/>
                <a:cs typeface="+mn-lt"/>
                <a:hlinkClick r:id="rId3">
                  <a:extLst>
                    <a:ext uri="{A12FA001-AC4F-418D-AE19-62706E023703}">
                      <ahyp:hlinkClr xmlns:ahyp="http://schemas.microsoft.com/office/drawing/2018/hyperlinkcolor" val="tx"/>
                    </a:ext>
                  </a:extLst>
                </a:hlinkClick>
              </a:rPr>
              <a:t>https://www.thearcfamilyinstitute.org/resources/post-secondary-go-bag.html</a:t>
            </a:r>
            <a:br>
              <a:rPr lang="en-US" sz="2400">
                <a:solidFill>
                  <a:schemeClr val="tx1"/>
                </a:solidFill>
                <a:ea typeface="+mn-lt"/>
                <a:cs typeface="+mn-lt"/>
              </a:rPr>
            </a:br>
            <a:r>
              <a:rPr lang="en-US" sz="2400">
                <a:solidFill>
                  <a:schemeClr val="tx1"/>
                </a:solidFill>
                <a:ea typeface="+mn-lt"/>
                <a:cs typeface="+mn-lt"/>
              </a:rPr>
              <a:t> </a:t>
            </a:r>
          </a:p>
          <a:p>
            <a:endParaRPr lang="en-US" sz="2400"/>
          </a:p>
          <a:p>
            <a:pPr marL="285750" indent="-285750">
              <a:buFont typeface="Wingdings" charset="2"/>
              <a:buChar char="§"/>
            </a:pPr>
            <a:r>
              <a:rPr lang="en-US" sz="2400">
                <a:ea typeface="+mn-lt"/>
                <a:cs typeface="+mn-lt"/>
              </a:rPr>
              <a:t>College page:</a:t>
            </a:r>
            <a:br>
              <a:rPr lang="en-US" sz="2400">
                <a:ea typeface="+mn-lt"/>
                <a:cs typeface="+mn-lt"/>
              </a:rPr>
            </a:br>
            <a:r>
              <a:rPr lang="en-US" sz="2400">
                <a:ea typeface="+mn-lt"/>
                <a:cs typeface="+mn-lt"/>
              </a:rPr>
              <a:t> </a:t>
            </a:r>
            <a:endParaRPr lang="en-US" sz="2400"/>
          </a:p>
          <a:p>
            <a:pPr marL="0" indent="0">
              <a:buNone/>
            </a:pPr>
            <a:r>
              <a:rPr lang="en-US" sz="2400">
                <a:solidFill>
                  <a:schemeClr val="tx1"/>
                </a:solidFill>
                <a:ea typeface="+mn-lt"/>
                <a:cs typeface="+mn-lt"/>
                <a:hlinkClick r:id="rId4">
                  <a:extLst>
                    <a:ext uri="{A12FA001-AC4F-418D-AE19-62706E023703}">
                      <ahyp:hlinkClr xmlns:ahyp="http://schemas.microsoft.com/office/drawing/2018/hyperlinkcolor" val="tx"/>
                    </a:ext>
                  </a:extLst>
                </a:hlinkClick>
              </a:rPr>
              <a:t>https://www.thearcfamilyinstitute.org/spceial-campiangs/college-programs/</a:t>
            </a:r>
            <a:endParaRPr lang="en-US" sz="2400">
              <a:solidFill>
                <a:schemeClr val="tx1"/>
              </a:solidFill>
              <a:hlinkClick r:id="rId4">
                <a:extLst>
                  <a:ext uri="{A12FA001-AC4F-418D-AE19-62706E023703}">
                    <ahyp:hlinkClr xmlns:ahyp="http://schemas.microsoft.com/office/drawing/2018/hyperlinkcolor" val="tx"/>
                  </a:ext>
                </a:extLst>
              </a:hlinkClick>
            </a:endParaRPr>
          </a:p>
          <a:p>
            <a:endParaRPr lang="en-US"/>
          </a:p>
        </p:txBody>
      </p:sp>
    </p:spTree>
    <p:extLst>
      <p:ext uri="{BB962C8B-B14F-4D97-AF65-F5344CB8AC3E}">
        <p14:creationId xmlns:p14="http://schemas.microsoft.com/office/powerpoint/2010/main" val="900043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B5DB1-7E0D-44BE-B6E4-A9559EB29E1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D6B516-E0BA-46A7-9BE2-F2E65F0A8960}"/>
              </a:ext>
            </a:extLst>
          </p:cNvPr>
          <p:cNvSpPr>
            <a:spLocks noGrp="1"/>
          </p:cNvSpPr>
          <p:nvPr>
            <p:ph idx="1"/>
          </p:nvPr>
        </p:nvSpPr>
        <p:spPr/>
        <p:txBody>
          <a:bodyPr vert="horz" lIns="91440" tIns="45720" rIns="91440" bIns="45720" rtlCol="0" anchor="t">
            <a:normAutofit/>
          </a:bodyPr>
          <a:lstStyle/>
          <a:p>
            <a:r>
              <a:rPr lang="en-US" sz="2400">
                <a:ea typeface="+mn-lt"/>
                <a:cs typeface="+mn-lt"/>
              </a:rPr>
              <a:t>Think College</a:t>
            </a:r>
            <a:endParaRPr lang="en-US" sz="2400"/>
          </a:p>
          <a:p>
            <a:pPr marL="0" indent="0">
              <a:buNone/>
            </a:pPr>
            <a:r>
              <a:rPr lang="en-US" sz="2400">
                <a:solidFill>
                  <a:schemeClr val="tx1"/>
                </a:solidFill>
                <a:ea typeface="+mn-lt"/>
                <a:cs typeface="+mn-lt"/>
                <a:hlinkClick r:id="rId2">
                  <a:extLst>
                    <a:ext uri="{A12FA001-AC4F-418D-AE19-62706E023703}">
                      <ahyp:hlinkClr xmlns:ahyp="http://schemas.microsoft.com/office/drawing/2018/hyperlinkcolor" val="tx"/>
                    </a:ext>
                  </a:extLst>
                </a:hlinkClick>
              </a:rPr>
              <a:t>www.thinkcollege.net</a:t>
            </a:r>
            <a:endParaRPr lang="en-US" sz="2400">
              <a:solidFill>
                <a:schemeClr val="tx1"/>
              </a:solidFill>
              <a:hlinkClick r:id="rId2">
                <a:extLst>
                  <a:ext uri="{A12FA001-AC4F-418D-AE19-62706E023703}">
                    <ahyp:hlinkClr xmlns:ahyp="http://schemas.microsoft.com/office/drawing/2018/hyperlinkcolor" val="tx"/>
                  </a:ext>
                </a:extLst>
              </a:hlinkClick>
            </a:endParaRPr>
          </a:p>
          <a:p>
            <a:endParaRPr lang="en-US" sz="2400"/>
          </a:p>
          <a:p>
            <a:r>
              <a:rPr lang="en-US" sz="2400">
                <a:ea typeface="+mn-lt"/>
                <a:cs typeface="+mn-lt"/>
              </a:rPr>
              <a:t>Think College Student College Resource Guide</a:t>
            </a:r>
            <a:endParaRPr lang="en-US" sz="2400"/>
          </a:p>
          <a:p>
            <a:endParaRPr lang="en-US" sz="2400"/>
          </a:p>
          <a:p>
            <a:pPr marL="0" indent="0">
              <a:buNone/>
            </a:pPr>
            <a:r>
              <a:rPr lang="en-US" sz="2400">
                <a:solidFill>
                  <a:schemeClr val="tx1"/>
                </a:solidFill>
                <a:ea typeface="+mn-lt"/>
                <a:cs typeface="+mn-lt"/>
                <a:hlinkClick r:id="rId3">
                  <a:extLst>
                    <a:ext uri="{A12FA001-AC4F-418D-AE19-62706E023703}">
                      <ahyp:hlinkClr xmlns:ahyp="http://schemas.microsoft.com/office/drawing/2018/hyperlinkcolor" val="tx"/>
                    </a:ext>
                  </a:extLst>
                </a:hlinkClick>
              </a:rPr>
              <a:t>https://thinkcollege.net/sites/default/files/files/resources/FinalStudentResourceGuide.pdf</a:t>
            </a:r>
            <a:endParaRPr lang="en-US" sz="2400">
              <a:solidFill>
                <a:schemeClr val="tx1"/>
              </a:solidFill>
              <a:hlinkClick r:id="rId3">
                <a:extLst>
                  <a:ext uri="{A12FA001-AC4F-418D-AE19-62706E023703}">
                    <ahyp:hlinkClr xmlns:ahyp="http://schemas.microsoft.com/office/drawing/2018/hyperlinkcolor" val="tx"/>
                  </a:ext>
                </a:extLst>
              </a:hlinkClick>
            </a:endParaRPr>
          </a:p>
          <a:p>
            <a:endParaRPr lang="en-US"/>
          </a:p>
        </p:txBody>
      </p:sp>
    </p:spTree>
    <p:extLst>
      <p:ext uri="{BB962C8B-B14F-4D97-AF65-F5344CB8AC3E}">
        <p14:creationId xmlns:p14="http://schemas.microsoft.com/office/powerpoint/2010/main" val="3676709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2ACEA-3B45-41F1-A1BD-4E8A99A102AE}"/>
              </a:ext>
            </a:extLst>
          </p:cNvPr>
          <p:cNvSpPr>
            <a:spLocks noGrp="1"/>
          </p:cNvSpPr>
          <p:nvPr>
            <p:ph type="title"/>
          </p:nvPr>
        </p:nvSpPr>
        <p:spPr>
          <a:xfrm>
            <a:off x="5209563" y="479374"/>
            <a:ext cx="4730234" cy="1729154"/>
          </a:xfrm>
        </p:spPr>
        <p:txBody>
          <a:bodyPr>
            <a:normAutofit/>
          </a:bodyPr>
          <a:lstStyle/>
          <a:p>
            <a:pPr>
              <a:lnSpc>
                <a:spcPct val="90000"/>
              </a:lnSpc>
            </a:pPr>
            <a:r>
              <a:rPr lang="en-US" sz="4000"/>
              <a:t>Got questions?  </a:t>
            </a:r>
            <a:br>
              <a:rPr lang="en-US" sz="4000"/>
            </a:br>
            <a:r>
              <a:rPr lang="en-US" sz="4000"/>
              <a:t>We got answers!</a:t>
            </a:r>
            <a:br>
              <a:rPr lang="en-US" sz="2800"/>
            </a:br>
            <a:endParaRPr lang="en-US" sz="2800"/>
          </a:p>
        </p:txBody>
      </p:sp>
      <p:sp>
        <p:nvSpPr>
          <p:cNvPr id="3" name="Content Placeholder 2">
            <a:extLst>
              <a:ext uri="{FF2B5EF4-FFF2-40B4-BE49-F238E27FC236}">
                <a16:creationId xmlns:a16="http://schemas.microsoft.com/office/drawing/2014/main" id="{C62B4DD3-AD58-4E21-A208-25CD3E0EDD3A}"/>
              </a:ext>
            </a:extLst>
          </p:cNvPr>
          <p:cNvSpPr>
            <a:spLocks noGrp="1"/>
          </p:cNvSpPr>
          <p:nvPr>
            <p:ph idx="1"/>
          </p:nvPr>
        </p:nvSpPr>
        <p:spPr>
          <a:xfrm>
            <a:off x="5073086" y="2160589"/>
            <a:ext cx="4473871" cy="3880773"/>
          </a:xfrm>
        </p:spPr>
        <p:txBody>
          <a:bodyPr vert="horz" lIns="91440" tIns="45720" rIns="91440" bIns="45720" rtlCol="0" anchor="t">
            <a:normAutofit fontScale="92500"/>
          </a:bodyPr>
          <a:lstStyle/>
          <a:p>
            <a:pPr marL="0" indent="0">
              <a:buNone/>
            </a:pPr>
            <a:r>
              <a:rPr lang="en-US" sz="2400"/>
              <a:t>Susan </a:t>
            </a:r>
            <a:r>
              <a:rPr lang="en-US" sz="2400" err="1"/>
              <a:t>Onaitis</a:t>
            </a:r>
            <a:r>
              <a:rPr lang="en-US" sz="2400"/>
              <a:t>, Ph.D., CRC</a:t>
            </a:r>
          </a:p>
          <a:p>
            <a:pPr marL="0" indent="0">
              <a:buNone/>
            </a:pPr>
            <a:r>
              <a:rPr lang="en-US" sz="2400">
                <a:solidFill>
                  <a:schemeClr val="tx2"/>
                </a:solidFill>
                <a:hlinkClick r:id="rId2">
                  <a:extLst>
                    <a:ext uri="{A12FA001-AC4F-418D-AE19-62706E023703}">
                      <ahyp:hlinkClr xmlns:ahyp="http://schemas.microsoft.com/office/drawing/2018/hyperlinkcolor" val="tx"/>
                    </a:ext>
                  </a:extLst>
                </a:hlinkClick>
              </a:rPr>
              <a:t>onaitiss@mccc.edu</a:t>
            </a:r>
            <a:endParaRPr lang="en-US" sz="2400">
              <a:solidFill>
                <a:schemeClr val="tx2"/>
              </a:solidFill>
            </a:endParaRPr>
          </a:p>
          <a:p>
            <a:pPr marL="0" indent="0">
              <a:buNone/>
            </a:pPr>
            <a:r>
              <a:rPr lang="en-US" sz="2400"/>
              <a:t>609-570-3375</a:t>
            </a:r>
          </a:p>
          <a:p>
            <a:pPr marL="0" indent="0">
              <a:buNone/>
            </a:pPr>
            <a:endParaRPr lang="en-US" sz="2400"/>
          </a:p>
          <a:p>
            <a:pPr marL="0" indent="0">
              <a:buNone/>
            </a:pPr>
            <a:r>
              <a:rPr lang="en-US" sz="2400"/>
              <a:t>For application and information, visit our website at</a:t>
            </a:r>
          </a:p>
          <a:p>
            <a:pPr marL="0" indent="0">
              <a:buNone/>
            </a:pPr>
            <a:r>
              <a:rPr lang="en-US" sz="2400">
                <a:solidFill>
                  <a:schemeClr val="tx1"/>
                </a:solidFill>
                <a:hlinkClick r:id="rId3">
                  <a:extLst>
                    <a:ext uri="{A12FA001-AC4F-418D-AE19-62706E023703}">
                      <ahyp:hlinkClr xmlns:ahyp="http://schemas.microsoft.com/office/drawing/2018/hyperlinkcolor" val="tx"/>
                    </a:ext>
                  </a:extLst>
                </a:hlinkClick>
              </a:rPr>
              <a:t>https://www.mccc.edu/student_services_needs_dream.shtml</a:t>
            </a:r>
          </a:p>
          <a:p>
            <a:pPr marL="0" indent="0">
              <a:buNone/>
            </a:pPr>
            <a:endParaRPr lang="en-US" sz="2400"/>
          </a:p>
        </p:txBody>
      </p:sp>
      <p:pic>
        <p:nvPicPr>
          <p:cNvPr id="4" name="Picture 3">
            <a:extLst>
              <a:ext uri="{FF2B5EF4-FFF2-40B4-BE49-F238E27FC236}">
                <a16:creationId xmlns:a16="http://schemas.microsoft.com/office/drawing/2014/main" id="{B133F37F-B307-46A2-A876-07EEB2665F7D}"/>
              </a:ext>
            </a:extLst>
          </p:cNvPr>
          <p:cNvPicPr>
            <a:picLocks noChangeAspect="1"/>
          </p:cNvPicPr>
          <p:nvPr/>
        </p:nvPicPr>
        <p:blipFill rotWithShape="1">
          <a:blip r:embed="rId4"/>
          <a:srcRect r="-1" b="12"/>
          <a:stretch/>
        </p:blipFill>
        <p:spPr>
          <a:xfrm>
            <a:off x="20" y="-1"/>
            <a:ext cx="5394940" cy="6858001"/>
          </a:xfrm>
          <a:custGeom>
            <a:avLst/>
            <a:gdLst>
              <a:gd name="connsiteX0" fmla="*/ 842596 w 5394960"/>
              <a:gd name="connsiteY0" fmla="*/ 0 h 6858000"/>
              <a:gd name="connsiteX1" fmla="*/ 5394960 w 5394960"/>
              <a:gd name="connsiteY1" fmla="*/ 0 h 6858000"/>
              <a:gd name="connsiteX2" fmla="*/ 5394960 w 5394960"/>
              <a:gd name="connsiteY2" fmla="*/ 21851 h 6858000"/>
              <a:gd name="connsiteX3" fmla="*/ 4365943 w 5394960"/>
              <a:gd name="connsiteY3" fmla="*/ 6858000 h 6858000"/>
              <a:gd name="connsiteX4" fmla="*/ 0 w 5394960"/>
              <a:gd name="connsiteY4" fmla="*/ 6858000 h 6858000"/>
              <a:gd name="connsiteX5" fmla="*/ 0 w 5394960"/>
              <a:gd name="connsiteY5" fmla="*/ 566615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231070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020" y="253419"/>
            <a:ext cx="8440540" cy="828708"/>
          </a:xfrm>
        </p:spPr>
        <p:txBody>
          <a:bodyPr>
            <a:noAutofit/>
          </a:bodyPr>
          <a:lstStyle/>
          <a:p>
            <a:pPr algn="ctr"/>
            <a:r>
              <a:rPr lang="en-US" sz="4000"/>
              <a:t>Making the Dream of College Real</a:t>
            </a:r>
          </a:p>
        </p:txBody>
      </p:sp>
      <p:sp>
        <p:nvSpPr>
          <p:cNvPr id="4" name="Text Placeholder 3"/>
          <p:cNvSpPr>
            <a:spLocks noGrp="1"/>
          </p:cNvSpPr>
          <p:nvPr>
            <p:ph type="body" sz="half" idx="2"/>
          </p:nvPr>
        </p:nvSpPr>
        <p:spPr>
          <a:xfrm>
            <a:off x="864810" y="1082127"/>
            <a:ext cx="7238758" cy="828708"/>
          </a:xfrm>
        </p:spPr>
        <p:txBody>
          <a:bodyPr>
            <a:normAutofit/>
          </a:bodyPr>
          <a:lstStyle/>
          <a:p>
            <a:pPr algn="ctr"/>
            <a:r>
              <a:rPr lang="en-US" sz="2400" b="1"/>
              <a:t>for People with Intellectual Disabilities</a:t>
            </a:r>
          </a:p>
        </p:txBody>
      </p:sp>
      <p:pic>
        <p:nvPicPr>
          <p:cNvPr id="8" name="Picture 7" descr="Words in a collage&#10;&#10;Description automatically generated">
            <a:extLst>
              <a:ext uri="{FF2B5EF4-FFF2-40B4-BE49-F238E27FC236}">
                <a16:creationId xmlns:a16="http://schemas.microsoft.com/office/drawing/2014/main" id="{7898BB60-6D80-F851-3A8B-A5386F1A47F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586946" y="2032428"/>
            <a:ext cx="9144000" cy="4008224"/>
          </a:xfrm>
          <a:prstGeom prst="rect">
            <a:avLst/>
          </a:prstGeom>
        </p:spPr>
      </p:pic>
      <p:sp>
        <p:nvSpPr>
          <p:cNvPr id="9" name="TextBox 8">
            <a:extLst>
              <a:ext uri="{FF2B5EF4-FFF2-40B4-BE49-F238E27FC236}">
                <a16:creationId xmlns:a16="http://schemas.microsoft.com/office/drawing/2014/main" id="{EE40BC61-D347-5CCE-E921-9BDFB91B03FF}"/>
              </a:ext>
            </a:extLst>
          </p:cNvPr>
          <p:cNvSpPr txBox="1"/>
          <p:nvPr/>
        </p:nvSpPr>
        <p:spPr>
          <a:xfrm>
            <a:off x="1524000" y="6586322"/>
            <a:ext cx="9144000" cy="214528"/>
          </a:xfrm>
          <a:prstGeom prst="rect">
            <a:avLst/>
          </a:prstGeom>
        </p:spPr>
        <p:txBody>
          <a:bodyPr>
            <a:normAutofit fontScale="55000" lnSpcReduction="20000"/>
          </a:bodyPr>
          <a:lstStyle/>
          <a:p>
            <a:r>
              <a:rPr lang="en-US">
                <a:hlinkClick r:id="rId3"/>
              </a:rPr>
              <a:t>This Photo</a:t>
            </a:r>
            <a:r>
              <a:rPr lang="en-US"/>
              <a:t> by Unknown author is licensed under </a:t>
            </a:r>
            <a:r>
              <a:rPr lang="en-US">
                <a:hlinkClick r:id="rId4"/>
              </a:rPr>
              <a:t>CC BY</a:t>
            </a:r>
            <a:r>
              <a:rPr lang="en-US"/>
              <a:t>.</a:t>
            </a:r>
          </a:p>
        </p:txBody>
      </p:sp>
    </p:spTree>
    <p:extLst>
      <p:ext uri="{BB962C8B-B14F-4D97-AF65-F5344CB8AC3E}">
        <p14:creationId xmlns:p14="http://schemas.microsoft.com/office/powerpoint/2010/main" val="223180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5141"/>
            <a:ext cx="6454360" cy="1244642"/>
          </a:xfrm>
        </p:spPr>
        <p:txBody>
          <a:bodyPr/>
          <a:lstStyle/>
          <a:p>
            <a:r>
              <a:rPr lang="en-US"/>
              <a:t>The DREAM Program:</a:t>
            </a:r>
          </a:p>
        </p:txBody>
      </p:sp>
      <p:sp>
        <p:nvSpPr>
          <p:cNvPr id="3" name="Content Placeholder 2"/>
          <p:cNvSpPr>
            <a:spLocks noGrp="1"/>
          </p:cNvSpPr>
          <p:nvPr>
            <p:ph sz="half" idx="1"/>
          </p:nvPr>
        </p:nvSpPr>
        <p:spPr>
          <a:xfrm>
            <a:off x="677334" y="1905431"/>
            <a:ext cx="8956834" cy="4639829"/>
          </a:xfrm>
        </p:spPr>
        <p:txBody>
          <a:bodyPr vert="horz" lIns="91440" tIns="45720" rIns="91440" bIns="45720" rtlCol="0" anchor="t">
            <a:noAutofit/>
          </a:bodyPr>
          <a:lstStyle/>
          <a:p>
            <a:r>
              <a:rPr lang="en-US" sz="2400"/>
              <a:t>An individualized, inclusive postsecondary and transition experience for young adults who, </a:t>
            </a:r>
            <a:r>
              <a:rPr lang="en-US" sz="2400">
                <a:solidFill>
                  <a:srgbClr val="373737"/>
                </a:solidFill>
                <a:latin typeface="Trebuchet MS"/>
                <a:cs typeface="Arial"/>
              </a:rPr>
              <a:t>due to limitations in both intellectual and adaptive behaviors, require additional supports to navigate the postsecondary environment.</a:t>
            </a:r>
            <a:endParaRPr lang="en-US" sz="2400">
              <a:solidFill>
                <a:srgbClr val="404040"/>
              </a:solidFill>
              <a:latin typeface="Trebuchet MS"/>
              <a:cs typeface="Arial"/>
            </a:endParaRPr>
          </a:p>
          <a:p>
            <a:endParaRPr lang="en-US" sz="2400">
              <a:solidFill>
                <a:srgbClr val="373737"/>
              </a:solidFill>
              <a:latin typeface="Trebuchet MS"/>
              <a:cs typeface="Arial"/>
            </a:endParaRPr>
          </a:p>
          <a:p>
            <a:r>
              <a:rPr lang="en-US" sz="2400">
                <a:solidFill>
                  <a:srgbClr val="373737"/>
                </a:solidFill>
                <a:latin typeface="Trebuchet MS"/>
                <a:cs typeface="Arial"/>
              </a:rPr>
              <a:t> Upon successful application and acceptance to the program, identified students, ages 18-24, have the opportunity to reach individual goals in an inclusive and supportive setting as part-time college students.</a:t>
            </a:r>
            <a:endParaRPr lang="en-US" sz="2400">
              <a:latin typeface="Trebuchet MS"/>
            </a:endParaRPr>
          </a:p>
          <a:p>
            <a:endParaRPr lang="en-US" sz="2400"/>
          </a:p>
          <a:p>
            <a:endParaRPr lang="en-US" sz="2400"/>
          </a:p>
        </p:txBody>
      </p:sp>
      <p:sp>
        <p:nvSpPr>
          <p:cNvPr id="4" name="AutoShape 2" descr="Image result for mercer county community college"/>
          <p:cNvSpPr>
            <a:spLocks noChangeAspect="1" noChangeArrowheads="1"/>
          </p:cNvSpPr>
          <p:nvPr/>
        </p:nvSpPr>
        <p:spPr bwMode="auto">
          <a:xfrm>
            <a:off x="157163" y="-144463"/>
            <a:ext cx="304801"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Image result for mercer county community college"/>
          <p:cNvSpPr>
            <a:spLocks noChangeAspect="1" noChangeArrowheads="1"/>
          </p:cNvSpPr>
          <p:nvPr/>
        </p:nvSpPr>
        <p:spPr bwMode="auto">
          <a:xfrm>
            <a:off x="309563" y="7940"/>
            <a:ext cx="304801"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Image result for mercer county community college"/>
          <p:cNvSpPr>
            <a:spLocks noChangeAspect="1" noChangeArrowheads="1"/>
          </p:cNvSpPr>
          <p:nvPr/>
        </p:nvSpPr>
        <p:spPr bwMode="auto">
          <a:xfrm>
            <a:off x="461964" y="160340"/>
            <a:ext cx="304801"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9" descr="Image result for mercer county community college"/>
          <p:cNvSpPr>
            <a:spLocks noChangeAspect="1" noChangeArrowheads="1"/>
          </p:cNvSpPr>
          <p:nvPr/>
        </p:nvSpPr>
        <p:spPr bwMode="auto">
          <a:xfrm>
            <a:off x="614364" y="312740"/>
            <a:ext cx="304801"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721471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9C361-C51D-46F8-8947-6E2D7A152161}"/>
              </a:ext>
            </a:extLst>
          </p:cNvPr>
          <p:cNvSpPr>
            <a:spLocks noGrp="1"/>
          </p:cNvSpPr>
          <p:nvPr>
            <p:ph type="title"/>
          </p:nvPr>
        </p:nvSpPr>
        <p:spPr/>
        <p:txBody>
          <a:bodyPr/>
          <a:lstStyle/>
          <a:p>
            <a:r>
              <a:rPr lang="en-US"/>
              <a:t>PROGRAM PLAN</a:t>
            </a:r>
          </a:p>
        </p:txBody>
      </p:sp>
      <p:sp>
        <p:nvSpPr>
          <p:cNvPr id="3" name="Content Placeholder 2">
            <a:extLst>
              <a:ext uri="{FF2B5EF4-FFF2-40B4-BE49-F238E27FC236}">
                <a16:creationId xmlns:a16="http://schemas.microsoft.com/office/drawing/2014/main" id="{717A752E-B999-44A0-8B93-40C2488F71B4}"/>
              </a:ext>
            </a:extLst>
          </p:cNvPr>
          <p:cNvSpPr>
            <a:spLocks noGrp="1"/>
          </p:cNvSpPr>
          <p:nvPr>
            <p:ph idx="1"/>
          </p:nvPr>
        </p:nvSpPr>
        <p:spPr/>
        <p:txBody>
          <a:bodyPr vert="horz" lIns="91440" tIns="45720" rIns="91440" bIns="45720" rtlCol="0" anchor="t">
            <a:normAutofit fontScale="92500" lnSpcReduction="20000"/>
          </a:bodyPr>
          <a:lstStyle/>
          <a:p>
            <a:r>
              <a:rPr lang="en-US" sz="2400"/>
              <a:t>Academic experiences, in which students build skills in reading, writing and math and  explore areas of interest, such as technology and the arts. </a:t>
            </a:r>
            <a:r>
              <a:rPr lang="en-US" sz="2400">
                <a:solidFill>
                  <a:srgbClr val="373737"/>
                </a:solidFill>
                <a:latin typeface="Trebuchet MS"/>
                <a:cs typeface="Arial"/>
              </a:rPr>
              <a:t>All students develop an MCCC transcript and have the op</a:t>
            </a:r>
            <a:r>
              <a:rPr lang="en-US" sz="2400">
                <a:solidFill>
                  <a:schemeClr val="tx1"/>
                </a:solidFill>
                <a:latin typeface="Trebuchet MS"/>
                <a:cs typeface="Arial"/>
              </a:rPr>
              <a:t>por</a:t>
            </a:r>
            <a:r>
              <a:rPr lang="en-US" sz="2400">
                <a:solidFill>
                  <a:srgbClr val="373737"/>
                </a:solidFill>
                <a:latin typeface="Trebuchet MS"/>
                <a:cs typeface="Arial"/>
              </a:rPr>
              <a:t>tunity to  earn credits towards an MCCC certificate or degree.</a:t>
            </a:r>
            <a:endParaRPr lang="en-US" sz="2400" u="sng">
              <a:solidFill>
                <a:schemeClr val="tx1">
                  <a:lumMod val="95000"/>
                  <a:lumOff val="5000"/>
                </a:schemeClr>
              </a:solidFill>
              <a:latin typeface="Trebuchet MS"/>
              <a:cs typeface="Calibri"/>
            </a:endParaRPr>
          </a:p>
          <a:p>
            <a:r>
              <a:rPr lang="en-US" sz="2400"/>
              <a:t>Career development experiences through the building of  transferable skills in areas such as executive functioning, social responsibility and rights and responsibilities of adulthood</a:t>
            </a:r>
          </a:p>
          <a:p>
            <a:r>
              <a:rPr lang="en-US" sz="2400"/>
              <a:t>Independent living  and advocacy skill development in the natural environment</a:t>
            </a:r>
          </a:p>
          <a:p>
            <a:r>
              <a:rPr lang="en-US" sz="2400"/>
              <a:t>Socialization experiences through full participation in college activities.</a:t>
            </a:r>
          </a:p>
        </p:txBody>
      </p:sp>
    </p:spTree>
    <p:extLst>
      <p:ext uri="{BB962C8B-B14F-4D97-AF65-F5344CB8AC3E}">
        <p14:creationId xmlns:p14="http://schemas.microsoft.com/office/powerpoint/2010/main" val="1355132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1A6CC-32C6-4647-BF5B-E1A78CA79F23}"/>
              </a:ext>
            </a:extLst>
          </p:cNvPr>
          <p:cNvSpPr>
            <a:spLocks noGrp="1"/>
          </p:cNvSpPr>
          <p:nvPr>
            <p:ph type="title"/>
          </p:nvPr>
        </p:nvSpPr>
        <p:spPr/>
        <p:txBody>
          <a:bodyPr/>
          <a:lstStyle/>
          <a:p>
            <a:r>
              <a:rPr lang="en-US"/>
              <a:t>STUDENT PLANNING</a:t>
            </a:r>
          </a:p>
        </p:txBody>
      </p:sp>
      <p:sp>
        <p:nvSpPr>
          <p:cNvPr id="3" name="Content Placeholder 2">
            <a:extLst>
              <a:ext uri="{FF2B5EF4-FFF2-40B4-BE49-F238E27FC236}">
                <a16:creationId xmlns:a16="http://schemas.microsoft.com/office/drawing/2014/main" id="{B1AFDFFE-FAEE-4507-86B3-C753104636BC}"/>
              </a:ext>
            </a:extLst>
          </p:cNvPr>
          <p:cNvSpPr>
            <a:spLocks noGrp="1"/>
          </p:cNvSpPr>
          <p:nvPr>
            <p:ph idx="1"/>
          </p:nvPr>
        </p:nvSpPr>
        <p:spPr/>
        <p:txBody>
          <a:bodyPr vert="horz" lIns="91440" tIns="45720" rIns="91440" bIns="45720" rtlCol="0" anchor="t">
            <a:normAutofit/>
          </a:bodyPr>
          <a:lstStyle/>
          <a:p>
            <a:r>
              <a:rPr lang="en-US" sz="3200"/>
              <a:t>Students work closely with program staff each semester to identify and evaluate goals, build schedules,  and identify existing  campus and community supports.</a:t>
            </a:r>
          </a:p>
        </p:txBody>
      </p:sp>
    </p:spTree>
    <p:extLst>
      <p:ext uri="{BB962C8B-B14F-4D97-AF65-F5344CB8AC3E}">
        <p14:creationId xmlns:p14="http://schemas.microsoft.com/office/powerpoint/2010/main" val="2920275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67EDE-3364-44B7-99CB-79C086E815F6}"/>
              </a:ext>
            </a:extLst>
          </p:cNvPr>
          <p:cNvSpPr>
            <a:spLocks noGrp="1"/>
          </p:cNvSpPr>
          <p:nvPr>
            <p:ph type="title"/>
          </p:nvPr>
        </p:nvSpPr>
        <p:spPr/>
        <p:txBody>
          <a:bodyPr>
            <a:normAutofit/>
          </a:bodyPr>
          <a:lstStyle/>
          <a:p>
            <a:r>
              <a:rPr lang="en-US" sz="5400"/>
              <a:t>CLASSES</a:t>
            </a:r>
          </a:p>
        </p:txBody>
      </p:sp>
      <p:sp>
        <p:nvSpPr>
          <p:cNvPr id="3" name="Content Placeholder 2">
            <a:extLst>
              <a:ext uri="{FF2B5EF4-FFF2-40B4-BE49-F238E27FC236}">
                <a16:creationId xmlns:a16="http://schemas.microsoft.com/office/drawing/2014/main" id="{8019D7BD-10DA-41EB-B219-9539CB0A67D2}"/>
              </a:ext>
            </a:extLst>
          </p:cNvPr>
          <p:cNvSpPr>
            <a:spLocks noGrp="1"/>
          </p:cNvSpPr>
          <p:nvPr>
            <p:ph sz="half" idx="1"/>
          </p:nvPr>
        </p:nvSpPr>
        <p:spPr/>
        <p:txBody>
          <a:bodyPr>
            <a:normAutofit/>
          </a:bodyPr>
          <a:lstStyle/>
          <a:p>
            <a:r>
              <a:rPr lang="en-US" sz="2400"/>
              <a:t>All students are required to participate in courses that are uniquely designed for students in the DREAM Program, as well as Mercer County Community College (MCCC) general course offerings.</a:t>
            </a:r>
          </a:p>
        </p:txBody>
      </p:sp>
      <p:sp>
        <p:nvSpPr>
          <p:cNvPr id="4" name="Content Placeholder 3">
            <a:extLst>
              <a:ext uri="{FF2B5EF4-FFF2-40B4-BE49-F238E27FC236}">
                <a16:creationId xmlns:a16="http://schemas.microsoft.com/office/drawing/2014/main" id="{327D19E4-2D7D-45BD-BB03-8362AC38208A}"/>
              </a:ext>
            </a:extLst>
          </p:cNvPr>
          <p:cNvSpPr>
            <a:spLocks noGrp="1"/>
          </p:cNvSpPr>
          <p:nvPr>
            <p:ph sz="half" idx="2"/>
          </p:nvPr>
        </p:nvSpPr>
        <p:spPr/>
        <p:txBody>
          <a:bodyPr/>
          <a:lstStyle/>
          <a:p>
            <a:r>
              <a:rPr lang="en-US" sz="2400"/>
              <a:t> Students register for college classes based on placement and may be permitted to audit classes in areas of interest.</a:t>
            </a:r>
          </a:p>
          <a:p>
            <a:r>
              <a:rPr lang="en-US" sz="2400"/>
              <a:t>All students develop a MCCC transcript and have the opportunity to earn credits towards a MCCC certificate or degree</a:t>
            </a:r>
            <a:r>
              <a:rPr lang="en-US"/>
              <a:t>.</a:t>
            </a:r>
          </a:p>
        </p:txBody>
      </p:sp>
    </p:spTree>
    <p:extLst>
      <p:ext uri="{BB962C8B-B14F-4D97-AF65-F5344CB8AC3E}">
        <p14:creationId xmlns:p14="http://schemas.microsoft.com/office/powerpoint/2010/main" val="543435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336C4-A939-41C5-866B-408CCA06AA19}"/>
              </a:ext>
            </a:extLst>
          </p:cNvPr>
          <p:cNvSpPr>
            <a:spLocks noGrp="1"/>
          </p:cNvSpPr>
          <p:nvPr>
            <p:ph type="title"/>
          </p:nvPr>
        </p:nvSpPr>
        <p:spPr/>
        <p:txBody>
          <a:bodyPr/>
          <a:lstStyle/>
          <a:p>
            <a:r>
              <a:rPr lang="en-US"/>
              <a:t>STU090/TRANSITION TO COLLEGE/ACADEMIC SKILLS BUILDING</a:t>
            </a:r>
          </a:p>
        </p:txBody>
      </p:sp>
      <p:sp>
        <p:nvSpPr>
          <p:cNvPr id="3" name="Content Placeholder 2">
            <a:extLst>
              <a:ext uri="{FF2B5EF4-FFF2-40B4-BE49-F238E27FC236}">
                <a16:creationId xmlns:a16="http://schemas.microsoft.com/office/drawing/2014/main" id="{22662CFA-FDA8-4B3B-89D4-6C8FA9DD0E62}"/>
              </a:ext>
            </a:extLst>
          </p:cNvPr>
          <p:cNvSpPr>
            <a:spLocks noGrp="1"/>
          </p:cNvSpPr>
          <p:nvPr>
            <p:ph idx="1"/>
          </p:nvPr>
        </p:nvSpPr>
        <p:spPr/>
        <p:txBody>
          <a:bodyPr vert="horz" lIns="91440" tIns="45720" rIns="91440" bIns="45720" rtlCol="0" anchor="t">
            <a:normAutofit/>
          </a:bodyPr>
          <a:lstStyle/>
          <a:p>
            <a:r>
              <a:rPr lang="en-US" sz="2400" b="1">
                <a:solidFill>
                  <a:srgbClr val="373737"/>
                </a:solidFill>
                <a:latin typeface="Trebuchet MS"/>
                <a:cs typeface="Arial"/>
              </a:rPr>
              <a:t>STU 090 / Transition to College</a:t>
            </a:r>
            <a:r>
              <a:rPr lang="en-US" sz="2400">
                <a:solidFill>
                  <a:srgbClr val="373737"/>
                </a:solidFill>
                <a:latin typeface="Trebuchet MS"/>
                <a:cs typeface="Arial"/>
              </a:rPr>
              <a:t>, a class for new students, in Semesters I and II focuses on the development of college-related skills.</a:t>
            </a:r>
            <a:endParaRPr lang="en-US" sz="2400">
              <a:latin typeface="Trebuchet MS"/>
            </a:endParaRPr>
          </a:p>
          <a:p>
            <a:endParaRPr lang="en-US" sz="2400"/>
          </a:p>
          <a:p>
            <a:r>
              <a:rPr lang="en-US" sz="2400"/>
              <a:t>In Semesters III and IV, STU090 is an i</a:t>
            </a:r>
            <a:r>
              <a:rPr lang="en-US" sz="2400">
                <a:solidFill>
                  <a:srgbClr val="373737"/>
                </a:solidFill>
                <a:latin typeface="Trebuchet MS"/>
                <a:cs typeface="Arial"/>
              </a:rPr>
              <a:t>ndividualized, asynchronous learning experience which focuses on building academic skills.</a:t>
            </a:r>
            <a:endParaRPr lang="en-US" sz="2400">
              <a:latin typeface="Trebuchet MS"/>
            </a:endParaRPr>
          </a:p>
        </p:txBody>
      </p:sp>
    </p:spTree>
    <p:extLst>
      <p:ext uri="{BB962C8B-B14F-4D97-AF65-F5344CB8AC3E}">
        <p14:creationId xmlns:p14="http://schemas.microsoft.com/office/powerpoint/2010/main" val="373879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CE8A-FB3B-4EFE-B18F-B594D2077D8F}"/>
              </a:ext>
            </a:extLst>
          </p:cNvPr>
          <p:cNvSpPr>
            <a:spLocks noGrp="1"/>
          </p:cNvSpPr>
          <p:nvPr>
            <p:ph type="title"/>
          </p:nvPr>
        </p:nvSpPr>
        <p:spPr/>
        <p:txBody>
          <a:bodyPr/>
          <a:lstStyle/>
          <a:p>
            <a:r>
              <a:rPr lang="en-US"/>
              <a:t>STU023/CAREER EXPLORATION</a:t>
            </a:r>
          </a:p>
        </p:txBody>
      </p:sp>
      <p:sp>
        <p:nvSpPr>
          <p:cNvPr id="3" name="Content Placeholder 2">
            <a:extLst>
              <a:ext uri="{FF2B5EF4-FFF2-40B4-BE49-F238E27FC236}">
                <a16:creationId xmlns:a16="http://schemas.microsoft.com/office/drawing/2014/main" id="{3099D9DD-23E9-4695-974A-6ADF0706EDEB}"/>
              </a:ext>
            </a:extLst>
          </p:cNvPr>
          <p:cNvSpPr>
            <a:spLocks noGrp="1"/>
          </p:cNvSpPr>
          <p:nvPr>
            <p:ph idx="1"/>
          </p:nvPr>
        </p:nvSpPr>
        <p:spPr>
          <a:xfrm>
            <a:off x="677334" y="930878"/>
            <a:ext cx="8596668" cy="3880773"/>
          </a:xfrm>
        </p:spPr>
        <p:txBody>
          <a:bodyPr vert="horz" lIns="91440" tIns="45720" rIns="91440" bIns="45720" rtlCol="0" anchor="t">
            <a:normAutofit/>
          </a:bodyPr>
          <a:lstStyle/>
          <a:p>
            <a:endParaRPr lang="en-US" sz="2400"/>
          </a:p>
          <a:p>
            <a:endParaRPr lang="en-US" sz="2400"/>
          </a:p>
          <a:p>
            <a:pPr marL="0" indent="0">
              <a:buNone/>
            </a:pPr>
            <a:r>
              <a:rPr lang="en-US" sz="2400"/>
              <a:t>New and continuing students explore multiple aspects of career development with a focus on the development of transferable skills.</a:t>
            </a:r>
          </a:p>
          <a:p>
            <a:endParaRPr lang="en-US" sz="2400"/>
          </a:p>
        </p:txBody>
      </p:sp>
    </p:spTree>
    <p:extLst>
      <p:ext uri="{BB962C8B-B14F-4D97-AF65-F5344CB8AC3E}">
        <p14:creationId xmlns:p14="http://schemas.microsoft.com/office/powerpoint/2010/main" val="1010906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Mentors </a:t>
            </a:r>
          </a:p>
        </p:txBody>
      </p:sp>
      <p:sp>
        <p:nvSpPr>
          <p:cNvPr id="4" name="Content Placeholder 3"/>
          <p:cNvSpPr>
            <a:spLocks noGrp="1"/>
          </p:cNvSpPr>
          <p:nvPr>
            <p:ph sz="half" idx="2"/>
          </p:nvPr>
        </p:nvSpPr>
        <p:spPr>
          <a:xfrm>
            <a:off x="1341754" y="2047319"/>
            <a:ext cx="7921953" cy="3994043"/>
          </a:xfrm>
        </p:spPr>
        <p:txBody>
          <a:bodyPr vert="horz" lIns="91440" tIns="45720" rIns="91440" bIns="45720" rtlCol="0" anchor="t">
            <a:normAutofit/>
          </a:bodyPr>
          <a:lstStyle/>
          <a:p>
            <a:r>
              <a:rPr lang="en-US" sz="2400"/>
              <a:t>Mentors are an integral part of the DREAM Program.</a:t>
            </a:r>
          </a:p>
          <a:p>
            <a:r>
              <a:rPr lang="en-US" sz="2400"/>
              <a:t>Mentors provide a range of  academic and social support to  students:</a:t>
            </a:r>
          </a:p>
          <a:p>
            <a:pPr lvl="1"/>
            <a:r>
              <a:rPr lang="en-US" sz="2000"/>
              <a:t>Campus navigation and resources</a:t>
            </a:r>
          </a:p>
          <a:p>
            <a:pPr lvl="1"/>
            <a:r>
              <a:rPr lang="en-US" sz="2000"/>
              <a:t>In-class support and notes</a:t>
            </a:r>
          </a:p>
          <a:p>
            <a:pPr lvl="1"/>
            <a:r>
              <a:rPr lang="en-US" sz="2000"/>
              <a:t>Homework help</a:t>
            </a:r>
          </a:p>
          <a:p>
            <a:pPr lvl="1"/>
            <a:r>
              <a:rPr lang="en-US" sz="2000"/>
              <a:t>Social activities</a:t>
            </a:r>
          </a:p>
          <a:p>
            <a:pPr lvl="1"/>
            <a:endParaRPr lang="en-US"/>
          </a:p>
          <a:p>
            <a:endParaRPr lang="en-US"/>
          </a:p>
        </p:txBody>
      </p:sp>
    </p:spTree>
    <p:extLst>
      <p:ext uri="{BB962C8B-B14F-4D97-AF65-F5344CB8AC3E}">
        <p14:creationId xmlns:p14="http://schemas.microsoft.com/office/powerpoint/2010/main" val="3951952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Application>Microsoft Office PowerPoint</Application>
  <PresentationFormat>Widescreen</PresentationFormat>
  <Slides>17</Slides>
  <Notes>0</Notes>
  <HiddenSlides>0</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Facet</vt:lpstr>
      <vt:lpstr>Mercer county Community College The Dream Program     </vt:lpstr>
      <vt:lpstr>Making the Dream of College Real</vt:lpstr>
      <vt:lpstr>The DREAM Program:</vt:lpstr>
      <vt:lpstr>PROGRAM PLAN</vt:lpstr>
      <vt:lpstr>STUDENT PLANNING</vt:lpstr>
      <vt:lpstr>CLASSES</vt:lpstr>
      <vt:lpstr>STU090/TRANSITION TO COLLEGE/ACADEMIC SKILLS BUILDING</vt:lpstr>
      <vt:lpstr>STU023/CAREER EXPLORATION</vt:lpstr>
      <vt:lpstr> Mentors </vt:lpstr>
      <vt:lpstr>Community</vt:lpstr>
      <vt:lpstr>PROGRAM SUPPORTS</vt:lpstr>
      <vt:lpstr>PROGRAM PARTICIPATION</vt:lpstr>
      <vt:lpstr>Cost</vt:lpstr>
      <vt:lpstr>Applying to the DREAM Program</vt:lpstr>
      <vt:lpstr>Selected Resources</vt:lpstr>
      <vt:lpstr>PowerPoint Presentation</vt:lpstr>
      <vt:lpstr>Got questions?   We got answers!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DReam Program  2018 Mentor Orientation</dc:title>
  <dc:creator>Willner, Tiffany</dc:creator>
  <cp:revision>9</cp:revision>
  <dcterms:created xsi:type="dcterms:W3CDTF">2018-08-07T17:21:22Z</dcterms:created>
  <dcterms:modified xsi:type="dcterms:W3CDTF">2026-03-13T15:05:38Z</dcterms:modified>
</cp:coreProperties>
</file>