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2" r:id="rId3"/>
    <p:sldId id="277" r:id="rId4"/>
    <p:sldId id="258" r:id="rId5"/>
    <p:sldId id="280" r:id="rId6"/>
    <p:sldId id="282" r:id="rId7"/>
    <p:sldId id="281" r:id="rId8"/>
    <p:sldId id="261" r:id="rId9"/>
    <p:sldId id="259" r:id="rId10"/>
    <p:sldId id="264" r:id="rId11"/>
    <p:sldId id="262" r:id="rId12"/>
    <p:sldId id="274" r:id="rId13"/>
    <p:sldId id="26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13392"/>
    <a:srgbClr val="EEEAF3"/>
    <a:srgbClr val="79AEBB"/>
    <a:srgbClr val="3C273A"/>
    <a:srgbClr val="955D95"/>
    <a:srgbClr val="955D96"/>
    <a:srgbClr val="F1F7F8"/>
    <a:srgbClr val="F3EEF4"/>
    <a:srgbClr val="1F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ABDB8-233D-A60C-2D64-231813BF6541}" v="312" dt="2025-11-14T19:54:17.895"/>
    <p1510:client id="{FD27AAD8-B356-1210-5B7B-9493512B6F27}" v="1224" dt="2025-11-14T18:03:06.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gan, Mary Ellen" userId="f12e606f-b7f5-4e5b-a048-8e6b6edb6fa0" providerId="ADAL" clId="{659A2E9B-C970-45AE-8659-9DA780347231}"/>
    <pc:docChg chg="modSld">
      <pc:chgData name="Brogan, Mary Ellen" userId="f12e606f-b7f5-4e5b-a048-8e6b6edb6fa0" providerId="ADAL" clId="{659A2E9B-C970-45AE-8659-9DA780347231}" dt="2025-11-14T21:02:40.259" v="0" actId="1076"/>
      <pc:docMkLst>
        <pc:docMk/>
      </pc:docMkLst>
      <pc:sldChg chg="modSp mod">
        <pc:chgData name="Brogan, Mary Ellen" userId="f12e606f-b7f5-4e5b-a048-8e6b6edb6fa0" providerId="ADAL" clId="{659A2E9B-C970-45AE-8659-9DA780347231}" dt="2025-11-14T21:02:40.259" v="0" actId="1076"/>
        <pc:sldMkLst>
          <pc:docMk/>
          <pc:sldMk cId="653410658" sldId="259"/>
        </pc:sldMkLst>
        <pc:spChg chg="mod">
          <ac:chgData name="Brogan, Mary Ellen" userId="f12e606f-b7f5-4e5b-a048-8e6b6edb6fa0" providerId="ADAL" clId="{659A2E9B-C970-45AE-8659-9DA780347231}" dt="2025-11-14T21:02:40.259" v="0" actId="1076"/>
          <ac:spMkLst>
            <pc:docMk/>
            <pc:sldMk cId="653410658" sldId="259"/>
            <ac:spMk id="15" creationId="{7B50479C-5952-BCE7-87ED-7B474E0D81B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mailto:Ethan.Diamond@woods.org" TargetMode="External"/><Relationship Id="rId3" Type="http://schemas.openxmlformats.org/officeDocument/2006/relationships/image" Target="../media/image27.jpeg"/><Relationship Id="rId7" Type="http://schemas.openxmlformats.org/officeDocument/2006/relationships/hyperlink" Target="mailto:Dinetta.Armstrong@woods.org"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mailto:Stephen.Kolesk@woods.org" TargetMode="External"/><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IF7BXsKqQzc?start=44&amp;feature=oembed" TargetMode="Externa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958576-CB9C-813A-B954-00451B43EE8D}"/>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416B11-B98E-9CF1-4116-9DAC1630FBEE}"/>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61202A-56FB-B1FC-D1FA-71DEAF507AA1}"/>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lack background with red and white text&#10;&#10;AI-generated content may be incorrect.">
            <a:extLst>
              <a:ext uri="{FF2B5EF4-FFF2-40B4-BE49-F238E27FC236}">
                <a16:creationId xmlns:a16="http://schemas.microsoft.com/office/drawing/2014/main" id="{50B00479-1D00-BA53-5F53-07A3625377C0}"/>
              </a:ext>
            </a:extLst>
          </p:cNvPr>
          <p:cNvPicPr>
            <a:picLocks noChangeAspect="1"/>
          </p:cNvPicPr>
          <p:nvPr/>
        </p:nvPicPr>
        <p:blipFill>
          <a:blip r:embed="rId2"/>
          <a:stretch>
            <a:fillRect/>
          </a:stretch>
        </p:blipFill>
        <p:spPr>
          <a:xfrm>
            <a:off x="3115951" y="1273589"/>
            <a:ext cx="5960097" cy="3311135"/>
          </a:xfrm>
          <a:prstGeom prst="rect">
            <a:avLst/>
          </a:prstGeom>
        </p:spPr>
      </p:pic>
      <p:pic>
        <p:nvPicPr>
          <p:cNvPr id="15" name="Picture 14" descr="A purple heart with a black background&#10;&#10;AI-generated content may be incorrect.">
            <a:extLst>
              <a:ext uri="{FF2B5EF4-FFF2-40B4-BE49-F238E27FC236}">
                <a16:creationId xmlns:a16="http://schemas.microsoft.com/office/drawing/2014/main" id="{44CD9B89-5B81-CBA9-5FA7-2839C932857D}"/>
              </a:ext>
            </a:extLst>
          </p:cNvPr>
          <p:cNvPicPr>
            <a:picLocks noChangeAspect="1"/>
          </p:cNvPicPr>
          <p:nvPr/>
        </p:nvPicPr>
        <p:blipFill>
          <a:blip r:embed="rId3"/>
          <a:stretch>
            <a:fillRect/>
          </a:stretch>
        </p:blipFill>
        <p:spPr>
          <a:xfrm>
            <a:off x="1672913" y="5062483"/>
            <a:ext cx="1707402" cy="1123952"/>
          </a:xfrm>
          <a:prstGeom prst="rect">
            <a:avLst/>
          </a:prstGeom>
        </p:spPr>
      </p:pic>
      <p:sp>
        <p:nvSpPr>
          <p:cNvPr id="6" name="Freeform 25" descr="RWJBarnabas Health"/>
          <p:cNvSpPr/>
          <p:nvPr/>
        </p:nvSpPr>
        <p:spPr>
          <a:xfrm>
            <a:off x="8360831" y="5359337"/>
            <a:ext cx="2421710" cy="530244"/>
          </a:xfrm>
          <a:custGeom>
            <a:avLst/>
            <a:gdLst/>
            <a:ahLst/>
            <a:cxnLst/>
            <a:rect l="l" t="t" r="r" b="b"/>
            <a:pathLst>
              <a:path w="3632565" h="795366">
                <a:moveTo>
                  <a:pt x="0" y="0"/>
                </a:moveTo>
                <a:lnTo>
                  <a:pt x="3632565" y="0"/>
                </a:lnTo>
                <a:lnTo>
                  <a:pt x="3632565" y="795365"/>
                </a:lnTo>
                <a:lnTo>
                  <a:pt x="0" y="79536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585981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AE7B0-104D-326E-89E9-17DA0F565C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DF6704-B526-47C3-149A-F99668B3ACBD}"/>
              </a:ext>
            </a:extLst>
          </p:cNvPr>
          <p:cNvSpPr txBox="1"/>
          <p:nvPr/>
        </p:nvSpPr>
        <p:spPr>
          <a:xfrm>
            <a:off x="1020576" y="1029989"/>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latin typeface="Verdana"/>
                <a:ea typeface="Verdana"/>
              </a:rPr>
              <a:t>Services Provided</a:t>
            </a:r>
            <a:endParaRPr lang="en-US" sz="2800" dirty="0">
              <a:solidFill>
                <a:srgbClr val="000000"/>
              </a:solidFill>
              <a:latin typeface="Verdana"/>
              <a:ea typeface="Verdana"/>
            </a:endParaRPr>
          </a:p>
        </p:txBody>
      </p:sp>
      <p:sp>
        <p:nvSpPr>
          <p:cNvPr id="11" name="TextBox 10">
            <a:extLst>
              <a:ext uri="{FF2B5EF4-FFF2-40B4-BE49-F238E27FC236}">
                <a16:creationId xmlns:a16="http://schemas.microsoft.com/office/drawing/2014/main" id="{1811200A-D0ED-0726-F7E5-43E03D1680DA}"/>
              </a:ext>
            </a:extLst>
          </p:cNvPr>
          <p:cNvSpPr txBox="1"/>
          <p:nvPr/>
        </p:nvSpPr>
        <p:spPr>
          <a:xfrm>
            <a:off x="1021027" y="1713852"/>
            <a:ext cx="7369521"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3C273A"/>
                </a:solidFill>
                <a:latin typeface="Verdana"/>
                <a:ea typeface="Verdana"/>
              </a:rPr>
              <a:t>The Center will support those with Intellectual Disability, Autism and other medical complexities along with their families focusing on the 18+ population </a:t>
            </a:r>
            <a:endParaRPr lang="en-US" sz="2000" dirty="0">
              <a:latin typeface="Verdana"/>
              <a:ea typeface="Verdana"/>
            </a:endParaRPr>
          </a:p>
        </p:txBody>
      </p:sp>
      <p:sp>
        <p:nvSpPr>
          <p:cNvPr id="14" name="TextBox 13">
            <a:extLst>
              <a:ext uri="{FF2B5EF4-FFF2-40B4-BE49-F238E27FC236}">
                <a16:creationId xmlns:a16="http://schemas.microsoft.com/office/drawing/2014/main" id="{874CAF87-8D96-4FD2-7798-6C06AB86A08D}"/>
              </a:ext>
            </a:extLst>
          </p:cNvPr>
          <p:cNvSpPr txBox="1"/>
          <p:nvPr/>
        </p:nvSpPr>
        <p:spPr>
          <a:xfrm>
            <a:off x="1018570" y="2824843"/>
            <a:ext cx="5748950" cy="4191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lnSpc>
                <a:spcPct val="150000"/>
              </a:lnSpc>
              <a:buFont typeface="Arial"/>
              <a:buChar char="•"/>
            </a:pPr>
            <a:r>
              <a:rPr lang="en-US" dirty="0">
                <a:latin typeface="Verdana"/>
                <a:ea typeface="Verdana"/>
                <a:cs typeface="Arial"/>
              </a:rPr>
              <a:t>Primary Care</a:t>
            </a:r>
            <a:endParaRPr lang="en-US">
              <a:latin typeface="Verdana"/>
              <a:ea typeface="Verdana"/>
            </a:endParaRPr>
          </a:p>
          <a:p>
            <a:pPr marL="742950" lvl="1" indent="-285750">
              <a:lnSpc>
                <a:spcPct val="150000"/>
              </a:lnSpc>
              <a:buFont typeface="Arial"/>
              <a:buChar char="•"/>
            </a:pPr>
            <a:r>
              <a:rPr lang="en-US" dirty="0">
                <a:latin typeface="Verdana"/>
                <a:ea typeface="Verdana"/>
                <a:cs typeface="Arial"/>
              </a:rPr>
              <a:t>Same-Day Sick Visits (Acute Illness and Minor Injury Care)</a:t>
            </a:r>
          </a:p>
          <a:p>
            <a:pPr marL="742950" lvl="1" indent="-285750">
              <a:lnSpc>
                <a:spcPct val="150000"/>
              </a:lnSpc>
              <a:buFont typeface="Arial"/>
              <a:buChar char="•"/>
            </a:pPr>
            <a:r>
              <a:rPr lang="en-US" dirty="0">
                <a:latin typeface="Verdana"/>
                <a:ea typeface="Verdana"/>
                <a:cs typeface="Arial"/>
              </a:rPr>
              <a:t>Wellness and Prevention</a:t>
            </a:r>
          </a:p>
          <a:p>
            <a:pPr marL="742950" lvl="1" indent="-285750">
              <a:lnSpc>
                <a:spcPct val="150000"/>
              </a:lnSpc>
              <a:buFont typeface="Arial"/>
              <a:buChar char="•"/>
            </a:pPr>
            <a:r>
              <a:rPr lang="en-US" dirty="0">
                <a:latin typeface="Verdana"/>
                <a:ea typeface="Verdana"/>
                <a:cs typeface="Arial"/>
              </a:rPr>
              <a:t>Chronic Disease Management</a:t>
            </a:r>
          </a:p>
          <a:p>
            <a:pPr marL="742950" lvl="1" indent="-285750">
              <a:lnSpc>
                <a:spcPct val="150000"/>
              </a:lnSpc>
              <a:buFont typeface="Arial"/>
              <a:buChar char="•"/>
            </a:pPr>
            <a:r>
              <a:rPr lang="en-US" dirty="0">
                <a:latin typeface="Verdana"/>
                <a:ea typeface="Verdana"/>
                <a:cs typeface="Arial"/>
              </a:rPr>
              <a:t>Immunizations and Screening</a:t>
            </a:r>
          </a:p>
          <a:p>
            <a:pPr marL="742950" lvl="1" indent="-285750">
              <a:lnSpc>
                <a:spcPct val="150000"/>
              </a:lnSpc>
              <a:buFont typeface="Arial"/>
              <a:buChar char="•"/>
            </a:pPr>
            <a:r>
              <a:rPr lang="en-US" dirty="0">
                <a:latin typeface="Verdana"/>
                <a:ea typeface="Verdana"/>
                <a:cs typeface="Arial"/>
              </a:rPr>
              <a:t>Medication Management</a:t>
            </a:r>
          </a:p>
          <a:p>
            <a:pPr marL="742950" lvl="1" indent="-285750">
              <a:lnSpc>
                <a:spcPct val="150000"/>
              </a:lnSpc>
              <a:buFont typeface="Arial"/>
              <a:buChar char="•"/>
            </a:pPr>
            <a:r>
              <a:rPr lang="en-US" dirty="0">
                <a:latin typeface="Verdana"/>
                <a:ea typeface="Verdana"/>
                <a:cs typeface="Arial"/>
              </a:rPr>
              <a:t>Basic Labs</a:t>
            </a:r>
          </a:p>
          <a:p>
            <a:pPr marL="742950" lvl="1" indent="-285750">
              <a:lnSpc>
                <a:spcPct val="150000"/>
              </a:lnSpc>
              <a:buFont typeface="Arial"/>
              <a:buChar char="•"/>
            </a:pPr>
            <a:r>
              <a:rPr lang="en-US" dirty="0">
                <a:latin typeface="Verdana"/>
                <a:ea typeface="Verdana"/>
                <a:cs typeface="Arial"/>
              </a:rPr>
              <a:t>Behavioral Health Therapy (Spring 2026)</a:t>
            </a:r>
          </a:p>
          <a:p>
            <a:pPr marL="285750" indent="-285750">
              <a:lnSpc>
                <a:spcPct val="150000"/>
              </a:lnSpc>
              <a:buFont typeface="Arial"/>
              <a:buChar char="•"/>
            </a:pPr>
            <a:endParaRPr lang="en-US" dirty="0">
              <a:latin typeface="Verdana"/>
              <a:ea typeface="Open Sans"/>
              <a:cs typeface="Open Sans"/>
            </a:endParaRPr>
          </a:p>
        </p:txBody>
      </p:sp>
      <p:pic>
        <p:nvPicPr>
          <p:cNvPr id="29" name="Picture 28" descr="A purple heart with a black background&#10;&#10;AI-generated content may be incorrect.">
            <a:extLst>
              <a:ext uri="{FF2B5EF4-FFF2-40B4-BE49-F238E27FC236}">
                <a16:creationId xmlns:a16="http://schemas.microsoft.com/office/drawing/2014/main" id="{8426C512-EE12-82A6-3A12-D46D5067E68E}"/>
              </a:ext>
            </a:extLst>
          </p:cNvPr>
          <p:cNvPicPr>
            <a:picLocks noChangeAspect="1"/>
          </p:cNvPicPr>
          <p:nvPr/>
        </p:nvPicPr>
        <p:blipFill>
          <a:blip r:embed="rId2"/>
          <a:stretch>
            <a:fillRect/>
          </a:stretch>
        </p:blipFill>
        <p:spPr>
          <a:xfrm>
            <a:off x="10815311" y="129031"/>
            <a:ext cx="921737" cy="608064"/>
          </a:xfrm>
          <a:prstGeom prst="rect">
            <a:avLst/>
          </a:prstGeom>
        </p:spPr>
      </p:pic>
      <p:sp>
        <p:nvSpPr>
          <p:cNvPr id="31" name="Rectangle 30">
            <a:extLst>
              <a:ext uri="{FF2B5EF4-FFF2-40B4-BE49-F238E27FC236}">
                <a16:creationId xmlns:a16="http://schemas.microsoft.com/office/drawing/2014/main" id="{676C100E-A0F2-1632-CCBB-B96447BF7D81}"/>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2364B00-806F-0D48-443E-2DA9D1FF24A8}"/>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161E4C9-A436-7AE8-9FE9-BEB33610BCE3}"/>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smiling with her hair pulled back&#10;&#10;AI-generated content may be incorrect.">
            <a:extLst>
              <a:ext uri="{FF2B5EF4-FFF2-40B4-BE49-F238E27FC236}">
                <a16:creationId xmlns:a16="http://schemas.microsoft.com/office/drawing/2014/main" id="{B2A3645A-F57D-58E0-5C5D-BF855F7AAE8D}"/>
              </a:ext>
            </a:extLst>
          </p:cNvPr>
          <p:cNvPicPr>
            <a:picLocks noChangeAspect="1"/>
          </p:cNvPicPr>
          <p:nvPr/>
        </p:nvPicPr>
        <p:blipFill>
          <a:blip r:embed="rId3"/>
          <a:stretch>
            <a:fillRect/>
          </a:stretch>
        </p:blipFill>
        <p:spPr>
          <a:xfrm>
            <a:off x="7708266" y="1416799"/>
            <a:ext cx="4481606" cy="5441201"/>
          </a:xfrm>
          <a:prstGeom prst="rect">
            <a:avLst/>
          </a:prstGeom>
        </p:spPr>
      </p:pic>
    </p:spTree>
    <p:extLst>
      <p:ext uri="{BB962C8B-B14F-4D97-AF65-F5344CB8AC3E}">
        <p14:creationId xmlns:p14="http://schemas.microsoft.com/office/powerpoint/2010/main" val="268407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heart with a black background&#10;&#10;AI-generated content may be incorrect.">
            <a:extLst>
              <a:ext uri="{FF2B5EF4-FFF2-40B4-BE49-F238E27FC236}">
                <a16:creationId xmlns:a16="http://schemas.microsoft.com/office/drawing/2014/main" id="{FCEB0CC6-249F-B888-9988-4D6262A9FBB4}"/>
              </a:ext>
            </a:extLst>
          </p:cNvPr>
          <p:cNvPicPr>
            <a:picLocks noChangeAspect="1"/>
          </p:cNvPicPr>
          <p:nvPr/>
        </p:nvPicPr>
        <p:blipFill>
          <a:blip r:embed="rId2"/>
          <a:stretch>
            <a:fillRect/>
          </a:stretch>
        </p:blipFill>
        <p:spPr>
          <a:xfrm>
            <a:off x="10815311" y="129031"/>
            <a:ext cx="921737" cy="608064"/>
          </a:xfrm>
          <a:prstGeom prst="rect">
            <a:avLst/>
          </a:prstGeom>
        </p:spPr>
      </p:pic>
      <p:sp>
        <p:nvSpPr>
          <p:cNvPr id="6" name="Rectangle 5">
            <a:extLst>
              <a:ext uri="{FF2B5EF4-FFF2-40B4-BE49-F238E27FC236}">
                <a16:creationId xmlns:a16="http://schemas.microsoft.com/office/drawing/2014/main" id="{38366238-3073-E457-AA7F-1A062AD252A7}"/>
              </a:ext>
            </a:extLst>
          </p:cNvPr>
          <p:cNvSpPr/>
          <p:nvPr/>
        </p:nvSpPr>
        <p:spPr>
          <a:xfrm>
            <a:off x="10038520" y="-6097"/>
            <a:ext cx="480559" cy="6453033"/>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EF42FC-A705-DF84-B75E-8CB5DF614516}"/>
              </a:ext>
            </a:extLst>
          </p:cNvPr>
          <p:cNvSpPr/>
          <p:nvPr/>
        </p:nvSpPr>
        <p:spPr>
          <a:xfrm>
            <a:off x="-1185" y="-40368"/>
            <a:ext cx="10279118" cy="6907631"/>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5F424A-B000-6CDA-1D95-8C68AD51E810}"/>
              </a:ext>
            </a:extLst>
          </p:cNvPr>
          <p:cNvSpPr/>
          <p:nvPr/>
        </p:nvSpPr>
        <p:spPr>
          <a:xfrm rot="5400000">
            <a:off x="-423705" y="3808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2">
            <a:extLst>
              <a:ext uri="{FF2B5EF4-FFF2-40B4-BE49-F238E27FC236}">
                <a16:creationId xmlns:a16="http://schemas.microsoft.com/office/drawing/2014/main" id="{E1CE2B38-856C-F686-E978-AC82DAF5D94E}"/>
              </a:ext>
            </a:extLst>
          </p:cNvPr>
          <p:cNvSpPr txBox="1"/>
          <p:nvPr/>
        </p:nvSpPr>
        <p:spPr>
          <a:xfrm>
            <a:off x="1082105" y="556148"/>
            <a:ext cx="654565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FFFFFF"/>
                </a:solidFill>
                <a:latin typeface="Verdana"/>
                <a:ea typeface="Verdana"/>
              </a:rPr>
              <a:t>What Sets This Practice Apart?</a:t>
            </a:r>
            <a:endParaRPr lang="en-US" sz="2800" dirty="0">
              <a:solidFill>
                <a:srgbClr val="FFFFFF"/>
              </a:solidFill>
              <a:latin typeface="Verdana"/>
              <a:ea typeface="Verdana"/>
            </a:endParaRPr>
          </a:p>
        </p:txBody>
      </p:sp>
      <p:sp>
        <p:nvSpPr>
          <p:cNvPr id="5" name="TextBox 4">
            <a:extLst>
              <a:ext uri="{FF2B5EF4-FFF2-40B4-BE49-F238E27FC236}">
                <a16:creationId xmlns:a16="http://schemas.microsoft.com/office/drawing/2014/main" id="{919CEAC0-0BE7-FFAF-103F-5DD108C616D5}"/>
              </a:ext>
            </a:extLst>
          </p:cNvPr>
          <p:cNvSpPr txBox="1"/>
          <p:nvPr/>
        </p:nvSpPr>
        <p:spPr>
          <a:xfrm>
            <a:off x="1082644" y="1197749"/>
            <a:ext cx="6128025" cy="2862322"/>
          </a:xfrm>
          <a:prstGeom prst="rect">
            <a:avLst/>
          </a:prstGeom>
          <a:noFill/>
        </p:spPr>
        <p:txBody>
          <a:bodyPr wrap="square" lIns="91440" tIns="45720" rIns="91440" bIns="45720" rtlCol="0" anchor="t">
            <a:spAutoFit/>
          </a:bodyPr>
          <a:lstStyle/>
          <a:p>
            <a:r>
              <a:rPr lang="en-US" dirty="0">
                <a:solidFill>
                  <a:schemeClr val="bg1"/>
                </a:solidFill>
                <a:latin typeface="Verdana"/>
                <a:ea typeface="Verdana"/>
                <a:cs typeface="Arial"/>
              </a:rPr>
              <a:t>This center is a joint venture, embedded in Hamilton Hospital. </a:t>
            </a:r>
            <a:endParaRPr lang="en-US" dirty="0">
              <a:solidFill>
                <a:schemeClr val="bg1"/>
              </a:solidFill>
              <a:latin typeface="Verdana"/>
              <a:ea typeface="Verdana"/>
            </a:endParaRPr>
          </a:p>
          <a:p>
            <a:endParaRPr lang="en-US" dirty="0">
              <a:solidFill>
                <a:schemeClr val="bg1"/>
              </a:solidFill>
              <a:latin typeface="Verdana"/>
              <a:ea typeface="Verdana"/>
              <a:cs typeface="Arial"/>
            </a:endParaRPr>
          </a:p>
          <a:p>
            <a:endParaRPr lang="en-US" dirty="0">
              <a:solidFill>
                <a:schemeClr val="bg1"/>
              </a:solidFill>
              <a:latin typeface="Verdana"/>
              <a:ea typeface="Verdana"/>
              <a:cs typeface="Arial"/>
            </a:endParaRPr>
          </a:p>
          <a:p>
            <a:r>
              <a:rPr lang="en-US" dirty="0">
                <a:solidFill>
                  <a:schemeClr val="bg1"/>
                </a:solidFill>
                <a:latin typeface="Verdana"/>
                <a:ea typeface="Verdana"/>
                <a:cs typeface="Arial"/>
              </a:rPr>
              <a:t>The first of its kind in the area, the center provides integrated primary and behavioral health, with warm and seamless handoffs to nearby specialists as needed, for individuals with intellectual and developmental disabilities and autism. </a:t>
            </a:r>
          </a:p>
          <a:p>
            <a:endParaRPr lang="en-US" dirty="0">
              <a:solidFill>
                <a:schemeClr val="bg1"/>
              </a:solidFill>
              <a:latin typeface="Verdana"/>
              <a:ea typeface="Verdana"/>
              <a:cs typeface="Arial"/>
            </a:endParaRPr>
          </a:p>
        </p:txBody>
      </p:sp>
      <p:sp>
        <p:nvSpPr>
          <p:cNvPr id="2" name="Rectangle 1">
            <a:extLst>
              <a:ext uri="{FF2B5EF4-FFF2-40B4-BE49-F238E27FC236}">
                <a16:creationId xmlns:a16="http://schemas.microsoft.com/office/drawing/2014/main" id="{8ABF6935-F825-385C-4F70-26BF7434057F}"/>
              </a:ext>
            </a:extLst>
          </p:cNvPr>
          <p:cNvSpPr/>
          <p:nvPr/>
        </p:nvSpPr>
        <p:spPr>
          <a:xfrm rot="5400000">
            <a:off x="3699260" y="829926"/>
            <a:ext cx="1133355" cy="8512473"/>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1">
            <a:extLst>
              <a:ext uri="{FF2B5EF4-FFF2-40B4-BE49-F238E27FC236}">
                <a16:creationId xmlns:a16="http://schemas.microsoft.com/office/drawing/2014/main" id="{5920428A-48C8-BB92-6AA4-C3DDE2C36410}"/>
              </a:ext>
            </a:extLst>
          </p:cNvPr>
          <p:cNvSpPr txBox="1"/>
          <p:nvPr/>
        </p:nvSpPr>
        <p:spPr>
          <a:xfrm>
            <a:off x="1075807" y="4769138"/>
            <a:ext cx="6383494" cy="9763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Veranda "/>
                <a:cs typeface="Arial"/>
              </a:rPr>
              <a:t>Ultimately, this center will minimize unnecessary ER visits and improve quality of life for individuals and their caregivers.</a:t>
            </a:r>
            <a:endParaRPr lang="en-US" dirty="0">
              <a:solidFill>
                <a:schemeClr val="bg1"/>
              </a:solidFill>
              <a:cs typeface="Arial"/>
            </a:endParaRPr>
          </a:p>
          <a:p>
            <a:pPr>
              <a:lnSpc>
                <a:spcPct val="150000"/>
              </a:lnSpc>
            </a:pPr>
            <a:endParaRPr lang="en-US" sz="1600" dirty="0">
              <a:latin typeface="Open Sans"/>
              <a:ea typeface="Open Sans"/>
              <a:cs typeface="Open Sans"/>
            </a:endParaRPr>
          </a:p>
        </p:txBody>
      </p:sp>
      <p:pic>
        <p:nvPicPr>
          <p:cNvPr id="7" name="Picture 6">
            <a:extLst>
              <a:ext uri="{FF2B5EF4-FFF2-40B4-BE49-F238E27FC236}">
                <a16:creationId xmlns:a16="http://schemas.microsoft.com/office/drawing/2014/main" id="{65A9C975-B1BB-2651-251B-3A32BDD2168E}"/>
              </a:ext>
            </a:extLst>
          </p:cNvPr>
          <p:cNvPicPr>
            <a:picLocks noChangeAspect="1"/>
          </p:cNvPicPr>
          <p:nvPr/>
        </p:nvPicPr>
        <p:blipFill>
          <a:blip r:embed="rId3"/>
          <a:stretch>
            <a:fillRect/>
          </a:stretch>
        </p:blipFill>
        <p:spPr>
          <a:xfrm>
            <a:off x="7969704" y="3424918"/>
            <a:ext cx="4133850" cy="3448050"/>
          </a:xfrm>
          <a:prstGeom prst="rect">
            <a:avLst/>
          </a:prstGeom>
        </p:spPr>
      </p:pic>
    </p:spTree>
    <p:extLst>
      <p:ext uri="{BB962C8B-B14F-4D97-AF65-F5344CB8AC3E}">
        <p14:creationId xmlns:p14="http://schemas.microsoft.com/office/powerpoint/2010/main" val="50905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heart with a black background&#10;&#10;AI-generated content may be incorrect.">
            <a:extLst>
              <a:ext uri="{FF2B5EF4-FFF2-40B4-BE49-F238E27FC236}">
                <a16:creationId xmlns:a16="http://schemas.microsoft.com/office/drawing/2014/main" id="{C28E124B-96BB-E998-3B98-4DFED9FFC79A}"/>
              </a:ext>
            </a:extLst>
          </p:cNvPr>
          <p:cNvPicPr>
            <a:picLocks noChangeAspect="1"/>
          </p:cNvPicPr>
          <p:nvPr/>
        </p:nvPicPr>
        <p:blipFill>
          <a:blip r:embed="rId2"/>
          <a:stretch>
            <a:fillRect/>
          </a:stretch>
        </p:blipFill>
        <p:spPr>
          <a:xfrm>
            <a:off x="10815311" y="129031"/>
            <a:ext cx="921737" cy="608064"/>
          </a:xfrm>
          <a:prstGeom prst="rect">
            <a:avLst/>
          </a:prstGeom>
        </p:spPr>
      </p:pic>
      <p:sp>
        <p:nvSpPr>
          <p:cNvPr id="8" name="Rectangle 7">
            <a:extLst>
              <a:ext uri="{FF2B5EF4-FFF2-40B4-BE49-F238E27FC236}">
                <a16:creationId xmlns:a16="http://schemas.microsoft.com/office/drawing/2014/main" id="{500E4B66-E597-04BB-6984-2FF13C95D47F}"/>
              </a:ext>
            </a:extLst>
          </p:cNvPr>
          <p:cNvSpPr/>
          <p:nvPr/>
        </p:nvSpPr>
        <p:spPr>
          <a:xfrm>
            <a:off x="4733" y="6629454"/>
            <a:ext cx="12180333" cy="229247"/>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D982C1-785A-272C-C323-2DA4373D571C}"/>
              </a:ext>
            </a:extLst>
          </p:cNvPr>
          <p:cNvSpPr/>
          <p:nvPr/>
        </p:nvSpPr>
        <p:spPr>
          <a:xfrm>
            <a:off x="2" y="-6096"/>
            <a:ext cx="10424418" cy="754603"/>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CC910D-0FFB-438F-9D2E-0778A7F2E049}"/>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2">
            <a:extLst>
              <a:ext uri="{FF2B5EF4-FFF2-40B4-BE49-F238E27FC236}">
                <a16:creationId xmlns:a16="http://schemas.microsoft.com/office/drawing/2014/main" id="{FCADC764-020C-5BB0-A7CB-E87BADF79C03}"/>
              </a:ext>
            </a:extLst>
          </p:cNvPr>
          <p:cNvSpPr txBox="1"/>
          <p:nvPr/>
        </p:nvSpPr>
        <p:spPr>
          <a:xfrm>
            <a:off x="608616" y="1117613"/>
            <a:ext cx="487988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Verdana"/>
                <a:ea typeface="Verdana"/>
              </a:rPr>
              <a:t>Our Practice</a:t>
            </a:r>
            <a:endParaRPr lang="en-US" sz="2800" dirty="0">
              <a:latin typeface="Verdana"/>
              <a:ea typeface="Verdana"/>
            </a:endParaRPr>
          </a:p>
        </p:txBody>
      </p:sp>
      <p:sp>
        <p:nvSpPr>
          <p:cNvPr id="2" name="TextBox 1">
            <a:extLst>
              <a:ext uri="{FF2B5EF4-FFF2-40B4-BE49-F238E27FC236}">
                <a16:creationId xmlns:a16="http://schemas.microsoft.com/office/drawing/2014/main" id="{709BDDB6-F90E-CD58-F387-7948EA0500C6}"/>
              </a:ext>
            </a:extLst>
          </p:cNvPr>
          <p:cNvSpPr txBox="1"/>
          <p:nvPr/>
        </p:nvSpPr>
        <p:spPr>
          <a:xfrm>
            <a:off x="135589" y="1963513"/>
            <a:ext cx="4471671" cy="4339650"/>
          </a:xfrm>
          <a:prstGeom prst="rect">
            <a:avLst/>
          </a:prstGeom>
          <a:noFill/>
        </p:spPr>
        <p:txBody>
          <a:bodyPr wrap="square" lIns="91440" tIns="45720" rIns="91440" bIns="45720" rtlCol="0" anchor="t">
            <a:spAutoFit/>
          </a:bodyPr>
          <a:lstStyle/>
          <a:p>
            <a:pPr lvl="1"/>
            <a:r>
              <a:rPr lang="en-US" sz="1600" b="1" dirty="0">
                <a:latin typeface="Verdana"/>
                <a:ea typeface="Verdana"/>
                <a:cs typeface="Arial"/>
              </a:rPr>
              <a:t>Fall 2025: </a:t>
            </a:r>
            <a:endParaRPr lang="en-US" sz="1600">
              <a:latin typeface="Verdana"/>
              <a:ea typeface="Verdana"/>
            </a:endParaRPr>
          </a:p>
          <a:p>
            <a:pPr lvl="1"/>
            <a:endParaRPr lang="en-US" b="1" dirty="0">
              <a:latin typeface="Verdana"/>
              <a:ea typeface="Verdana"/>
              <a:cs typeface="Arial"/>
            </a:endParaRPr>
          </a:p>
          <a:p>
            <a:pPr lvl="1"/>
            <a:r>
              <a:rPr lang="en-US" dirty="0">
                <a:latin typeface="Verdana"/>
                <a:ea typeface="Verdana"/>
                <a:cs typeface="Arial"/>
              </a:rPr>
              <a:t>Primary care with MD and Nurse Practitioners trained specifically to work with this population, and medication management with an on-site Psychiatric Mental Health Nurse Practitioner at least one day per week and overseeing Psychiatrist. </a:t>
            </a:r>
            <a:endParaRPr lang="en-US">
              <a:latin typeface="Verdana"/>
              <a:ea typeface="Verdana"/>
              <a:cs typeface="Arial"/>
            </a:endParaRPr>
          </a:p>
          <a:p>
            <a:pPr lvl="1"/>
            <a:endParaRPr lang="en-US" dirty="0">
              <a:latin typeface="Verdana"/>
              <a:ea typeface="Verdana"/>
              <a:cs typeface="Arial"/>
            </a:endParaRPr>
          </a:p>
          <a:p>
            <a:pPr lvl="1"/>
            <a:r>
              <a:rPr lang="en-US" dirty="0">
                <a:latin typeface="Verdana"/>
                <a:ea typeface="Verdana"/>
                <a:cs typeface="Arial"/>
              </a:rPr>
              <a:t>Clear and constant communication among care team and specialists.</a:t>
            </a:r>
            <a:endParaRPr lang="en-US">
              <a:latin typeface="Verdana"/>
              <a:ea typeface="Verdana"/>
              <a:cs typeface="Arial"/>
            </a:endParaRPr>
          </a:p>
          <a:p>
            <a:pPr lvl="1"/>
            <a:endParaRPr lang="en-US" dirty="0">
              <a:solidFill>
                <a:schemeClr val="bg1"/>
              </a:solidFill>
              <a:latin typeface="Verdana"/>
              <a:ea typeface="Verdana"/>
              <a:cs typeface="Arial"/>
            </a:endParaRPr>
          </a:p>
        </p:txBody>
      </p:sp>
      <p:sp>
        <p:nvSpPr>
          <p:cNvPr id="3" name="TextBox 2">
            <a:extLst>
              <a:ext uri="{FF2B5EF4-FFF2-40B4-BE49-F238E27FC236}">
                <a16:creationId xmlns:a16="http://schemas.microsoft.com/office/drawing/2014/main" id="{7564C6A6-C9F2-38AE-E1E3-94FCE2AD4223}"/>
              </a:ext>
            </a:extLst>
          </p:cNvPr>
          <p:cNvSpPr txBox="1"/>
          <p:nvPr/>
        </p:nvSpPr>
        <p:spPr>
          <a:xfrm>
            <a:off x="4921898" y="1963513"/>
            <a:ext cx="3812575" cy="2677656"/>
          </a:xfrm>
          <a:prstGeom prst="rect">
            <a:avLst/>
          </a:prstGeom>
          <a:noFill/>
        </p:spPr>
        <p:txBody>
          <a:bodyPr wrap="square" lIns="91440" tIns="45720" rIns="91440" bIns="45720" rtlCol="0" anchor="t">
            <a:spAutoFit/>
          </a:bodyPr>
          <a:lstStyle/>
          <a:p>
            <a:pPr lvl="1"/>
            <a:r>
              <a:rPr lang="en-US" sz="1600" b="1" dirty="0">
                <a:latin typeface="Verdana"/>
                <a:ea typeface="Verdana"/>
                <a:cs typeface="Arial"/>
              </a:rPr>
              <a:t>Spring 2026:</a:t>
            </a:r>
            <a:r>
              <a:rPr lang="en-US" sz="2400" b="1" dirty="0">
                <a:latin typeface="Veranda "/>
                <a:cs typeface="Arial"/>
              </a:rPr>
              <a:t> </a:t>
            </a:r>
            <a:endParaRPr lang="en-US"/>
          </a:p>
          <a:p>
            <a:pPr lvl="1"/>
            <a:endParaRPr lang="en-US" b="1" dirty="0">
              <a:latin typeface="Veranda "/>
              <a:cs typeface="Arial"/>
            </a:endParaRPr>
          </a:p>
          <a:p>
            <a:pPr lvl="1"/>
            <a:r>
              <a:rPr lang="en-US" dirty="0">
                <a:latin typeface="Verdana"/>
                <a:ea typeface="Verdana"/>
                <a:cs typeface="Arial"/>
              </a:rPr>
              <a:t>Addition of on-site licensed therapists who will provide integrated behavioral healthcare—i.e., communicative care with primary providers under one roof.</a:t>
            </a:r>
          </a:p>
        </p:txBody>
      </p:sp>
      <p:pic>
        <p:nvPicPr>
          <p:cNvPr id="25" name="Picture 24">
            <a:extLst>
              <a:ext uri="{FF2B5EF4-FFF2-40B4-BE49-F238E27FC236}">
                <a16:creationId xmlns:a16="http://schemas.microsoft.com/office/drawing/2014/main" id="{9615CDA3-2BF4-C629-AFF6-056B1DC9873D}"/>
              </a:ext>
            </a:extLst>
          </p:cNvPr>
          <p:cNvPicPr>
            <a:picLocks noChangeAspect="1"/>
          </p:cNvPicPr>
          <p:nvPr/>
        </p:nvPicPr>
        <p:blipFill>
          <a:blip r:embed="rId3"/>
          <a:stretch>
            <a:fillRect/>
          </a:stretch>
        </p:blipFill>
        <p:spPr>
          <a:xfrm>
            <a:off x="8465743" y="1965552"/>
            <a:ext cx="3514725" cy="4886325"/>
          </a:xfrm>
          <a:prstGeom prst="rect">
            <a:avLst/>
          </a:prstGeom>
        </p:spPr>
      </p:pic>
    </p:spTree>
    <p:extLst>
      <p:ext uri="{BB962C8B-B14F-4D97-AF65-F5344CB8AC3E}">
        <p14:creationId xmlns:p14="http://schemas.microsoft.com/office/powerpoint/2010/main" val="1229847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heart with a black background&#10;&#10;AI-generated content may be incorrect.">
            <a:extLst>
              <a:ext uri="{FF2B5EF4-FFF2-40B4-BE49-F238E27FC236}">
                <a16:creationId xmlns:a16="http://schemas.microsoft.com/office/drawing/2014/main" id="{C6D1D480-D7F7-6FC8-8F36-B10E8F21B971}"/>
              </a:ext>
            </a:extLst>
          </p:cNvPr>
          <p:cNvPicPr>
            <a:picLocks noChangeAspect="1"/>
          </p:cNvPicPr>
          <p:nvPr/>
        </p:nvPicPr>
        <p:blipFill>
          <a:blip r:embed="rId2"/>
          <a:stretch>
            <a:fillRect/>
          </a:stretch>
        </p:blipFill>
        <p:spPr>
          <a:xfrm>
            <a:off x="10815311" y="129031"/>
            <a:ext cx="921737" cy="608064"/>
          </a:xfrm>
          <a:prstGeom prst="rect">
            <a:avLst/>
          </a:prstGeom>
        </p:spPr>
      </p:pic>
      <p:sp>
        <p:nvSpPr>
          <p:cNvPr id="5" name="Rectangle 4">
            <a:extLst>
              <a:ext uri="{FF2B5EF4-FFF2-40B4-BE49-F238E27FC236}">
                <a16:creationId xmlns:a16="http://schemas.microsoft.com/office/drawing/2014/main" id="{57D84354-7910-1D66-79AA-5D65755D1CC5}"/>
              </a:ext>
            </a:extLst>
          </p:cNvPr>
          <p:cNvSpPr/>
          <p:nvPr/>
        </p:nvSpPr>
        <p:spPr>
          <a:xfrm>
            <a:off x="269776" y="-1365"/>
            <a:ext cx="10216173" cy="745136"/>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9A0C-2FA1-F027-0527-26CA3DE8396F}"/>
              </a:ext>
            </a:extLst>
          </p:cNvPr>
          <p:cNvSpPr/>
          <p:nvPr/>
        </p:nvSpPr>
        <p:spPr>
          <a:xfrm>
            <a:off x="14201" y="6582127"/>
            <a:ext cx="12175598" cy="276577"/>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AEAD8-637B-CF57-5AD6-A1F419E1FD2E}"/>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2">
            <a:extLst>
              <a:ext uri="{FF2B5EF4-FFF2-40B4-BE49-F238E27FC236}">
                <a16:creationId xmlns:a16="http://schemas.microsoft.com/office/drawing/2014/main" id="{2835DC65-3233-6768-F9CD-711FA2B08765}"/>
              </a:ext>
            </a:extLst>
          </p:cNvPr>
          <p:cNvSpPr txBox="1"/>
          <p:nvPr/>
        </p:nvSpPr>
        <p:spPr>
          <a:xfrm>
            <a:off x="4462972" y="1001269"/>
            <a:ext cx="487988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Verdana"/>
                <a:ea typeface="Verdana"/>
              </a:rPr>
              <a:t>Our Team</a:t>
            </a:r>
            <a:endParaRPr lang="en-US" sz="2800" dirty="0">
              <a:latin typeface="Verdana"/>
              <a:ea typeface="Verdana"/>
            </a:endParaRPr>
          </a:p>
        </p:txBody>
      </p:sp>
      <p:pic>
        <p:nvPicPr>
          <p:cNvPr id="1026" name="Picture 2" descr="Dr. Stephen Kolesk">
            <a:extLst>
              <a:ext uri="{FF2B5EF4-FFF2-40B4-BE49-F238E27FC236}">
                <a16:creationId xmlns:a16="http://schemas.microsoft.com/office/drawing/2014/main" id="{4DEF12B5-466E-C7D2-AEA9-3E5565C3B1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739" y="1628192"/>
            <a:ext cx="2474410" cy="30886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erson smiling at the camera&#10;&#10;AI-generated content may be incorrect.">
            <a:extLst>
              <a:ext uri="{FF2B5EF4-FFF2-40B4-BE49-F238E27FC236}">
                <a16:creationId xmlns:a16="http://schemas.microsoft.com/office/drawing/2014/main" id="{66816BEE-F965-B54D-5E99-5D36DEA2C980}"/>
              </a:ext>
            </a:extLst>
          </p:cNvPr>
          <p:cNvPicPr>
            <a:picLocks noChangeAspect="1"/>
          </p:cNvPicPr>
          <p:nvPr/>
        </p:nvPicPr>
        <p:blipFill>
          <a:blip r:embed="rId4">
            <a:extLst>
              <a:ext uri="{28A0092B-C50C-407E-A947-70E740481C1C}">
                <a14:useLocalDpi xmlns:a14="http://schemas.microsoft.com/office/drawing/2010/main" val="0"/>
              </a:ext>
            </a:extLst>
          </a:blip>
          <a:srcRect l="4903" r="5526"/>
          <a:stretch/>
        </p:blipFill>
        <p:spPr>
          <a:xfrm>
            <a:off x="4823944" y="1628192"/>
            <a:ext cx="2179424" cy="3158377"/>
          </a:xfrm>
          <a:prstGeom prst="rect">
            <a:avLst/>
          </a:prstGeom>
        </p:spPr>
      </p:pic>
      <p:pic>
        <p:nvPicPr>
          <p:cNvPr id="13" name="Picture 12" descr="A person in a suit&#10;&#10;AI-generated content may be incorrect.">
            <a:extLst>
              <a:ext uri="{FF2B5EF4-FFF2-40B4-BE49-F238E27FC236}">
                <a16:creationId xmlns:a16="http://schemas.microsoft.com/office/drawing/2014/main" id="{95709320-3CD7-19F4-549D-DEA6024AE9BA}"/>
              </a:ext>
            </a:extLst>
          </p:cNvPr>
          <p:cNvPicPr>
            <a:picLocks noChangeAspect="1"/>
          </p:cNvPicPr>
          <p:nvPr/>
        </p:nvPicPr>
        <p:blipFill>
          <a:blip r:embed="rId5" cstate="print">
            <a:extLst>
              <a:ext uri="{28A0092B-C50C-407E-A947-70E740481C1C}">
                <a14:useLocalDpi xmlns:a14="http://schemas.microsoft.com/office/drawing/2010/main" val="0"/>
              </a:ext>
            </a:extLst>
          </a:blip>
          <a:srcRect l="13177" t="17258" r="25871" b="26441"/>
          <a:stretch/>
        </p:blipFill>
        <p:spPr>
          <a:xfrm>
            <a:off x="9062912" y="1723601"/>
            <a:ext cx="2281080" cy="3119800"/>
          </a:xfrm>
          <a:prstGeom prst="rect">
            <a:avLst/>
          </a:prstGeom>
        </p:spPr>
      </p:pic>
      <p:sp>
        <p:nvSpPr>
          <p:cNvPr id="11" name="TextBox 10">
            <a:extLst>
              <a:ext uri="{FF2B5EF4-FFF2-40B4-BE49-F238E27FC236}">
                <a16:creationId xmlns:a16="http://schemas.microsoft.com/office/drawing/2014/main" id="{80C65308-7C77-4F8C-0280-7197A1D0A8FC}"/>
              </a:ext>
            </a:extLst>
          </p:cNvPr>
          <p:cNvSpPr txBox="1"/>
          <p:nvPr/>
        </p:nvSpPr>
        <p:spPr>
          <a:xfrm>
            <a:off x="269776" y="4866105"/>
            <a:ext cx="3375284" cy="1200329"/>
          </a:xfrm>
          <a:prstGeom prst="rect">
            <a:avLst/>
          </a:prstGeom>
          <a:noFill/>
        </p:spPr>
        <p:txBody>
          <a:bodyPr wrap="square" lIns="91440" tIns="45720" rIns="91440" bIns="45720" rtlCol="0" anchor="t">
            <a:spAutoFit/>
          </a:bodyPr>
          <a:lstStyle/>
          <a:p>
            <a:pPr algn="ctr"/>
            <a:r>
              <a:rPr lang="en-US" sz="1600" b="1" dirty="0">
                <a:latin typeface="Verdana"/>
                <a:ea typeface="Verdana"/>
                <a:cs typeface="Arial"/>
              </a:rPr>
              <a:t>Dr. Stephen Kolesk, M.D.</a:t>
            </a:r>
          </a:p>
          <a:p>
            <a:pPr algn="ctr"/>
            <a:endParaRPr lang="en-US" b="1" dirty="0">
              <a:latin typeface="Verdana"/>
              <a:ea typeface="Verdana"/>
              <a:cs typeface="Arial"/>
            </a:endParaRPr>
          </a:p>
          <a:p>
            <a:pPr algn="ctr"/>
            <a:r>
              <a:rPr lang="en-US" sz="1200" dirty="0">
                <a:latin typeface="Verdana"/>
                <a:ea typeface="Verdana"/>
                <a:cs typeface="Arial"/>
              </a:rPr>
              <a:t>Chief of Family Practice</a:t>
            </a:r>
          </a:p>
          <a:p>
            <a:pPr algn="ctr"/>
            <a:r>
              <a:rPr lang="en-US" sz="1200" dirty="0">
                <a:latin typeface="Verdana"/>
                <a:ea typeface="Verdana"/>
                <a:cs typeface="Arial"/>
              </a:rPr>
              <a:t> Woods at Hamilton</a:t>
            </a:r>
          </a:p>
          <a:p>
            <a:pPr algn="ctr"/>
            <a:r>
              <a:rPr lang="en-US" sz="1200" dirty="0">
                <a:latin typeface="Verdana"/>
                <a:ea typeface="Verdana"/>
                <a:cs typeface="Arial"/>
                <a:hlinkClick r:id="rId6"/>
              </a:rPr>
              <a:t>Stephen.Kolesk@woods.org</a:t>
            </a:r>
            <a:endParaRPr lang="en-US" sz="1200" dirty="0">
              <a:latin typeface="Verdana"/>
              <a:ea typeface="Verdana"/>
              <a:cs typeface="Arial"/>
            </a:endParaRPr>
          </a:p>
        </p:txBody>
      </p:sp>
      <p:sp>
        <p:nvSpPr>
          <p:cNvPr id="2" name="TextBox 1">
            <a:extLst>
              <a:ext uri="{FF2B5EF4-FFF2-40B4-BE49-F238E27FC236}">
                <a16:creationId xmlns:a16="http://schemas.microsoft.com/office/drawing/2014/main" id="{D6930317-415F-80B5-9F45-DC4D5FD70A90}"/>
              </a:ext>
            </a:extLst>
          </p:cNvPr>
          <p:cNvSpPr txBox="1"/>
          <p:nvPr/>
        </p:nvSpPr>
        <p:spPr>
          <a:xfrm>
            <a:off x="4124569" y="4807185"/>
            <a:ext cx="3477719" cy="1446550"/>
          </a:xfrm>
          <a:prstGeom prst="rect">
            <a:avLst/>
          </a:prstGeom>
          <a:noFill/>
        </p:spPr>
        <p:txBody>
          <a:bodyPr wrap="square" lIns="91440" tIns="45720" rIns="91440" bIns="45720" rtlCol="0" anchor="t">
            <a:spAutoFit/>
          </a:bodyPr>
          <a:lstStyle/>
          <a:p>
            <a:pPr algn="ctr"/>
            <a:r>
              <a:rPr lang="en-US" sz="1600" b="1" dirty="0">
                <a:latin typeface="Verdana"/>
                <a:ea typeface="Verdana"/>
                <a:cs typeface="Arial"/>
              </a:rPr>
              <a:t>Dinetta Armstrong</a:t>
            </a:r>
          </a:p>
          <a:p>
            <a:pPr algn="ctr"/>
            <a:endParaRPr lang="en-US" sz="1200" dirty="0">
              <a:latin typeface="Verdana"/>
              <a:ea typeface="Verdana"/>
              <a:cs typeface="Arial"/>
            </a:endParaRPr>
          </a:p>
          <a:p>
            <a:pPr algn="ctr"/>
            <a:endParaRPr lang="en-US" sz="1200" dirty="0">
              <a:latin typeface="Verdana"/>
              <a:ea typeface="Verdana"/>
              <a:cs typeface="Arial"/>
            </a:endParaRPr>
          </a:p>
          <a:p>
            <a:pPr algn="ctr"/>
            <a:r>
              <a:rPr lang="en-US" sz="1200" dirty="0">
                <a:latin typeface="Verdana"/>
                <a:ea typeface="Verdana"/>
                <a:cs typeface="Arial"/>
              </a:rPr>
              <a:t>Sr. VP, Woods Healthcare</a:t>
            </a:r>
            <a:endParaRPr lang="en-US" dirty="0"/>
          </a:p>
          <a:p>
            <a:pPr algn="ctr"/>
            <a:r>
              <a:rPr lang="en-US" sz="1200" dirty="0">
                <a:latin typeface="Verdana"/>
                <a:ea typeface="Verdana"/>
                <a:cs typeface="Arial"/>
              </a:rPr>
              <a:t>Executive Director, Woods at Hamilton</a:t>
            </a:r>
          </a:p>
          <a:p>
            <a:pPr algn="ctr"/>
            <a:r>
              <a:rPr lang="en-US" sz="1200" dirty="0">
                <a:latin typeface="Verdana"/>
                <a:ea typeface="Verdana"/>
                <a:cs typeface="Arial"/>
                <a:hlinkClick r:id="rId7"/>
              </a:rPr>
              <a:t>Dinetta.Armstrong@woods.org</a:t>
            </a:r>
            <a:endParaRPr lang="en-US" sz="1200" dirty="0">
              <a:latin typeface="Verdana"/>
              <a:ea typeface="Verdana"/>
              <a:cs typeface="Arial"/>
            </a:endParaRPr>
          </a:p>
          <a:p>
            <a:endParaRPr lang="en-US" sz="1200" dirty="0">
              <a:latin typeface="Verdana"/>
              <a:ea typeface="Verdana"/>
            </a:endParaRPr>
          </a:p>
        </p:txBody>
      </p:sp>
      <p:sp>
        <p:nvSpPr>
          <p:cNvPr id="4" name="TextBox 3">
            <a:extLst>
              <a:ext uri="{FF2B5EF4-FFF2-40B4-BE49-F238E27FC236}">
                <a16:creationId xmlns:a16="http://schemas.microsoft.com/office/drawing/2014/main" id="{5FCDAC72-8291-C246-244D-31DBDBA3A446}"/>
              </a:ext>
            </a:extLst>
          </p:cNvPr>
          <p:cNvSpPr txBox="1"/>
          <p:nvPr/>
        </p:nvSpPr>
        <p:spPr>
          <a:xfrm>
            <a:off x="8610897" y="4843401"/>
            <a:ext cx="3126151" cy="1292662"/>
          </a:xfrm>
          <a:prstGeom prst="rect">
            <a:avLst/>
          </a:prstGeom>
          <a:noFill/>
        </p:spPr>
        <p:txBody>
          <a:bodyPr wrap="square" lIns="91440" tIns="45720" rIns="91440" bIns="45720" anchor="t">
            <a:spAutoFit/>
          </a:bodyPr>
          <a:lstStyle/>
          <a:p>
            <a:pPr algn="ctr"/>
            <a:r>
              <a:rPr lang="en-US" b="1" dirty="0">
                <a:latin typeface="Verdana"/>
                <a:ea typeface="Verdana"/>
                <a:cs typeface="Arial"/>
              </a:rPr>
              <a:t>Ethan Diamond</a:t>
            </a:r>
          </a:p>
          <a:p>
            <a:pPr algn="ctr"/>
            <a:endParaRPr lang="en-US" sz="1200" dirty="0">
              <a:latin typeface="Verdana"/>
              <a:ea typeface="Verdana"/>
              <a:cs typeface="Arial"/>
            </a:endParaRPr>
          </a:p>
          <a:p>
            <a:pPr algn="ctr"/>
            <a:r>
              <a:rPr lang="en-US" sz="1200" dirty="0">
                <a:latin typeface="Verdana"/>
                <a:ea typeface="Verdana"/>
                <a:cs typeface="Arial"/>
              </a:rPr>
              <a:t>Practice Manager</a:t>
            </a:r>
            <a:endParaRPr lang="en-US" dirty="0"/>
          </a:p>
          <a:p>
            <a:pPr algn="ctr"/>
            <a:r>
              <a:rPr lang="en-US" sz="1200" dirty="0">
                <a:latin typeface="Verdana"/>
                <a:ea typeface="Verdana"/>
                <a:cs typeface="Arial"/>
              </a:rPr>
              <a:t>Woods at Hamilton</a:t>
            </a:r>
          </a:p>
          <a:p>
            <a:pPr algn="ctr"/>
            <a:r>
              <a:rPr lang="en-US" sz="1200" dirty="0">
                <a:latin typeface="Verdana"/>
                <a:ea typeface="+mn-lt"/>
                <a:cs typeface="Arial"/>
              </a:rPr>
              <a:t>888-628-9661</a:t>
            </a:r>
          </a:p>
          <a:p>
            <a:pPr algn="ctr"/>
            <a:r>
              <a:rPr lang="en-US" sz="1200" dirty="0">
                <a:latin typeface="Verdana"/>
                <a:ea typeface="Verdana"/>
                <a:cs typeface="Arial"/>
                <a:hlinkClick r:id="rId8"/>
              </a:rPr>
              <a:t>Ethan.Diamond@woods.org</a:t>
            </a:r>
            <a:endParaRPr lang="en-US" sz="1200" dirty="0">
              <a:latin typeface="Verdana"/>
              <a:ea typeface="Verdana"/>
              <a:cs typeface="Arial"/>
            </a:endParaRPr>
          </a:p>
        </p:txBody>
      </p:sp>
    </p:spTree>
    <p:extLst>
      <p:ext uri="{BB962C8B-B14F-4D97-AF65-F5344CB8AC3E}">
        <p14:creationId xmlns:p14="http://schemas.microsoft.com/office/powerpoint/2010/main" val="1867927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heart with a black background&#10;&#10;AI-generated content may be incorrect.">
            <a:extLst>
              <a:ext uri="{FF2B5EF4-FFF2-40B4-BE49-F238E27FC236}">
                <a16:creationId xmlns:a16="http://schemas.microsoft.com/office/drawing/2014/main" id="{E5F091FA-31BD-C689-3CC2-C54248137EFA}"/>
              </a:ext>
            </a:extLst>
          </p:cNvPr>
          <p:cNvPicPr>
            <a:picLocks noChangeAspect="1"/>
          </p:cNvPicPr>
          <p:nvPr/>
        </p:nvPicPr>
        <p:blipFill>
          <a:blip r:embed="rId2"/>
          <a:stretch>
            <a:fillRect/>
          </a:stretch>
        </p:blipFill>
        <p:spPr>
          <a:xfrm>
            <a:off x="10815311" y="129031"/>
            <a:ext cx="921737" cy="608064"/>
          </a:xfrm>
          <a:prstGeom prst="rect">
            <a:avLst/>
          </a:prstGeom>
        </p:spPr>
      </p:pic>
      <p:sp>
        <p:nvSpPr>
          <p:cNvPr id="5" name="Rectangle 4">
            <a:extLst>
              <a:ext uri="{FF2B5EF4-FFF2-40B4-BE49-F238E27FC236}">
                <a16:creationId xmlns:a16="http://schemas.microsoft.com/office/drawing/2014/main" id="{0E960553-C620-0DD9-4530-8A9F37F2F0DA}"/>
              </a:ext>
            </a:extLst>
          </p:cNvPr>
          <p:cNvSpPr/>
          <p:nvPr/>
        </p:nvSpPr>
        <p:spPr>
          <a:xfrm>
            <a:off x="4733" y="6629454"/>
            <a:ext cx="12180333" cy="229247"/>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AA0558-CDDA-133E-31A3-F0C4B39E5C02}"/>
              </a:ext>
            </a:extLst>
          </p:cNvPr>
          <p:cNvSpPr/>
          <p:nvPr/>
        </p:nvSpPr>
        <p:spPr>
          <a:xfrm>
            <a:off x="2" y="-6096"/>
            <a:ext cx="10424418" cy="754603"/>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4AF7D3-8629-8692-FA7F-84C900D0C18B}"/>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2">
            <a:extLst>
              <a:ext uri="{FF2B5EF4-FFF2-40B4-BE49-F238E27FC236}">
                <a16:creationId xmlns:a16="http://schemas.microsoft.com/office/drawing/2014/main" id="{7557C95F-6649-F9B2-3B26-08DDB9C9D072}"/>
              </a:ext>
            </a:extLst>
          </p:cNvPr>
          <p:cNvSpPr txBox="1"/>
          <p:nvPr/>
        </p:nvSpPr>
        <p:spPr>
          <a:xfrm>
            <a:off x="661982" y="1349694"/>
            <a:ext cx="687717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Verdana"/>
                <a:ea typeface="Verdana"/>
              </a:rPr>
              <a:t>How To Make A Referral</a:t>
            </a:r>
            <a:endParaRPr lang="en-US" sz="2800" dirty="0">
              <a:latin typeface="Verdana"/>
              <a:ea typeface="Verdana"/>
            </a:endParaRPr>
          </a:p>
        </p:txBody>
      </p:sp>
      <p:pic>
        <p:nvPicPr>
          <p:cNvPr id="2" name="Picture 1" descr="A black background with red and white text&#10;&#10;AI-generated content may be incorrect.">
            <a:extLst>
              <a:ext uri="{FF2B5EF4-FFF2-40B4-BE49-F238E27FC236}">
                <a16:creationId xmlns:a16="http://schemas.microsoft.com/office/drawing/2014/main" id="{4BB01874-E217-A3EA-0074-D0B0646176BB}"/>
              </a:ext>
            </a:extLst>
          </p:cNvPr>
          <p:cNvPicPr>
            <a:picLocks noChangeAspect="1"/>
          </p:cNvPicPr>
          <p:nvPr/>
        </p:nvPicPr>
        <p:blipFill>
          <a:blip r:embed="rId3"/>
          <a:stretch>
            <a:fillRect/>
          </a:stretch>
        </p:blipFill>
        <p:spPr>
          <a:xfrm>
            <a:off x="6964995" y="1874566"/>
            <a:ext cx="4523743" cy="2496234"/>
          </a:xfrm>
          <a:prstGeom prst="rect">
            <a:avLst/>
          </a:prstGeom>
        </p:spPr>
      </p:pic>
      <p:sp>
        <p:nvSpPr>
          <p:cNvPr id="6" name="TextBox 5">
            <a:extLst>
              <a:ext uri="{FF2B5EF4-FFF2-40B4-BE49-F238E27FC236}">
                <a16:creationId xmlns:a16="http://schemas.microsoft.com/office/drawing/2014/main" id="{A0990769-B54E-B6B1-6F9B-7E3D95C5F90C}"/>
              </a:ext>
            </a:extLst>
          </p:cNvPr>
          <p:cNvSpPr txBox="1"/>
          <p:nvPr/>
        </p:nvSpPr>
        <p:spPr>
          <a:xfrm>
            <a:off x="659286" y="2050070"/>
            <a:ext cx="6308002" cy="3693319"/>
          </a:xfrm>
          <a:prstGeom prst="rect">
            <a:avLst/>
          </a:prstGeom>
          <a:noFill/>
        </p:spPr>
        <p:txBody>
          <a:bodyPr wrap="square" lIns="91440" tIns="45720" rIns="91440" bIns="45720" anchor="t">
            <a:spAutoFit/>
          </a:bodyPr>
          <a:lstStyle/>
          <a:p>
            <a:r>
              <a:rPr lang="en-US" dirty="0">
                <a:latin typeface="Verdana"/>
                <a:ea typeface="Verdana"/>
                <a:cs typeface="Arial"/>
              </a:rPr>
              <a:t>Call with questions or to schedule:</a:t>
            </a:r>
            <a:endParaRPr lang="en-US">
              <a:latin typeface="Verdana"/>
              <a:ea typeface="Verdana"/>
            </a:endParaRPr>
          </a:p>
          <a:p>
            <a:endParaRPr lang="en-US" dirty="0">
              <a:latin typeface="Verdana"/>
              <a:ea typeface="Verdana"/>
              <a:cs typeface="Arial" panose="020B0604020202020204" pitchFamily="34" charset="0"/>
            </a:endParaRPr>
          </a:p>
          <a:p>
            <a:r>
              <a:rPr lang="en-US" b="1" dirty="0">
                <a:latin typeface="Verdana"/>
                <a:ea typeface="Verdana"/>
                <a:cs typeface="Arial"/>
              </a:rPr>
              <a:t>Phone:</a:t>
            </a:r>
            <a:r>
              <a:rPr lang="en-US" dirty="0">
                <a:latin typeface="Verdana"/>
                <a:ea typeface="Verdana"/>
                <a:cs typeface="Arial"/>
              </a:rPr>
              <a:t> </a:t>
            </a:r>
            <a:r>
              <a:rPr lang="en-US" dirty="0">
                <a:latin typeface="Verdana"/>
                <a:ea typeface="Calibri"/>
                <a:cs typeface="Calibri"/>
              </a:rPr>
              <a:t>888-628-9661/</a:t>
            </a:r>
            <a:r>
              <a:rPr lang="en-US" dirty="0">
                <a:latin typeface="Verdana"/>
                <a:ea typeface="+mn-lt"/>
                <a:cs typeface="+mn-lt"/>
              </a:rPr>
              <a:t>609-249-7688</a:t>
            </a:r>
          </a:p>
          <a:p>
            <a:r>
              <a:rPr lang="en-US" b="1" dirty="0">
                <a:latin typeface="Verdana"/>
                <a:ea typeface="Verdana"/>
                <a:cs typeface="Arial"/>
              </a:rPr>
              <a:t>Fax:</a:t>
            </a:r>
            <a:r>
              <a:rPr lang="en-US" dirty="0">
                <a:latin typeface="Verdana"/>
                <a:ea typeface="Verdana"/>
                <a:cs typeface="Arial"/>
              </a:rPr>
              <a:t> </a:t>
            </a:r>
            <a:r>
              <a:rPr lang="en-US" i="0" u="none" strike="noStrike" dirty="0">
                <a:solidFill>
                  <a:srgbClr val="212121"/>
                </a:solidFill>
                <a:effectLst/>
                <a:latin typeface="Verdana"/>
                <a:ea typeface="Verdana"/>
                <a:cs typeface="Arial"/>
              </a:rPr>
              <a:t>609-249-7695</a:t>
            </a:r>
            <a:endParaRPr lang="en-US">
              <a:latin typeface="Verdana"/>
              <a:ea typeface="Verdana"/>
            </a:endParaRPr>
          </a:p>
          <a:p>
            <a:r>
              <a:rPr lang="en-US" b="1" dirty="0">
                <a:solidFill>
                  <a:srgbClr val="212121"/>
                </a:solidFill>
                <a:latin typeface="Verdana"/>
                <a:ea typeface="Verdana"/>
                <a:cs typeface="Arial"/>
              </a:rPr>
              <a:t>Email:</a:t>
            </a:r>
            <a:r>
              <a:rPr lang="en-US" dirty="0">
                <a:solidFill>
                  <a:srgbClr val="212121"/>
                </a:solidFill>
                <a:latin typeface="Verdana"/>
                <a:ea typeface="Verdana"/>
                <a:cs typeface="Arial"/>
              </a:rPr>
              <a:t> hamilton@woodshealthcare.org</a:t>
            </a:r>
            <a:endParaRPr lang="en-US" dirty="0">
              <a:latin typeface="Verdana"/>
              <a:ea typeface="Verdana"/>
              <a:cs typeface="Arial"/>
            </a:endParaRPr>
          </a:p>
          <a:p>
            <a:endParaRPr lang="en-US" dirty="0">
              <a:latin typeface="Verdana"/>
              <a:ea typeface="Verdana"/>
              <a:cs typeface="Arial"/>
            </a:endParaRPr>
          </a:p>
          <a:p>
            <a:r>
              <a:rPr lang="en-US" dirty="0">
                <a:latin typeface="Verdana"/>
                <a:ea typeface="Verdana"/>
                <a:cs typeface="Arial"/>
              </a:rPr>
              <a:t>woodshealthcare.org/Hamilton</a:t>
            </a:r>
            <a:endParaRPr lang="en-US" dirty="0"/>
          </a:p>
          <a:p>
            <a:endParaRPr lang="en-US" dirty="0">
              <a:latin typeface="Verdana"/>
              <a:ea typeface="Verdana"/>
              <a:cs typeface="Arial"/>
            </a:endParaRPr>
          </a:p>
          <a:p>
            <a:r>
              <a:rPr lang="en-US" dirty="0">
                <a:latin typeface="Verdana"/>
                <a:ea typeface="Verdana"/>
                <a:cs typeface="Arial"/>
              </a:rPr>
              <a:t>Location: 1 Hamilton Place, Suite 501 </a:t>
            </a:r>
          </a:p>
          <a:p>
            <a:endParaRPr lang="en-US" dirty="0">
              <a:latin typeface="Verdana"/>
              <a:ea typeface="Verdana"/>
              <a:cs typeface="Arial" panose="020B0604020202020204" pitchFamily="34" charset="0"/>
            </a:endParaRPr>
          </a:p>
          <a:p>
            <a:r>
              <a:rPr lang="en-US" dirty="0">
                <a:latin typeface="Verdana"/>
                <a:ea typeface="Verdana"/>
                <a:cs typeface="Arial"/>
              </a:rPr>
              <a:t>Designated parking spots in Lot D with clear signage to lead patients to our suite within a 5-minute walk. </a:t>
            </a:r>
          </a:p>
          <a:p>
            <a:endParaRPr lang="en-US" sz="1800" dirty="0">
              <a:latin typeface="Verdana"/>
              <a:ea typeface="Verdana"/>
              <a:cs typeface="Arial"/>
            </a:endParaRPr>
          </a:p>
        </p:txBody>
      </p:sp>
    </p:spTree>
    <p:extLst>
      <p:ext uri="{BB962C8B-B14F-4D97-AF65-F5344CB8AC3E}">
        <p14:creationId xmlns:p14="http://schemas.microsoft.com/office/powerpoint/2010/main" val="192968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0F42CB-DE6C-7092-9DEB-651835284077}"/>
              </a:ext>
            </a:extLst>
          </p:cNvPr>
          <p:cNvSpPr/>
          <p:nvPr/>
        </p:nvSpPr>
        <p:spPr>
          <a:xfrm>
            <a:off x="0" y="0"/>
            <a:ext cx="12194532" cy="6864796"/>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pic>
        <p:nvPicPr>
          <p:cNvPr id="2" name="Picture 1" descr="A purple heart with a black background&#10;&#10;AI-generated content may be incorrect.">
            <a:extLst>
              <a:ext uri="{FF2B5EF4-FFF2-40B4-BE49-F238E27FC236}">
                <a16:creationId xmlns:a16="http://schemas.microsoft.com/office/drawing/2014/main" id="{43B235BB-EC75-5957-9EAF-FFAE1061655B}"/>
              </a:ext>
            </a:extLst>
          </p:cNvPr>
          <p:cNvPicPr>
            <a:picLocks noChangeAspect="1"/>
          </p:cNvPicPr>
          <p:nvPr/>
        </p:nvPicPr>
        <p:blipFill>
          <a:blip r:embed="rId2"/>
          <a:stretch>
            <a:fillRect/>
          </a:stretch>
        </p:blipFill>
        <p:spPr>
          <a:xfrm>
            <a:off x="9675454" y="425234"/>
            <a:ext cx="1821012" cy="1211910"/>
          </a:xfrm>
          <a:prstGeom prst="rect">
            <a:avLst/>
          </a:prstGeom>
        </p:spPr>
      </p:pic>
      <p:sp>
        <p:nvSpPr>
          <p:cNvPr id="4" name="TextBox 20">
            <a:extLst>
              <a:ext uri="{FF2B5EF4-FFF2-40B4-BE49-F238E27FC236}">
                <a16:creationId xmlns:a16="http://schemas.microsoft.com/office/drawing/2014/main" id="{D2202993-7715-5EF7-28E2-3FA9CDEA58FA}"/>
              </a:ext>
            </a:extLst>
          </p:cNvPr>
          <p:cNvSpPr txBox="1"/>
          <p:nvPr/>
        </p:nvSpPr>
        <p:spPr>
          <a:xfrm>
            <a:off x="407632" y="4454468"/>
            <a:ext cx="2022449"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40,000+</a:t>
            </a:r>
            <a:endParaRPr lang="en-US" dirty="0"/>
          </a:p>
          <a:p>
            <a:pPr algn="ctr"/>
            <a:r>
              <a:rPr lang="en-US" sz="1200" dirty="0">
                <a:solidFill>
                  <a:schemeClr val="bg1"/>
                </a:solidFill>
                <a:latin typeface="Verdana"/>
                <a:ea typeface="Verdana"/>
              </a:rPr>
              <a:t>Individuals Served Annually</a:t>
            </a:r>
            <a:endParaRPr lang="en-US" dirty="0"/>
          </a:p>
        </p:txBody>
      </p:sp>
      <p:pic>
        <p:nvPicPr>
          <p:cNvPr id="6" name="Picture 5" descr="A child in a purple sweatshirt&#10;&#10;AI-generated content may be incorrect.">
            <a:extLst>
              <a:ext uri="{FF2B5EF4-FFF2-40B4-BE49-F238E27FC236}">
                <a16:creationId xmlns:a16="http://schemas.microsoft.com/office/drawing/2014/main" id="{2186C077-3B67-F41C-50AC-15A2113736DD}"/>
              </a:ext>
            </a:extLst>
          </p:cNvPr>
          <p:cNvPicPr>
            <a:picLocks noChangeAspect="1"/>
          </p:cNvPicPr>
          <p:nvPr/>
        </p:nvPicPr>
        <p:blipFill>
          <a:blip r:embed="rId3"/>
          <a:stretch>
            <a:fillRect/>
          </a:stretch>
        </p:blipFill>
        <p:spPr>
          <a:xfrm>
            <a:off x="6461205" y="690932"/>
            <a:ext cx="3834824" cy="6171727"/>
          </a:xfrm>
          <a:prstGeom prst="rect">
            <a:avLst/>
          </a:prstGeom>
        </p:spPr>
      </p:pic>
      <p:sp>
        <p:nvSpPr>
          <p:cNvPr id="7" name="TextBox 6">
            <a:extLst>
              <a:ext uri="{FF2B5EF4-FFF2-40B4-BE49-F238E27FC236}">
                <a16:creationId xmlns:a16="http://schemas.microsoft.com/office/drawing/2014/main" id="{43EA7CF8-6AE0-4B97-5F81-4EA845602D01}"/>
              </a:ext>
            </a:extLst>
          </p:cNvPr>
          <p:cNvSpPr txBox="1"/>
          <p:nvPr/>
        </p:nvSpPr>
        <p:spPr>
          <a:xfrm>
            <a:off x="409228" y="578160"/>
            <a:ext cx="5831397" cy="3775777"/>
          </a:xfrm>
          <a:prstGeom prst="rect">
            <a:avLst/>
          </a:prstGeom>
          <a:noFill/>
        </p:spPr>
        <p:txBody>
          <a:bodyPr wrap="square" lIns="91440" tIns="45720" rIns="91440" bIns="45720" rtlCol="0" anchor="t">
            <a:spAutoFit/>
          </a:bodyPr>
          <a:lstStyle/>
          <a:p>
            <a:pPr>
              <a:lnSpc>
                <a:spcPct val="150000"/>
              </a:lnSpc>
            </a:pPr>
            <a:r>
              <a:rPr lang="en-US" spc="-20" dirty="0">
                <a:solidFill>
                  <a:srgbClr val="FFFFFF"/>
                </a:solidFill>
                <a:latin typeface="Verdana"/>
                <a:ea typeface="Verdana"/>
                <a:cs typeface="Arial"/>
              </a:rPr>
              <a:t>Woods </a:t>
            </a:r>
            <a:r>
              <a:rPr lang="en-US" dirty="0">
                <a:solidFill>
                  <a:srgbClr val="FFFFFF"/>
                </a:solidFill>
                <a:latin typeface="Verdana"/>
                <a:ea typeface="Verdana"/>
                <a:cs typeface="Arial"/>
              </a:rPr>
              <a:t>System of Care is a </a:t>
            </a:r>
            <a:r>
              <a:rPr lang="en-US" spc="-5" dirty="0">
                <a:solidFill>
                  <a:srgbClr val="FFFFFF"/>
                </a:solidFill>
                <a:latin typeface="Verdana"/>
                <a:ea typeface="Verdana"/>
                <a:cs typeface="Arial"/>
              </a:rPr>
              <a:t>population health management </a:t>
            </a:r>
            <a:r>
              <a:rPr lang="en-US" spc="-10" dirty="0">
                <a:solidFill>
                  <a:srgbClr val="FFFFFF"/>
                </a:solidFill>
                <a:latin typeface="Verdana"/>
                <a:ea typeface="Verdana"/>
                <a:cs typeface="Arial"/>
              </a:rPr>
              <a:t>organization</a:t>
            </a:r>
            <a:r>
              <a:rPr lang="en-US" spc="-15" dirty="0">
                <a:solidFill>
                  <a:srgbClr val="FFFFFF"/>
                </a:solidFill>
                <a:latin typeface="Verdana"/>
                <a:ea typeface="Verdana"/>
                <a:cs typeface="Arial"/>
              </a:rPr>
              <a:t> </a:t>
            </a:r>
            <a:r>
              <a:rPr lang="en-US" spc="-5" dirty="0">
                <a:solidFill>
                  <a:srgbClr val="FFFFFF"/>
                </a:solidFill>
                <a:latin typeface="Verdana"/>
                <a:ea typeface="Verdana"/>
                <a:cs typeface="Arial"/>
              </a:rPr>
              <a:t>that</a:t>
            </a:r>
            <a:r>
              <a:rPr lang="en-US" dirty="0">
                <a:solidFill>
                  <a:srgbClr val="FFFFFF"/>
                </a:solidFill>
                <a:latin typeface="Verdana"/>
                <a:ea typeface="Verdana"/>
                <a:cs typeface="Arial"/>
              </a:rPr>
              <a:t> </a:t>
            </a:r>
            <a:r>
              <a:rPr lang="en-US" spc="-5" dirty="0">
                <a:solidFill>
                  <a:srgbClr val="FFFFFF"/>
                </a:solidFill>
                <a:latin typeface="Verdana"/>
                <a:ea typeface="Verdana"/>
                <a:cs typeface="Arial"/>
              </a:rPr>
              <a:t>through</a:t>
            </a:r>
            <a:r>
              <a:rPr lang="en-US" spc="-30" dirty="0">
                <a:solidFill>
                  <a:srgbClr val="FFFFFF"/>
                </a:solidFill>
                <a:latin typeface="Verdana"/>
                <a:ea typeface="Verdana"/>
                <a:cs typeface="Arial"/>
              </a:rPr>
              <a:t> </a:t>
            </a:r>
            <a:r>
              <a:rPr lang="en-US" dirty="0">
                <a:solidFill>
                  <a:srgbClr val="FFFFFF"/>
                </a:solidFill>
                <a:latin typeface="Verdana"/>
                <a:ea typeface="Verdana"/>
                <a:cs typeface="Arial"/>
              </a:rPr>
              <a:t>its</a:t>
            </a:r>
            <a:r>
              <a:rPr lang="en-US" spc="5" dirty="0">
                <a:solidFill>
                  <a:srgbClr val="FFFFFF"/>
                </a:solidFill>
                <a:latin typeface="Verdana"/>
                <a:ea typeface="Verdana"/>
                <a:cs typeface="Arial"/>
              </a:rPr>
              <a:t> </a:t>
            </a:r>
            <a:r>
              <a:rPr lang="en-US" spc="-10" dirty="0">
                <a:solidFill>
                  <a:srgbClr val="FFFFFF"/>
                </a:solidFill>
                <a:latin typeface="Verdana"/>
                <a:ea typeface="Verdana"/>
                <a:cs typeface="Arial"/>
              </a:rPr>
              <a:t>network</a:t>
            </a:r>
            <a:r>
              <a:rPr lang="en-US" spc="-5" dirty="0">
                <a:solidFill>
                  <a:srgbClr val="FFFFFF"/>
                </a:solidFill>
                <a:latin typeface="Verdana"/>
                <a:ea typeface="Verdana"/>
                <a:cs typeface="Arial"/>
              </a:rPr>
              <a:t> of</a:t>
            </a:r>
            <a:r>
              <a:rPr lang="en-US" spc="-15" dirty="0">
                <a:solidFill>
                  <a:srgbClr val="FFFFFF"/>
                </a:solidFill>
                <a:latin typeface="Verdana"/>
                <a:ea typeface="Verdana"/>
                <a:cs typeface="Arial"/>
              </a:rPr>
              <a:t> providers</a:t>
            </a:r>
            <a:r>
              <a:rPr lang="en-US" spc="10" dirty="0">
                <a:solidFill>
                  <a:srgbClr val="FFFFFF"/>
                </a:solidFill>
                <a:latin typeface="Verdana"/>
                <a:ea typeface="Verdana"/>
                <a:cs typeface="Arial"/>
              </a:rPr>
              <a:t> </a:t>
            </a:r>
            <a:r>
              <a:rPr lang="en-US" dirty="0">
                <a:solidFill>
                  <a:srgbClr val="FFFFFF"/>
                </a:solidFill>
                <a:latin typeface="Verdana"/>
                <a:ea typeface="Verdana"/>
                <a:cs typeface="Arial"/>
              </a:rPr>
              <a:t>in </a:t>
            </a:r>
            <a:r>
              <a:rPr lang="en-US" spc="-75" dirty="0">
                <a:solidFill>
                  <a:srgbClr val="FFFFFF"/>
                </a:solidFill>
                <a:latin typeface="Verdana"/>
                <a:ea typeface="Verdana"/>
                <a:cs typeface="Arial"/>
              </a:rPr>
              <a:t>PA</a:t>
            </a:r>
            <a:r>
              <a:rPr lang="en-US" dirty="0">
                <a:solidFill>
                  <a:srgbClr val="FFFFFF"/>
                </a:solidFill>
                <a:latin typeface="Verdana"/>
                <a:ea typeface="Verdana"/>
                <a:cs typeface="Arial"/>
              </a:rPr>
              <a:t> and</a:t>
            </a:r>
            <a:r>
              <a:rPr lang="en-US" spc="-20" dirty="0">
                <a:solidFill>
                  <a:srgbClr val="FFFFFF"/>
                </a:solidFill>
                <a:latin typeface="Verdana"/>
                <a:ea typeface="Verdana"/>
                <a:cs typeface="Arial"/>
              </a:rPr>
              <a:t> </a:t>
            </a:r>
            <a:r>
              <a:rPr lang="en-US" dirty="0">
                <a:solidFill>
                  <a:srgbClr val="FFFFFF"/>
                </a:solidFill>
                <a:latin typeface="Verdana"/>
                <a:ea typeface="Verdana"/>
                <a:cs typeface="Arial"/>
              </a:rPr>
              <a:t>NJ</a:t>
            </a:r>
            <a:r>
              <a:rPr lang="en-US" spc="-15" dirty="0">
                <a:solidFill>
                  <a:srgbClr val="FFFFFF"/>
                </a:solidFill>
                <a:latin typeface="Verdana"/>
                <a:ea typeface="Verdana"/>
                <a:cs typeface="Arial"/>
              </a:rPr>
              <a:t> </a:t>
            </a:r>
            <a:r>
              <a:rPr lang="en-US" spc="-10" dirty="0">
                <a:solidFill>
                  <a:srgbClr val="FFFFFF"/>
                </a:solidFill>
                <a:latin typeface="Verdana"/>
                <a:ea typeface="Verdana"/>
                <a:cs typeface="Arial"/>
              </a:rPr>
              <a:t>provides</a:t>
            </a:r>
            <a:r>
              <a:rPr lang="en-US" spc="5" dirty="0">
                <a:solidFill>
                  <a:srgbClr val="FFFFFF"/>
                </a:solidFill>
                <a:latin typeface="Verdana"/>
                <a:ea typeface="Verdana"/>
                <a:cs typeface="Arial"/>
              </a:rPr>
              <a:t> </a:t>
            </a:r>
            <a:r>
              <a:rPr lang="en-US" spc="-15" dirty="0">
                <a:solidFill>
                  <a:srgbClr val="FFFFFF"/>
                </a:solidFill>
                <a:latin typeface="Verdana"/>
                <a:ea typeface="Verdana"/>
                <a:cs typeface="Arial"/>
              </a:rPr>
              <a:t>life</a:t>
            </a:r>
            <a:r>
              <a:rPr lang="en-US" spc="5" dirty="0">
                <a:solidFill>
                  <a:srgbClr val="FFFFFF"/>
                </a:solidFill>
                <a:latin typeface="Verdana"/>
                <a:ea typeface="Verdana"/>
                <a:cs typeface="Arial"/>
              </a:rPr>
              <a:t> </a:t>
            </a:r>
            <a:r>
              <a:rPr lang="en-US" spc="-5" dirty="0">
                <a:solidFill>
                  <a:srgbClr val="FFFFFF"/>
                </a:solidFill>
                <a:latin typeface="Verdana"/>
                <a:ea typeface="Verdana"/>
                <a:cs typeface="Arial"/>
              </a:rPr>
              <a:t>cycle</a:t>
            </a:r>
            <a:r>
              <a:rPr lang="en-US" spc="-15" dirty="0">
                <a:solidFill>
                  <a:srgbClr val="FFFFFF"/>
                </a:solidFill>
                <a:latin typeface="Verdana"/>
                <a:ea typeface="Verdana"/>
                <a:cs typeface="Arial"/>
              </a:rPr>
              <a:t> </a:t>
            </a:r>
            <a:r>
              <a:rPr lang="en-US" spc="-10" dirty="0">
                <a:solidFill>
                  <a:srgbClr val="FFFFFF"/>
                </a:solidFill>
                <a:latin typeface="Verdana"/>
                <a:ea typeface="Verdana"/>
                <a:cs typeface="Arial"/>
              </a:rPr>
              <a:t>care</a:t>
            </a:r>
            <a:r>
              <a:rPr lang="en-US" dirty="0">
                <a:solidFill>
                  <a:srgbClr val="FFFFFF"/>
                </a:solidFill>
                <a:latin typeface="Verdana"/>
                <a:ea typeface="Verdana"/>
                <a:cs typeface="Arial"/>
              </a:rPr>
              <a:t> </a:t>
            </a:r>
            <a:r>
              <a:rPr lang="en-US" spc="-10" dirty="0">
                <a:solidFill>
                  <a:srgbClr val="FFFFFF"/>
                </a:solidFill>
                <a:latin typeface="Verdana"/>
                <a:ea typeface="Verdana"/>
                <a:cs typeface="Arial"/>
              </a:rPr>
              <a:t>to</a:t>
            </a:r>
            <a:r>
              <a:rPr lang="en-US" spc="-5" dirty="0">
                <a:solidFill>
                  <a:srgbClr val="FFFFFF"/>
                </a:solidFill>
                <a:latin typeface="Verdana"/>
                <a:ea typeface="Verdana"/>
                <a:cs typeface="Arial"/>
              </a:rPr>
              <a:t> meet</a:t>
            </a:r>
            <a:r>
              <a:rPr lang="en-US" spc="5" dirty="0">
                <a:solidFill>
                  <a:srgbClr val="FFFFFF"/>
                </a:solidFill>
                <a:latin typeface="Verdana"/>
                <a:ea typeface="Verdana"/>
                <a:cs typeface="Arial"/>
              </a:rPr>
              <a:t> </a:t>
            </a:r>
            <a:r>
              <a:rPr lang="en-US" dirty="0">
                <a:solidFill>
                  <a:srgbClr val="FFFFFF"/>
                </a:solidFill>
                <a:latin typeface="Verdana"/>
                <a:ea typeface="Verdana"/>
                <a:cs typeface="Arial"/>
              </a:rPr>
              <a:t>the </a:t>
            </a:r>
            <a:r>
              <a:rPr lang="en-US" spc="-10" dirty="0">
                <a:solidFill>
                  <a:srgbClr val="FFFFFF"/>
                </a:solidFill>
                <a:latin typeface="Verdana"/>
                <a:ea typeface="Verdana"/>
                <a:cs typeface="Arial"/>
              </a:rPr>
              <a:t>lifelong </a:t>
            </a:r>
            <a:r>
              <a:rPr lang="en-US" spc="-5" dirty="0">
                <a:solidFill>
                  <a:srgbClr val="FFFFFF"/>
                </a:solidFill>
                <a:latin typeface="Verdana"/>
                <a:ea typeface="Verdana"/>
                <a:cs typeface="Arial"/>
              </a:rPr>
              <a:t>needs of children </a:t>
            </a:r>
            <a:r>
              <a:rPr lang="en-US" dirty="0">
                <a:solidFill>
                  <a:srgbClr val="FFFFFF"/>
                </a:solidFill>
                <a:latin typeface="Verdana"/>
                <a:ea typeface="Verdana"/>
                <a:cs typeface="Arial"/>
              </a:rPr>
              <a:t>and adults </a:t>
            </a:r>
            <a:r>
              <a:rPr lang="en-US" spc="-5" dirty="0">
                <a:solidFill>
                  <a:srgbClr val="FFFFFF"/>
                </a:solidFill>
                <a:latin typeface="Verdana"/>
                <a:ea typeface="Verdana"/>
                <a:cs typeface="Arial"/>
              </a:rPr>
              <a:t>with intellectual disabilities and autism (ID/A),</a:t>
            </a:r>
            <a:r>
              <a:rPr lang="en-US" spc="30" dirty="0">
                <a:solidFill>
                  <a:srgbClr val="FFFFFF"/>
                </a:solidFill>
                <a:latin typeface="Verdana"/>
                <a:ea typeface="Verdana"/>
                <a:cs typeface="Arial"/>
              </a:rPr>
              <a:t> </a:t>
            </a:r>
            <a:r>
              <a:rPr lang="en-US" spc="-5" dirty="0">
                <a:solidFill>
                  <a:srgbClr val="FFFFFF"/>
                </a:solidFill>
                <a:latin typeface="Verdana"/>
                <a:ea typeface="Verdana"/>
                <a:cs typeface="Arial"/>
              </a:rPr>
              <a:t>acquired </a:t>
            </a:r>
            <a:r>
              <a:rPr lang="en-US" spc="-10" dirty="0">
                <a:solidFill>
                  <a:srgbClr val="FFFFFF"/>
                </a:solidFill>
                <a:latin typeface="Verdana"/>
                <a:ea typeface="Verdana"/>
                <a:cs typeface="Arial"/>
              </a:rPr>
              <a:t>brain </a:t>
            </a:r>
            <a:r>
              <a:rPr lang="en-US" dirty="0">
                <a:solidFill>
                  <a:srgbClr val="FFFFFF"/>
                </a:solidFill>
                <a:latin typeface="Verdana"/>
                <a:ea typeface="Verdana"/>
                <a:cs typeface="Arial"/>
              </a:rPr>
              <a:t>injuries</a:t>
            </a:r>
            <a:r>
              <a:rPr lang="en-US" spc="10" dirty="0">
                <a:solidFill>
                  <a:srgbClr val="FFFFFF"/>
                </a:solidFill>
                <a:latin typeface="Verdana"/>
                <a:ea typeface="Verdana"/>
                <a:cs typeface="Arial"/>
              </a:rPr>
              <a:t> </a:t>
            </a:r>
            <a:r>
              <a:rPr lang="en-US" dirty="0">
                <a:solidFill>
                  <a:srgbClr val="FFFFFF"/>
                </a:solidFill>
                <a:latin typeface="Verdana"/>
                <a:ea typeface="Verdana"/>
                <a:cs typeface="Arial"/>
              </a:rPr>
              <a:t>and</a:t>
            </a:r>
            <a:r>
              <a:rPr lang="en-US" spc="-15" dirty="0">
                <a:solidFill>
                  <a:srgbClr val="FFFFFF"/>
                </a:solidFill>
                <a:latin typeface="Verdana"/>
                <a:ea typeface="Verdana"/>
                <a:cs typeface="Arial"/>
              </a:rPr>
              <a:t>/or </a:t>
            </a:r>
            <a:r>
              <a:rPr lang="en-US" spc="-10" dirty="0">
                <a:solidFill>
                  <a:srgbClr val="FFFFFF"/>
                </a:solidFill>
                <a:latin typeface="Verdana"/>
                <a:ea typeface="Verdana"/>
                <a:cs typeface="Arial"/>
              </a:rPr>
              <a:t>mental </a:t>
            </a:r>
            <a:r>
              <a:rPr lang="en-US" spc="-5" dirty="0">
                <a:solidFill>
                  <a:srgbClr val="FFFFFF"/>
                </a:solidFill>
                <a:latin typeface="Verdana"/>
                <a:ea typeface="Verdana"/>
                <a:cs typeface="Arial"/>
              </a:rPr>
              <a:t> health challenges</a:t>
            </a:r>
            <a:r>
              <a:rPr lang="en-US" spc="-10" dirty="0">
                <a:solidFill>
                  <a:srgbClr val="FFFFFF"/>
                </a:solidFill>
                <a:latin typeface="Verdana"/>
                <a:ea typeface="Verdana"/>
                <a:cs typeface="Arial"/>
              </a:rPr>
              <a:t> </a:t>
            </a:r>
            <a:r>
              <a:rPr lang="en-US" dirty="0">
                <a:solidFill>
                  <a:srgbClr val="FFFFFF"/>
                </a:solidFill>
                <a:latin typeface="Verdana"/>
                <a:ea typeface="Verdana"/>
                <a:cs typeface="Arial"/>
              </a:rPr>
              <a:t>who</a:t>
            </a:r>
            <a:r>
              <a:rPr lang="en-US" spc="-15" dirty="0">
                <a:solidFill>
                  <a:srgbClr val="FFFFFF"/>
                </a:solidFill>
                <a:latin typeface="Verdana"/>
                <a:ea typeface="Verdana"/>
                <a:cs typeface="Arial"/>
              </a:rPr>
              <a:t> may</a:t>
            </a:r>
            <a:r>
              <a:rPr lang="en-US" dirty="0">
                <a:solidFill>
                  <a:srgbClr val="FFFFFF"/>
                </a:solidFill>
                <a:latin typeface="Verdana"/>
                <a:ea typeface="Verdana"/>
                <a:cs typeface="Arial"/>
              </a:rPr>
              <a:t> </a:t>
            </a:r>
            <a:r>
              <a:rPr lang="en-US" spc="-5" dirty="0">
                <a:solidFill>
                  <a:srgbClr val="FFFFFF"/>
                </a:solidFill>
                <a:latin typeface="Verdana"/>
                <a:ea typeface="Verdana"/>
                <a:cs typeface="Arial"/>
              </a:rPr>
              <a:t>also</a:t>
            </a:r>
            <a:r>
              <a:rPr lang="en-US" dirty="0">
                <a:solidFill>
                  <a:srgbClr val="FFFFFF"/>
                </a:solidFill>
                <a:latin typeface="Verdana"/>
                <a:ea typeface="Verdana"/>
                <a:cs typeface="Arial"/>
              </a:rPr>
              <a:t> </a:t>
            </a:r>
            <a:r>
              <a:rPr lang="en-US" spc="-20" dirty="0">
                <a:solidFill>
                  <a:srgbClr val="FFFFFF"/>
                </a:solidFill>
                <a:latin typeface="Verdana"/>
                <a:ea typeface="Verdana"/>
                <a:cs typeface="Arial"/>
              </a:rPr>
              <a:t>have</a:t>
            </a:r>
            <a:r>
              <a:rPr lang="en-US" spc="5" dirty="0">
                <a:solidFill>
                  <a:srgbClr val="FFFFFF"/>
                </a:solidFill>
                <a:latin typeface="Verdana"/>
                <a:ea typeface="Verdana"/>
                <a:cs typeface="Arial"/>
              </a:rPr>
              <a:t> </a:t>
            </a:r>
            <a:r>
              <a:rPr lang="en-US" spc="-10" dirty="0">
                <a:solidFill>
                  <a:srgbClr val="FFFFFF"/>
                </a:solidFill>
                <a:latin typeface="Verdana"/>
                <a:ea typeface="Verdana"/>
                <a:cs typeface="Arial"/>
              </a:rPr>
              <a:t>complex</a:t>
            </a:r>
            <a:r>
              <a:rPr lang="en-US" dirty="0">
                <a:solidFill>
                  <a:srgbClr val="FFFFFF"/>
                </a:solidFill>
                <a:latin typeface="Verdana"/>
                <a:ea typeface="Verdana"/>
                <a:cs typeface="Arial"/>
              </a:rPr>
              <a:t> </a:t>
            </a:r>
            <a:r>
              <a:rPr lang="en-US" spc="-5" dirty="0">
                <a:solidFill>
                  <a:srgbClr val="FFFFFF"/>
                </a:solidFill>
                <a:latin typeface="Verdana"/>
                <a:ea typeface="Verdana"/>
                <a:cs typeface="Arial"/>
              </a:rPr>
              <a:t>medical </a:t>
            </a:r>
            <a:r>
              <a:rPr lang="en-US" spc="-440" dirty="0">
                <a:solidFill>
                  <a:srgbClr val="FFFFFF"/>
                </a:solidFill>
                <a:latin typeface="Verdana"/>
                <a:ea typeface="Verdana"/>
                <a:cs typeface="Arial"/>
              </a:rPr>
              <a:t> </a:t>
            </a:r>
            <a:r>
              <a:rPr lang="en-US" dirty="0">
                <a:solidFill>
                  <a:srgbClr val="FFFFFF"/>
                </a:solidFill>
                <a:latin typeface="Verdana"/>
                <a:ea typeface="Verdana"/>
                <a:cs typeface="Arial"/>
              </a:rPr>
              <a:t>and</a:t>
            </a:r>
            <a:r>
              <a:rPr lang="en-US" spc="-5" dirty="0">
                <a:solidFill>
                  <a:srgbClr val="FFFFFF"/>
                </a:solidFill>
                <a:latin typeface="Verdana"/>
                <a:ea typeface="Verdana"/>
                <a:cs typeface="Arial"/>
              </a:rPr>
              <a:t> genetic</a:t>
            </a:r>
            <a:r>
              <a:rPr lang="en-US" spc="-15" dirty="0">
                <a:solidFill>
                  <a:srgbClr val="FFFFFF"/>
                </a:solidFill>
                <a:latin typeface="Verdana"/>
                <a:ea typeface="Verdana"/>
                <a:cs typeface="Arial"/>
              </a:rPr>
              <a:t> </a:t>
            </a:r>
            <a:r>
              <a:rPr lang="en-US" spc="-5" dirty="0">
                <a:solidFill>
                  <a:srgbClr val="FFFFFF"/>
                </a:solidFill>
                <a:latin typeface="Verdana"/>
                <a:ea typeface="Verdana"/>
                <a:cs typeface="Arial"/>
              </a:rPr>
              <a:t>conditions.</a:t>
            </a:r>
            <a:endParaRPr lang="en-US" dirty="0">
              <a:solidFill>
                <a:prstClr val="black"/>
              </a:solidFill>
              <a:latin typeface="Verdana"/>
              <a:ea typeface="Verdana"/>
              <a:cs typeface="Arial"/>
            </a:endParaRPr>
          </a:p>
          <a:p>
            <a:pPr>
              <a:lnSpc>
                <a:spcPct val="150000"/>
              </a:lnSpc>
            </a:pPr>
            <a:endParaRPr lang="en-US" dirty="0">
              <a:latin typeface="Verdana"/>
              <a:ea typeface="Verdana"/>
            </a:endParaRPr>
          </a:p>
        </p:txBody>
      </p:sp>
      <p:sp>
        <p:nvSpPr>
          <p:cNvPr id="8" name="TextBox 19">
            <a:extLst>
              <a:ext uri="{FF2B5EF4-FFF2-40B4-BE49-F238E27FC236}">
                <a16:creationId xmlns:a16="http://schemas.microsoft.com/office/drawing/2014/main" id="{F39C8BDF-BB01-58DE-7F7A-B70FE793A032}"/>
              </a:ext>
            </a:extLst>
          </p:cNvPr>
          <p:cNvSpPr txBox="1"/>
          <p:nvPr/>
        </p:nvSpPr>
        <p:spPr>
          <a:xfrm>
            <a:off x="4604522" y="5710179"/>
            <a:ext cx="1635762"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12</a:t>
            </a:r>
          </a:p>
          <a:p>
            <a:pPr algn="ctr"/>
            <a:r>
              <a:rPr lang="en-US" sz="1200" dirty="0">
                <a:solidFill>
                  <a:schemeClr val="bg1"/>
                </a:solidFill>
                <a:latin typeface="Verdana"/>
                <a:ea typeface="Verdana"/>
              </a:rPr>
              <a:t>Affiliates &amp; Partners</a:t>
            </a:r>
          </a:p>
        </p:txBody>
      </p:sp>
      <p:sp>
        <p:nvSpPr>
          <p:cNvPr id="10" name="TextBox 21">
            <a:extLst>
              <a:ext uri="{FF2B5EF4-FFF2-40B4-BE49-F238E27FC236}">
                <a16:creationId xmlns:a16="http://schemas.microsoft.com/office/drawing/2014/main" id="{599928B0-FB46-A75F-969F-9AE368BF54E0}"/>
              </a:ext>
            </a:extLst>
          </p:cNvPr>
          <p:cNvSpPr txBox="1"/>
          <p:nvPr/>
        </p:nvSpPr>
        <p:spPr>
          <a:xfrm>
            <a:off x="3048841" y="5710178"/>
            <a:ext cx="78277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2</a:t>
            </a:r>
            <a:endParaRPr lang="en-US" dirty="0">
              <a:solidFill>
                <a:schemeClr val="bg1"/>
              </a:solidFill>
            </a:endParaRPr>
          </a:p>
          <a:p>
            <a:pPr algn="ctr"/>
            <a:r>
              <a:rPr lang="en-US" sz="1200" dirty="0">
                <a:solidFill>
                  <a:schemeClr val="bg1"/>
                </a:solidFill>
                <a:latin typeface="Verdana"/>
                <a:ea typeface="Verdana"/>
              </a:rPr>
              <a:t>States: PA &amp; NJ</a:t>
            </a:r>
            <a:endParaRPr lang="en-US" dirty="0">
              <a:solidFill>
                <a:schemeClr val="bg1"/>
              </a:solidFill>
            </a:endParaRPr>
          </a:p>
        </p:txBody>
      </p:sp>
      <p:sp>
        <p:nvSpPr>
          <p:cNvPr id="16" name="TextBox 22">
            <a:extLst>
              <a:ext uri="{FF2B5EF4-FFF2-40B4-BE49-F238E27FC236}">
                <a16:creationId xmlns:a16="http://schemas.microsoft.com/office/drawing/2014/main" id="{2EEE6BDD-AD13-E5D3-9342-3B5CBCD8C90D}"/>
              </a:ext>
            </a:extLst>
          </p:cNvPr>
          <p:cNvSpPr txBox="1"/>
          <p:nvPr/>
        </p:nvSpPr>
        <p:spPr>
          <a:xfrm>
            <a:off x="579675" y="5801063"/>
            <a:ext cx="168125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6,500</a:t>
            </a:r>
            <a:endParaRPr lang="en-US" dirty="0">
              <a:solidFill>
                <a:schemeClr val="bg1"/>
              </a:solidFill>
            </a:endParaRPr>
          </a:p>
          <a:p>
            <a:pPr algn="ctr"/>
            <a:r>
              <a:rPr lang="en-US" sz="1200" dirty="0">
                <a:solidFill>
                  <a:schemeClr val="bg1"/>
                </a:solidFill>
                <a:latin typeface="Verdana"/>
                <a:ea typeface="Verdana"/>
              </a:rPr>
              <a:t>Employees</a:t>
            </a:r>
            <a:endParaRPr lang="en-US" dirty="0"/>
          </a:p>
        </p:txBody>
      </p:sp>
      <p:sp>
        <p:nvSpPr>
          <p:cNvPr id="17" name="TextBox 24">
            <a:extLst>
              <a:ext uri="{FF2B5EF4-FFF2-40B4-BE49-F238E27FC236}">
                <a16:creationId xmlns:a16="http://schemas.microsoft.com/office/drawing/2014/main" id="{44876BAF-8A0F-6978-B992-0C6A89E067B4}"/>
              </a:ext>
            </a:extLst>
          </p:cNvPr>
          <p:cNvSpPr txBox="1"/>
          <p:nvPr/>
        </p:nvSpPr>
        <p:spPr>
          <a:xfrm>
            <a:off x="2592337" y="4487232"/>
            <a:ext cx="1669882"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175</a:t>
            </a:r>
            <a:endParaRPr lang="en-US" dirty="0">
              <a:solidFill>
                <a:schemeClr val="bg1"/>
              </a:solidFill>
            </a:endParaRPr>
          </a:p>
          <a:p>
            <a:pPr algn="ctr"/>
            <a:r>
              <a:rPr lang="en-US" sz="1200" dirty="0">
                <a:solidFill>
                  <a:schemeClr val="bg1"/>
                </a:solidFill>
                <a:latin typeface="Verdana"/>
                <a:ea typeface="Verdana"/>
              </a:rPr>
              <a:t>School Districts</a:t>
            </a:r>
            <a:endParaRPr lang="en-US" dirty="0">
              <a:solidFill>
                <a:srgbClr val="000000"/>
              </a:solidFill>
              <a:latin typeface="Aptos" panose="020B0004020202020204"/>
              <a:ea typeface="Verdana"/>
            </a:endParaRPr>
          </a:p>
          <a:p>
            <a:pPr algn="ctr"/>
            <a:r>
              <a:rPr lang="en-US" sz="1200" dirty="0">
                <a:solidFill>
                  <a:schemeClr val="bg1"/>
                </a:solidFill>
                <a:latin typeface="Verdana"/>
                <a:ea typeface="Verdana"/>
              </a:rPr>
              <a:t>Providing Referrals</a:t>
            </a:r>
          </a:p>
        </p:txBody>
      </p:sp>
      <p:sp>
        <p:nvSpPr>
          <p:cNvPr id="18" name="TextBox 23">
            <a:extLst>
              <a:ext uri="{FF2B5EF4-FFF2-40B4-BE49-F238E27FC236}">
                <a16:creationId xmlns:a16="http://schemas.microsoft.com/office/drawing/2014/main" id="{C0A4ACF8-4F5A-DA7D-9200-6C502F8AFF7B}"/>
              </a:ext>
            </a:extLst>
          </p:cNvPr>
          <p:cNvSpPr txBox="1"/>
          <p:nvPr/>
        </p:nvSpPr>
        <p:spPr>
          <a:xfrm>
            <a:off x="4726239" y="4486775"/>
            <a:ext cx="139692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bg1"/>
                </a:solidFill>
                <a:latin typeface="Verdana"/>
                <a:ea typeface="Verdana"/>
              </a:rPr>
              <a:t>23</a:t>
            </a:r>
            <a:endParaRPr lang="en-US" dirty="0">
              <a:solidFill>
                <a:schemeClr val="bg1"/>
              </a:solidFill>
            </a:endParaRPr>
          </a:p>
          <a:p>
            <a:pPr algn="ctr"/>
            <a:r>
              <a:rPr lang="en-US" sz="1200" dirty="0">
                <a:solidFill>
                  <a:schemeClr val="bg1"/>
                </a:solidFill>
                <a:latin typeface="Verdana"/>
                <a:ea typeface="Verdana"/>
              </a:rPr>
              <a:t>Clients</a:t>
            </a:r>
            <a:endParaRPr lang="en-US" dirty="0">
              <a:solidFill>
                <a:schemeClr val="bg1"/>
              </a:solidFill>
              <a:latin typeface="Aptos" panose="020B0004020202020204"/>
              <a:ea typeface="Verdana"/>
            </a:endParaRPr>
          </a:p>
          <a:p>
            <a:pPr algn="ctr"/>
            <a:r>
              <a:rPr lang="en-US" sz="1200" dirty="0">
                <a:solidFill>
                  <a:schemeClr val="bg1"/>
                </a:solidFill>
                <a:latin typeface="Verdana"/>
                <a:ea typeface="Verdana"/>
              </a:rPr>
              <a:t>From 23 States</a:t>
            </a:r>
          </a:p>
        </p:txBody>
      </p:sp>
    </p:spTree>
    <p:extLst>
      <p:ext uri="{BB962C8B-B14F-4D97-AF65-F5344CB8AC3E}">
        <p14:creationId xmlns:p14="http://schemas.microsoft.com/office/powerpoint/2010/main" val="290359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4BC92A-BB83-983E-747C-E7C90848CDA5}"/>
              </a:ext>
            </a:extLst>
          </p:cNvPr>
          <p:cNvSpPr/>
          <p:nvPr/>
        </p:nvSpPr>
        <p:spPr>
          <a:xfrm>
            <a:off x="-4735" y="6288686"/>
            <a:ext cx="11328409" cy="390163"/>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958010-6A6A-38AB-82AD-48F3DA85E9CA}"/>
              </a:ext>
            </a:extLst>
          </p:cNvPr>
          <p:cNvSpPr/>
          <p:nvPr/>
        </p:nvSpPr>
        <p:spPr>
          <a:xfrm>
            <a:off x="4734" y="-1365"/>
            <a:ext cx="12175596" cy="6292116"/>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8B4B63-1D91-B836-AFE7-ECD3C84D1406}"/>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4" name="Picture 23" descr="A logo for a company&#10;&#10;AI-generated content may be incorrect.">
            <a:extLst>
              <a:ext uri="{FF2B5EF4-FFF2-40B4-BE49-F238E27FC236}">
                <a16:creationId xmlns:a16="http://schemas.microsoft.com/office/drawing/2014/main" id="{A3C5C379-577D-170A-619D-F92316E69ED5}"/>
              </a:ext>
            </a:extLst>
          </p:cNvPr>
          <p:cNvPicPr>
            <a:picLocks noChangeAspect="1"/>
          </p:cNvPicPr>
          <p:nvPr/>
        </p:nvPicPr>
        <p:blipFill>
          <a:blip r:embed="rId2"/>
          <a:stretch>
            <a:fillRect/>
          </a:stretch>
        </p:blipFill>
        <p:spPr>
          <a:xfrm>
            <a:off x="1931624" y="1332908"/>
            <a:ext cx="1342967" cy="1342967"/>
          </a:xfrm>
          <a:prstGeom prst="rect">
            <a:avLst/>
          </a:prstGeom>
        </p:spPr>
      </p:pic>
      <p:pic>
        <p:nvPicPr>
          <p:cNvPr id="27" name="Picture 26" descr="A white logo with a person in the middle&#10;&#10;AI-generated content may be incorrect.">
            <a:extLst>
              <a:ext uri="{FF2B5EF4-FFF2-40B4-BE49-F238E27FC236}">
                <a16:creationId xmlns:a16="http://schemas.microsoft.com/office/drawing/2014/main" id="{3794C2FF-1DB1-E989-5459-FFADF46EF411}"/>
              </a:ext>
            </a:extLst>
          </p:cNvPr>
          <p:cNvPicPr>
            <a:picLocks noChangeAspect="1"/>
          </p:cNvPicPr>
          <p:nvPr/>
        </p:nvPicPr>
        <p:blipFill>
          <a:blip r:embed="rId3"/>
          <a:stretch>
            <a:fillRect/>
          </a:stretch>
        </p:blipFill>
        <p:spPr>
          <a:xfrm>
            <a:off x="4544195" y="1332908"/>
            <a:ext cx="1342967" cy="1342967"/>
          </a:xfrm>
          <a:prstGeom prst="rect">
            <a:avLst/>
          </a:prstGeom>
        </p:spPr>
      </p:pic>
      <p:pic>
        <p:nvPicPr>
          <p:cNvPr id="28" name="Picture 27" descr="A black and white logo&#10;&#10;AI-generated content may be incorrect.">
            <a:extLst>
              <a:ext uri="{FF2B5EF4-FFF2-40B4-BE49-F238E27FC236}">
                <a16:creationId xmlns:a16="http://schemas.microsoft.com/office/drawing/2014/main" id="{1958E36D-71F3-4C24-499D-CF395373488A}"/>
              </a:ext>
            </a:extLst>
          </p:cNvPr>
          <p:cNvPicPr>
            <a:picLocks noChangeAspect="1"/>
          </p:cNvPicPr>
          <p:nvPr/>
        </p:nvPicPr>
        <p:blipFill>
          <a:blip r:embed="rId4"/>
          <a:stretch>
            <a:fillRect/>
          </a:stretch>
        </p:blipFill>
        <p:spPr>
          <a:xfrm>
            <a:off x="6669275" y="1332908"/>
            <a:ext cx="1342967" cy="1342967"/>
          </a:xfrm>
          <a:prstGeom prst="rect">
            <a:avLst/>
          </a:prstGeom>
        </p:spPr>
      </p:pic>
      <p:pic>
        <p:nvPicPr>
          <p:cNvPr id="29" name="Picture 28" descr="A black and white logo&#10;&#10;AI-generated content may be incorrect.">
            <a:extLst>
              <a:ext uri="{FF2B5EF4-FFF2-40B4-BE49-F238E27FC236}">
                <a16:creationId xmlns:a16="http://schemas.microsoft.com/office/drawing/2014/main" id="{9F8EADE5-BE67-CBFA-3D88-043213B5563D}"/>
              </a:ext>
            </a:extLst>
          </p:cNvPr>
          <p:cNvPicPr>
            <a:picLocks noChangeAspect="1"/>
          </p:cNvPicPr>
          <p:nvPr/>
        </p:nvPicPr>
        <p:blipFill>
          <a:blip r:embed="rId5"/>
          <a:stretch>
            <a:fillRect/>
          </a:stretch>
        </p:blipFill>
        <p:spPr>
          <a:xfrm>
            <a:off x="8964741" y="1228784"/>
            <a:ext cx="1342967" cy="1342967"/>
          </a:xfrm>
          <a:prstGeom prst="rect">
            <a:avLst/>
          </a:prstGeom>
        </p:spPr>
      </p:pic>
      <p:pic>
        <p:nvPicPr>
          <p:cNvPr id="30" name="Picture 29" descr="A white house on a black background&#10;&#10;AI-generated content may be incorrect.">
            <a:extLst>
              <a:ext uri="{FF2B5EF4-FFF2-40B4-BE49-F238E27FC236}">
                <a16:creationId xmlns:a16="http://schemas.microsoft.com/office/drawing/2014/main" id="{1ECBDFF8-1497-9418-BFCC-C4755CBDC96F}"/>
              </a:ext>
            </a:extLst>
          </p:cNvPr>
          <p:cNvPicPr>
            <a:picLocks noChangeAspect="1"/>
          </p:cNvPicPr>
          <p:nvPr/>
        </p:nvPicPr>
        <p:blipFill>
          <a:blip r:embed="rId6"/>
          <a:stretch>
            <a:fillRect/>
          </a:stretch>
        </p:blipFill>
        <p:spPr>
          <a:xfrm>
            <a:off x="1931623" y="2757516"/>
            <a:ext cx="1342967" cy="1342967"/>
          </a:xfrm>
          <a:prstGeom prst="rect">
            <a:avLst/>
          </a:prstGeom>
        </p:spPr>
      </p:pic>
      <p:pic>
        <p:nvPicPr>
          <p:cNvPr id="31" name="Picture 30" descr="A logo with white text&#10;&#10;AI-generated content may be incorrect.">
            <a:extLst>
              <a:ext uri="{FF2B5EF4-FFF2-40B4-BE49-F238E27FC236}">
                <a16:creationId xmlns:a16="http://schemas.microsoft.com/office/drawing/2014/main" id="{D98703A5-A7F1-B0C6-44AA-E315FD375ED4}"/>
              </a:ext>
            </a:extLst>
          </p:cNvPr>
          <p:cNvPicPr>
            <a:picLocks noChangeAspect="1"/>
          </p:cNvPicPr>
          <p:nvPr/>
        </p:nvPicPr>
        <p:blipFill>
          <a:blip r:embed="rId7"/>
          <a:stretch>
            <a:fillRect/>
          </a:stretch>
        </p:blipFill>
        <p:spPr>
          <a:xfrm>
            <a:off x="4544195" y="2861641"/>
            <a:ext cx="1342967" cy="1342967"/>
          </a:xfrm>
          <a:prstGeom prst="rect">
            <a:avLst/>
          </a:prstGeom>
        </p:spPr>
      </p:pic>
      <p:pic>
        <p:nvPicPr>
          <p:cNvPr id="32" name="Picture 31" descr="A logo with leaves and a bird&#10;&#10;AI-generated content may be incorrect.">
            <a:extLst>
              <a:ext uri="{FF2B5EF4-FFF2-40B4-BE49-F238E27FC236}">
                <a16:creationId xmlns:a16="http://schemas.microsoft.com/office/drawing/2014/main" id="{40CB06BF-611C-B9B4-1077-223632963282}"/>
              </a:ext>
            </a:extLst>
          </p:cNvPr>
          <p:cNvPicPr>
            <a:picLocks noChangeAspect="1"/>
          </p:cNvPicPr>
          <p:nvPr/>
        </p:nvPicPr>
        <p:blipFill>
          <a:blip r:embed="rId8"/>
          <a:stretch>
            <a:fillRect/>
          </a:stretch>
        </p:blipFill>
        <p:spPr>
          <a:xfrm>
            <a:off x="6669276" y="2861641"/>
            <a:ext cx="1342967" cy="1342967"/>
          </a:xfrm>
          <a:prstGeom prst="rect">
            <a:avLst/>
          </a:prstGeom>
        </p:spPr>
      </p:pic>
      <p:pic>
        <p:nvPicPr>
          <p:cNvPr id="33" name="Picture 32" descr="A black and white logo&#10;&#10;AI-generated content may be incorrect.">
            <a:extLst>
              <a:ext uri="{FF2B5EF4-FFF2-40B4-BE49-F238E27FC236}">
                <a16:creationId xmlns:a16="http://schemas.microsoft.com/office/drawing/2014/main" id="{3E735336-3E41-FDA1-D709-FFD2C3912C20}"/>
              </a:ext>
            </a:extLst>
          </p:cNvPr>
          <p:cNvPicPr>
            <a:picLocks noChangeAspect="1"/>
          </p:cNvPicPr>
          <p:nvPr/>
        </p:nvPicPr>
        <p:blipFill>
          <a:blip r:embed="rId9"/>
          <a:stretch>
            <a:fillRect/>
          </a:stretch>
        </p:blipFill>
        <p:spPr>
          <a:xfrm>
            <a:off x="8964741" y="2861640"/>
            <a:ext cx="1342967" cy="1342967"/>
          </a:xfrm>
          <a:prstGeom prst="rect">
            <a:avLst/>
          </a:prstGeom>
        </p:spPr>
      </p:pic>
      <p:pic>
        <p:nvPicPr>
          <p:cNvPr id="34" name="Picture 33" descr="A logo for a child care company&#10;&#10;AI-generated content may be incorrect.">
            <a:extLst>
              <a:ext uri="{FF2B5EF4-FFF2-40B4-BE49-F238E27FC236}">
                <a16:creationId xmlns:a16="http://schemas.microsoft.com/office/drawing/2014/main" id="{65876392-DFBA-CF46-7CCF-D23623B37B3E}"/>
              </a:ext>
            </a:extLst>
          </p:cNvPr>
          <p:cNvPicPr>
            <a:picLocks noChangeAspect="1"/>
          </p:cNvPicPr>
          <p:nvPr/>
        </p:nvPicPr>
        <p:blipFill>
          <a:blip r:embed="rId10"/>
          <a:stretch>
            <a:fillRect/>
          </a:stretch>
        </p:blipFill>
        <p:spPr>
          <a:xfrm>
            <a:off x="1931624" y="4475566"/>
            <a:ext cx="1342967" cy="1342967"/>
          </a:xfrm>
          <a:prstGeom prst="rect">
            <a:avLst/>
          </a:prstGeom>
        </p:spPr>
      </p:pic>
      <p:pic>
        <p:nvPicPr>
          <p:cNvPr id="35" name="Picture 34" descr="A white text on a black background&#10;&#10;AI-generated content may be incorrect.">
            <a:extLst>
              <a:ext uri="{FF2B5EF4-FFF2-40B4-BE49-F238E27FC236}">
                <a16:creationId xmlns:a16="http://schemas.microsoft.com/office/drawing/2014/main" id="{1CA4ABEB-57D3-DEE6-1A1C-A2938A334F5F}"/>
              </a:ext>
            </a:extLst>
          </p:cNvPr>
          <p:cNvPicPr>
            <a:picLocks noChangeAspect="1"/>
          </p:cNvPicPr>
          <p:nvPr/>
        </p:nvPicPr>
        <p:blipFill>
          <a:blip r:embed="rId11"/>
          <a:stretch>
            <a:fillRect/>
          </a:stretch>
        </p:blipFill>
        <p:spPr>
          <a:xfrm>
            <a:off x="4544195" y="4475567"/>
            <a:ext cx="1342967" cy="1342967"/>
          </a:xfrm>
          <a:prstGeom prst="rect">
            <a:avLst/>
          </a:prstGeom>
        </p:spPr>
      </p:pic>
      <p:pic>
        <p:nvPicPr>
          <p:cNvPr id="36" name="Picture 35" descr="A black and white logo&#10;&#10;AI-generated content may be incorrect.">
            <a:extLst>
              <a:ext uri="{FF2B5EF4-FFF2-40B4-BE49-F238E27FC236}">
                <a16:creationId xmlns:a16="http://schemas.microsoft.com/office/drawing/2014/main" id="{96E6AE13-7A5F-BAC1-17BE-93AA1EEE9A33}"/>
              </a:ext>
            </a:extLst>
          </p:cNvPr>
          <p:cNvPicPr>
            <a:picLocks noChangeAspect="1"/>
          </p:cNvPicPr>
          <p:nvPr/>
        </p:nvPicPr>
        <p:blipFill>
          <a:blip r:embed="rId12"/>
          <a:stretch>
            <a:fillRect/>
          </a:stretch>
        </p:blipFill>
        <p:spPr>
          <a:xfrm>
            <a:off x="6669276" y="4475567"/>
            <a:ext cx="1342967" cy="1342967"/>
          </a:xfrm>
          <a:prstGeom prst="rect">
            <a:avLst/>
          </a:prstGeom>
        </p:spPr>
      </p:pic>
      <p:pic>
        <p:nvPicPr>
          <p:cNvPr id="37" name="Picture 36" descr="A black and white logo&#10;&#10;AI-generated content may be incorrect.">
            <a:extLst>
              <a:ext uri="{FF2B5EF4-FFF2-40B4-BE49-F238E27FC236}">
                <a16:creationId xmlns:a16="http://schemas.microsoft.com/office/drawing/2014/main" id="{EF7C3991-1472-C4F8-38D5-22FB39537342}"/>
              </a:ext>
            </a:extLst>
          </p:cNvPr>
          <p:cNvPicPr>
            <a:picLocks noChangeAspect="1"/>
          </p:cNvPicPr>
          <p:nvPr/>
        </p:nvPicPr>
        <p:blipFill>
          <a:blip r:embed="rId13"/>
          <a:stretch>
            <a:fillRect/>
          </a:stretch>
        </p:blipFill>
        <p:spPr>
          <a:xfrm>
            <a:off x="8964741" y="4475567"/>
            <a:ext cx="1342967" cy="1342967"/>
          </a:xfrm>
          <a:prstGeom prst="rect">
            <a:avLst/>
          </a:prstGeom>
        </p:spPr>
      </p:pic>
      <p:sp>
        <p:nvSpPr>
          <p:cNvPr id="39" name="TextBox 38">
            <a:extLst>
              <a:ext uri="{FF2B5EF4-FFF2-40B4-BE49-F238E27FC236}">
                <a16:creationId xmlns:a16="http://schemas.microsoft.com/office/drawing/2014/main" id="{F80E35C5-70F5-A02C-B247-F4169D80616E}"/>
              </a:ext>
            </a:extLst>
          </p:cNvPr>
          <p:cNvSpPr txBox="1"/>
          <p:nvPr/>
        </p:nvSpPr>
        <p:spPr>
          <a:xfrm>
            <a:off x="783739" y="375823"/>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Verdana"/>
                <a:ea typeface="Verdana"/>
              </a:rPr>
              <a:t>Our Affiliates</a:t>
            </a:r>
            <a:endParaRPr lang="en-US" sz="2800" dirty="0">
              <a:solidFill>
                <a:schemeClr val="bg1"/>
              </a:solidFill>
              <a:latin typeface="Verdana"/>
              <a:ea typeface="Verdana"/>
            </a:endParaRPr>
          </a:p>
        </p:txBody>
      </p:sp>
    </p:spTree>
    <p:extLst>
      <p:ext uri="{BB962C8B-B14F-4D97-AF65-F5344CB8AC3E}">
        <p14:creationId xmlns:p14="http://schemas.microsoft.com/office/powerpoint/2010/main" val="56102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46F986-35A8-2EB9-0E5F-16EAF5029C8F}"/>
              </a:ext>
            </a:extLst>
          </p:cNvPr>
          <p:cNvSpPr txBox="1"/>
          <p:nvPr/>
        </p:nvSpPr>
        <p:spPr>
          <a:xfrm>
            <a:off x="826335" y="1379202"/>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latin typeface="Verdana"/>
                <a:ea typeface="Verdana"/>
              </a:rPr>
              <a:t>Who We Serve</a:t>
            </a:r>
            <a:endParaRPr lang="en-US" sz="2800" dirty="0">
              <a:solidFill>
                <a:srgbClr val="000000"/>
              </a:solidFill>
              <a:latin typeface="Verdana"/>
              <a:ea typeface="Verdana"/>
            </a:endParaRPr>
          </a:p>
        </p:txBody>
      </p:sp>
      <p:sp>
        <p:nvSpPr>
          <p:cNvPr id="12" name="TextBox 11">
            <a:extLst>
              <a:ext uri="{FF2B5EF4-FFF2-40B4-BE49-F238E27FC236}">
                <a16:creationId xmlns:a16="http://schemas.microsoft.com/office/drawing/2014/main" id="{E41612BD-C902-6745-5FCF-9C2D834EC051}"/>
              </a:ext>
            </a:extLst>
          </p:cNvPr>
          <p:cNvSpPr txBox="1"/>
          <p:nvPr/>
        </p:nvSpPr>
        <p:spPr>
          <a:xfrm>
            <a:off x="911940" y="2119840"/>
            <a:ext cx="758483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Verdana"/>
                <a:ea typeface="Verdana"/>
                <a:cs typeface="Arial"/>
              </a:rPr>
              <a:t>Intellectual Disability/Autism</a:t>
            </a:r>
          </a:p>
          <a:p>
            <a:r>
              <a:rPr lang="en-US" dirty="0">
                <a:latin typeface="Verdana"/>
                <a:ea typeface="Verdana"/>
                <a:cs typeface="Arial"/>
              </a:rPr>
              <a:t>Children, adolescents, adults, and aging adults</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en-US" b="1" dirty="0">
                <a:latin typeface="Verdana"/>
                <a:ea typeface="Verdana"/>
                <a:cs typeface="Arial"/>
              </a:rPr>
              <a:t>Behavioral Health</a:t>
            </a:r>
          </a:p>
          <a:p>
            <a:r>
              <a:rPr lang="en-US" dirty="0">
                <a:latin typeface="Verdana"/>
                <a:ea typeface="Verdana"/>
                <a:cs typeface="Arial"/>
              </a:rPr>
              <a:t>Children, adolescents, adults, aging adults</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en-US" b="1" dirty="0">
                <a:latin typeface="Verdana"/>
                <a:ea typeface="Verdana"/>
                <a:cs typeface="Arial"/>
              </a:rPr>
              <a:t>Complex and Co-occurring Health Conditions</a:t>
            </a:r>
          </a:p>
          <a:p>
            <a:r>
              <a:rPr lang="en-US" dirty="0">
                <a:latin typeface="Verdana"/>
                <a:ea typeface="Verdana"/>
                <a:cs typeface="Arial"/>
              </a:rPr>
              <a:t>Children, adolescents, adults, aging adults</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en-US" b="1" dirty="0">
                <a:latin typeface="Verdana"/>
                <a:ea typeface="Verdana"/>
                <a:cs typeface="Arial"/>
              </a:rPr>
              <a:t>Homeless or At Risk of Homelessness</a:t>
            </a:r>
          </a:p>
          <a:p>
            <a:r>
              <a:rPr lang="en-US" dirty="0">
                <a:latin typeface="Verdana"/>
                <a:ea typeface="Verdana"/>
                <a:cs typeface="Arial"/>
              </a:rPr>
              <a:t>Adults</a:t>
            </a:r>
          </a:p>
          <a:p>
            <a:endParaRPr lang="en-US" b="1" dirty="0">
              <a:latin typeface="Verdana" panose="020B0604030504040204" pitchFamily="34" charset="0"/>
              <a:ea typeface="Verdana" panose="020B0604030504040204" pitchFamily="34" charset="0"/>
              <a:cs typeface="Arial" panose="020B0604020202020204" pitchFamily="34" charset="0"/>
            </a:endParaRPr>
          </a:p>
          <a:p>
            <a:r>
              <a:rPr lang="en-US" b="1" dirty="0">
                <a:latin typeface="Verdana"/>
                <a:ea typeface="Verdana"/>
                <a:cs typeface="Arial"/>
              </a:rPr>
              <a:t>Child-welfare</a:t>
            </a:r>
            <a:r>
              <a:rPr lang="en-US" dirty="0">
                <a:latin typeface="Verdana"/>
                <a:ea typeface="Verdana"/>
                <a:cs typeface="Arial"/>
              </a:rPr>
              <a:t> </a:t>
            </a:r>
            <a:r>
              <a:rPr lang="en-US" b="1" dirty="0">
                <a:latin typeface="Verdana"/>
                <a:ea typeface="Verdana"/>
                <a:cs typeface="Arial"/>
              </a:rPr>
              <a:t>System</a:t>
            </a:r>
          </a:p>
          <a:p>
            <a:r>
              <a:rPr lang="en-US" dirty="0">
                <a:latin typeface="Verdana"/>
                <a:ea typeface="Verdana"/>
                <a:cs typeface="Arial"/>
              </a:rPr>
              <a:t>Children, Adolescents, and Families</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en-US" b="1" dirty="0">
                <a:latin typeface="Verdana"/>
                <a:ea typeface="Verdana"/>
                <a:cs typeface="Arial"/>
              </a:rPr>
              <a:t>Neuro-typical Children</a:t>
            </a:r>
          </a:p>
        </p:txBody>
      </p:sp>
      <p:pic>
        <p:nvPicPr>
          <p:cNvPr id="4" name="Picture 3" descr="A purple heart with a black background&#10;&#10;AI-generated content may be incorrect.">
            <a:extLst>
              <a:ext uri="{FF2B5EF4-FFF2-40B4-BE49-F238E27FC236}">
                <a16:creationId xmlns:a16="http://schemas.microsoft.com/office/drawing/2014/main" id="{9DC98D4C-3CE0-67C5-36EA-371D8F023BAB}"/>
              </a:ext>
            </a:extLst>
          </p:cNvPr>
          <p:cNvPicPr>
            <a:picLocks noChangeAspect="1"/>
          </p:cNvPicPr>
          <p:nvPr/>
        </p:nvPicPr>
        <p:blipFill>
          <a:blip r:embed="rId2"/>
          <a:stretch>
            <a:fillRect/>
          </a:stretch>
        </p:blipFill>
        <p:spPr>
          <a:xfrm>
            <a:off x="10815311" y="129031"/>
            <a:ext cx="921737" cy="608064"/>
          </a:xfrm>
          <a:prstGeom prst="rect">
            <a:avLst/>
          </a:prstGeom>
        </p:spPr>
      </p:pic>
      <p:sp>
        <p:nvSpPr>
          <p:cNvPr id="16" name="Rectangle 15">
            <a:extLst>
              <a:ext uri="{FF2B5EF4-FFF2-40B4-BE49-F238E27FC236}">
                <a16:creationId xmlns:a16="http://schemas.microsoft.com/office/drawing/2014/main" id="{B381CF3B-BD83-6B6B-8485-D7B02F81610A}"/>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23E8B6-B4D5-8398-0B45-74407B6F2833}"/>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6E8FAF-635F-161E-BBA3-802FD9320587}"/>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earing glasses and a red hat&#10;&#10;AI-generated content may be incorrect.">
            <a:extLst>
              <a:ext uri="{FF2B5EF4-FFF2-40B4-BE49-F238E27FC236}">
                <a16:creationId xmlns:a16="http://schemas.microsoft.com/office/drawing/2014/main" id="{B0218D88-AEA7-AAEA-6202-F0938BEFE10E}"/>
              </a:ext>
            </a:extLst>
          </p:cNvPr>
          <p:cNvPicPr>
            <a:picLocks noChangeAspect="1"/>
          </p:cNvPicPr>
          <p:nvPr/>
        </p:nvPicPr>
        <p:blipFill>
          <a:blip r:embed="rId3"/>
          <a:stretch>
            <a:fillRect/>
          </a:stretch>
        </p:blipFill>
        <p:spPr>
          <a:xfrm>
            <a:off x="6758556" y="1091140"/>
            <a:ext cx="5433444" cy="5760009"/>
          </a:xfrm>
          <a:prstGeom prst="rect">
            <a:avLst/>
          </a:prstGeom>
        </p:spPr>
      </p:pic>
    </p:spTree>
    <p:extLst>
      <p:ext uri="{BB962C8B-B14F-4D97-AF65-F5344CB8AC3E}">
        <p14:creationId xmlns:p14="http://schemas.microsoft.com/office/powerpoint/2010/main" val="206465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43432-4844-0324-CBB7-4C6CE056FF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B4ED21A-18F8-C092-E04A-225EB1FA9E4F}"/>
              </a:ext>
            </a:extLst>
          </p:cNvPr>
          <p:cNvSpPr txBox="1"/>
          <p:nvPr/>
        </p:nvSpPr>
        <p:spPr>
          <a:xfrm>
            <a:off x="5166202" y="1116706"/>
            <a:ext cx="618356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latin typeface="Verdana"/>
                <a:ea typeface="Verdana"/>
              </a:rPr>
              <a:t>Why We Have Formed a System of Care</a:t>
            </a:r>
            <a:endParaRPr lang="en-US" sz="2800" dirty="0">
              <a:solidFill>
                <a:srgbClr val="000000"/>
              </a:solidFill>
              <a:latin typeface="Verdana"/>
              <a:ea typeface="Verdana"/>
            </a:endParaRPr>
          </a:p>
        </p:txBody>
      </p:sp>
      <p:sp>
        <p:nvSpPr>
          <p:cNvPr id="12" name="TextBox 11">
            <a:extLst>
              <a:ext uri="{FF2B5EF4-FFF2-40B4-BE49-F238E27FC236}">
                <a16:creationId xmlns:a16="http://schemas.microsoft.com/office/drawing/2014/main" id="{B13CF0F3-660D-43BA-AC8F-06C249A4ABB5}"/>
              </a:ext>
            </a:extLst>
          </p:cNvPr>
          <p:cNvSpPr txBox="1"/>
          <p:nvPr/>
        </p:nvSpPr>
        <p:spPr>
          <a:xfrm>
            <a:off x="4961770" y="2331485"/>
            <a:ext cx="6642048"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125"/>
              </a:spcAft>
              <a:buFont typeface="Arial"/>
              <a:buChar char="•"/>
              <a:defRPr/>
            </a:pPr>
            <a:r>
              <a:rPr lang="en-US" dirty="0">
                <a:latin typeface="Verdana"/>
                <a:ea typeface="Times New Roman" panose="02020603050405020304" pitchFamily="18" charset="0"/>
                <a:cs typeface="Arial"/>
              </a:rPr>
              <a:t>61 million people in the U.S. live with a disability.</a:t>
            </a:r>
            <a:endParaRPr lang="en-US" dirty="0"/>
          </a:p>
          <a:p>
            <a:pPr marL="285750" indent="-285750">
              <a:spcAft>
                <a:spcPts val="1125"/>
              </a:spcAft>
              <a:buFont typeface="Arial"/>
              <a:buChar char="•"/>
              <a:defRPr/>
            </a:pPr>
            <a:r>
              <a:rPr lang="en-US" dirty="0">
                <a:latin typeface="Verdana"/>
                <a:ea typeface="Times New Roman" panose="02020603050405020304" pitchFamily="18" charset="0"/>
                <a:cs typeface="Arial"/>
              </a:rPr>
              <a:t>More than 7 million live with an intellectual disability.</a:t>
            </a:r>
          </a:p>
          <a:p>
            <a:pPr marL="285750" indent="-285750">
              <a:spcAft>
                <a:spcPts val="1125"/>
              </a:spcAft>
              <a:buFont typeface="Arial"/>
              <a:buChar char="•"/>
              <a:defRPr/>
            </a:pPr>
            <a:r>
              <a:rPr lang="en-US" dirty="0">
                <a:latin typeface="Verdana"/>
                <a:ea typeface="Times New Roman" panose="02020603050405020304" pitchFamily="18" charset="0"/>
                <a:cs typeface="Arial"/>
              </a:rPr>
              <a:t>Rates of autism diagnosis are increasing each year (now 1 in 35 among 8-year-olds in NJ).</a:t>
            </a:r>
          </a:p>
          <a:p>
            <a:pPr marL="285750" indent="-285750">
              <a:spcAft>
                <a:spcPts val="1125"/>
              </a:spcAft>
              <a:buFont typeface="Arial"/>
              <a:buChar char="•"/>
              <a:defRPr/>
            </a:pPr>
            <a:r>
              <a:rPr lang="en-US" dirty="0">
                <a:latin typeface="Verdana"/>
                <a:ea typeface="Times New Roman" panose="02020603050405020304" pitchFamily="18" charset="0"/>
                <a:cs typeface="Arial"/>
              </a:rPr>
              <a:t>Number of older adults – and adults over 60 with ID/A increasing.</a:t>
            </a:r>
          </a:p>
          <a:p>
            <a:pPr marL="285750" indent="-285750">
              <a:spcAft>
                <a:spcPts val="1125"/>
              </a:spcAft>
              <a:buFont typeface="Arial"/>
              <a:buChar char="•"/>
              <a:defRPr/>
            </a:pPr>
            <a:r>
              <a:rPr lang="en-US" dirty="0">
                <a:latin typeface="Verdana"/>
                <a:ea typeface="Times New Roman" panose="02020603050405020304" pitchFamily="18" charset="0"/>
                <a:cs typeface="Arial"/>
              </a:rPr>
              <a:t>Systems are fragmented and not integrated.</a:t>
            </a:r>
          </a:p>
          <a:p>
            <a:pPr marL="285750" indent="-285750">
              <a:spcAft>
                <a:spcPts val="1125"/>
              </a:spcAft>
              <a:buFont typeface="Arial"/>
              <a:buChar char="•"/>
              <a:defRPr/>
            </a:pPr>
            <a:r>
              <a:rPr lang="en-US" dirty="0">
                <a:latin typeface="Verdana"/>
                <a:ea typeface="Times New Roman" panose="02020603050405020304" pitchFamily="18" charset="0"/>
                <a:cs typeface="Arial"/>
              </a:rPr>
              <a:t>Providers lack training to treat patients with IDD, autism and complex healthcare needs.  </a:t>
            </a:r>
          </a:p>
          <a:p>
            <a:pPr marL="285750" indent="-285750">
              <a:spcAft>
                <a:spcPts val="1125"/>
              </a:spcAft>
              <a:buFont typeface="Arial"/>
              <a:buChar char="•"/>
              <a:defRPr/>
            </a:pPr>
            <a:r>
              <a:rPr lang="en-US" dirty="0">
                <a:latin typeface="Verdana"/>
                <a:ea typeface="Times New Roman" panose="02020603050405020304" pitchFamily="18" charset="0"/>
                <a:cs typeface="Arial"/>
              </a:rPr>
              <a:t>Health disparities and barriers to care persist for complex populations.</a:t>
            </a:r>
          </a:p>
        </p:txBody>
      </p:sp>
      <p:pic>
        <p:nvPicPr>
          <p:cNvPr id="4" name="Picture 3" descr="A purple heart with a black background&#10;&#10;AI-generated content may be incorrect.">
            <a:extLst>
              <a:ext uri="{FF2B5EF4-FFF2-40B4-BE49-F238E27FC236}">
                <a16:creationId xmlns:a16="http://schemas.microsoft.com/office/drawing/2014/main" id="{6E5A4F95-0B1C-5F2B-508C-8BAA5BCEDFCD}"/>
              </a:ext>
            </a:extLst>
          </p:cNvPr>
          <p:cNvPicPr>
            <a:picLocks noChangeAspect="1"/>
          </p:cNvPicPr>
          <p:nvPr/>
        </p:nvPicPr>
        <p:blipFill>
          <a:blip r:embed="rId2"/>
          <a:stretch>
            <a:fillRect/>
          </a:stretch>
        </p:blipFill>
        <p:spPr>
          <a:xfrm>
            <a:off x="10815311" y="129031"/>
            <a:ext cx="921737" cy="608064"/>
          </a:xfrm>
          <a:prstGeom prst="rect">
            <a:avLst/>
          </a:prstGeom>
        </p:spPr>
      </p:pic>
      <p:sp>
        <p:nvSpPr>
          <p:cNvPr id="16" name="Rectangle 15">
            <a:extLst>
              <a:ext uri="{FF2B5EF4-FFF2-40B4-BE49-F238E27FC236}">
                <a16:creationId xmlns:a16="http://schemas.microsoft.com/office/drawing/2014/main" id="{7F19EDE9-3E1A-1C53-D0A0-64F94EFD9D60}"/>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4A600-E3EF-6834-3C07-189A51C388CB}"/>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BC9095-FAD3-4667-6909-3750D83C5DEC}"/>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E3C1E0A2-4C46-0D05-3F54-030795CE4BA5}"/>
              </a:ext>
            </a:extLst>
          </p:cNvPr>
          <p:cNvPicPr>
            <a:picLocks noChangeAspect="1"/>
          </p:cNvPicPr>
          <p:nvPr/>
        </p:nvPicPr>
        <p:blipFill>
          <a:blip r:embed="rId3"/>
          <a:stretch>
            <a:fillRect/>
          </a:stretch>
        </p:blipFill>
        <p:spPr>
          <a:xfrm>
            <a:off x="0" y="2961550"/>
            <a:ext cx="4811674" cy="3895666"/>
          </a:xfrm>
          <a:prstGeom prst="rect">
            <a:avLst/>
          </a:prstGeom>
        </p:spPr>
      </p:pic>
    </p:spTree>
    <p:extLst>
      <p:ext uri="{BB962C8B-B14F-4D97-AF65-F5344CB8AC3E}">
        <p14:creationId xmlns:p14="http://schemas.microsoft.com/office/powerpoint/2010/main" val="418932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B152D-9997-FD19-DABE-2554836644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6539D4F-6662-C911-4882-BC29FF1DAEF5}"/>
              </a:ext>
            </a:extLst>
          </p:cNvPr>
          <p:cNvSpPr/>
          <p:nvPr/>
        </p:nvSpPr>
        <p:spPr>
          <a:xfrm>
            <a:off x="-4735" y="-5013"/>
            <a:ext cx="12190635" cy="686862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BFBD2B5-B340-BBB9-2E79-C0E4013EDB76}"/>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TextBox 38">
            <a:extLst>
              <a:ext uri="{FF2B5EF4-FFF2-40B4-BE49-F238E27FC236}">
                <a16:creationId xmlns:a16="http://schemas.microsoft.com/office/drawing/2014/main" id="{22E7947C-2358-859E-2BD0-C72300E56326}"/>
              </a:ext>
            </a:extLst>
          </p:cNvPr>
          <p:cNvSpPr txBox="1"/>
          <p:nvPr/>
        </p:nvSpPr>
        <p:spPr>
          <a:xfrm>
            <a:off x="768777" y="589633"/>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Verdana"/>
                <a:ea typeface="Verdana"/>
              </a:rPr>
              <a:t>Comprehensive Service Array</a:t>
            </a:r>
            <a:endParaRPr lang="en-US" sz="2800" dirty="0">
              <a:solidFill>
                <a:schemeClr val="bg1"/>
              </a:solidFill>
              <a:latin typeface="Verdana"/>
              <a:ea typeface="Verdana"/>
            </a:endParaRPr>
          </a:p>
        </p:txBody>
      </p:sp>
      <p:sp>
        <p:nvSpPr>
          <p:cNvPr id="2" name="TextBox 1">
            <a:extLst>
              <a:ext uri="{FF2B5EF4-FFF2-40B4-BE49-F238E27FC236}">
                <a16:creationId xmlns:a16="http://schemas.microsoft.com/office/drawing/2014/main" id="{F6B4496C-5B23-B874-2ED9-02EDC377B239}"/>
              </a:ext>
            </a:extLst>
          </p:cNvPr>
          <p:cNvSpPr txBox="1"/>
          <p:nvPr/>
        </p:nvSpPr>
        <p:spPr>
          <a:xfrm>
            <a:off x="770253" y="1342879"/>
            <a:ext cx="6986954" cy="5078313"/>
          </a:xfrm>
          <a:prstGeom prst="rect">
            <a:avLst/>
          </a:prstGeom>
          <a:noFill/>
        </p:spPr>
        <p:txBody>
          <a:bodyPr wrap="square" lIns="91440" tIns="45720" rIns="91440" bIns="45720" rtlCol="0" anchor="t">
            <a:spAutoFit/>
          </a:bodyPr>
          <a:lstStyle/>
          <a:p>
            <a:r>
              <a:rPr lang="en-US" b="1" dirty="0">
                <a:solidFill>
                  <a:schemeClr val="bg1"/>
                </a:solidFill>
                <a:latin typeface="Verdana"/>
                <a:ea typeface="Verdana"/>
                <a:cs typeface="Arial"/>
              </a:rPr>
              <a:t>Nine Special Education Schools</a:t>
            </a:r>
          </a:p>
          <a:p>
            <a:pPr marL="800100" lvl="1" indent="-342900">
              <a:buFont typeface="Wingdings" pitchFamily="2" charset="2"/>
              <a:buChar char="ü"/>
            </a:pPr>
            <a:r>
              <a:rPr lang="en-US" dirty="0">
                <a:solidFill>
                  <a:schemeClr val="bg1"/>
                </a:solidFill>
                <a:latin typeface="Verdana"/>
                <a:ea typeface="Verdana"/>
                <a:cs typeface="Arial"/>
              </a:rPr>
              <a:t>Before and After School Care</a:t>
            </a:r>
          </a:p>
          <a:p>
            <a:pPr marL="800100" lvl="1" indent="-342900">
              <a:buFont typeface="Wingdings" pitchFamily="2" charset="2"/>
              <a:buChar char="ü"/>
            </a:pPr>
            <a:r>
              <a:rPr lang="en-US" dirty="0">
                <a:solidFill>
                  <a:schemeClr val="bg1"/>
                </a:solidFill>
                <a:latin typeface="Verdana"/>
                <a:ea typeface="Verdana"/>
                <a:cs typeface="Arial"/>
              </a:rPr>
              <a:t>Prevocational and vocational training and services</a:t>
            </a:r>
          </a:p>
          <a:p>
            <a:pPr lvl="1"/>
            <a:endParaRPr lang="en-US" b="1" dirty="0">
              <a:solidFill>
                <a:schemeClr val="bg1"/>
              </a:solidFill>
              <a:latin typeface="Verdana"/>
              <a:ea typeface="Verdana"/>
              <a:cs typeface="Arial" panose="020B0604020202020204" pitchFamily="34" charset="0"/>
            </a:endParaRPr>
          </a:p>
          <a:p>
            <a:r>
              <a:rPr lang="en-US" b="1" dirty="0">
                <a:solidFill>
                  <a:schemeClr val="bg1"/>
                </a:solidFill>
                <a:latin typeface="Verdana"/>
                <a:ea typeface="Verdana"/>
                <a:cs typeface="Arial"/>
              </a:rPr>
              <a:t>Residential Services</a:t>
            </a:r>
          </a:p>
          <a:p>
            <a:pPr marL="800100" lvl="1" indent="-342900">
              <a:buFont typeface="Wingdings" pitchFamily="2" charset="2"/>
              <a:buChar char="ü"/>
            </a:pPr>
            <a:r>
              <a:rPr lang="en-US" dirty="0">
                <a:solidFill>
                  <a:schemeClr val="bg1"/>
                </a:solidFill>
                <a:latin typeface="Verdana"/>
                <a:ea typeface="Verdana"/>
                <a:cs typeface="Arial"/>
              </a:rPr>
              <a:t>Supervised independent Living</a:t>
            </a:r>
          </a:p>
          <a:p>
            <a:pPr marL="800100" lvl="1" indent="-342900">
              <a:buFont typeface="Wingdings" pitchFamily="2" charset="2"/>
              <a:buChar char="ü"/>
            </a:pPr>
            <a:r>
              <a:rPr lang="en-US" dirty="0">
                <a:solidFill>
                  <a:schemeClr val="bg1"/>
                </a:solidFill>
                <a:latin typeface="Verdana"/>
                <a:ea typeface="Verdana"/>
                <a:cs typeface="Arial"/>
              </a:rPr>
              <a:t>Foster Care/</a:t>
            </a:r>
            <a:r>
              <a:rPr lang="en-US" dirty="0" err="1">
                <a:solidFill>
                  <a:schemeClr val="bg1"/>
                </a:solidFill>
                <a:latin typeface="Verdana"/>
                <a:ea typeface="Verdana"/>
                <a:cs typeface="Arial"/>
              </a:rPr>
              <a:t>Lifesharing</a:t>
            </a:r>
            <a:r>
              <a:rPr lang="en-US" dirty="0">
                <a:solidFill>
                  <a:schemeClr val="bg1"/>
                </a:solidFill>
                <a:latin typeface="Verdana"/>
                <a:ea typeface="Verdana"/>
                <a:cs typeface="Arial"/>
              </a:rPr>
              <a:t>/Adoption</a:t>
            </a:r>
          </a:p>
          <a:p>
            <a:pPr marL="800100" lvl="1" indent="-342900">
              <a:buFont typeface="Wingdings" pitchFamily="2" charset="2"/>
              <a:buChar char="ü"/>
            </a:pPr>
            <a:r>
              <a:rPr lang="en-US" dirty="0">
                <a:solidFill>
                  <a:schemeClr val="bg1"/>
                </a:solidFill>
                <a:latin typeface="Verdana"/>
                <a:ea typeface="Verdana"/>
                <a:cs typeface="Arial"/>
              </a:rPr>
              <a:t>Community Group Homes</a:t>
            </a:r>
          </a:p>
          <a:p>
            <a:pPr marL="800100" lvl="1" indent="-342900">
              <a:buFont typeface="Wingdings" pitchFamily="2" charset="2"/>
              <a:buChar char="ü"/>
            </a:pPr>
            <a:r>
              <a:rPr lang="en-US" dirty="0">
                <a:solidFill>
                  <a:schemeClr val="bg1"/>
                </a:solidFill>
                <a:latin typeface="Verdana"/>
                <a:ea typeface="Verdana"/>
                <a:cs typeface="Arial"/>
              </a:rPr>
              <a:t>Complex Medical and Behavioral Health Homes/Hospital at Home</a:t>
            </a:r>
          </a:p>
          <a:p>
            <a:pPr marL="800100" lvl="1" indent="-342900">
              <a:buFont typeface="Wingdings" pitchFamily="2" charset="2"/>
              <a:buChar char="ü"/>
            </a:pPr>
            <a:r>
              <a:rPr lang="en-US" dirty="0">
                <a:solidFill>
                  <a:schemeClr val="bg1"/>
                </a:solidFill>
                <a:latin typeface="Verdana"/>
                <a:ea typeface="Verdana"/>
                <a:cs typeface="Arial"/>
              </a:rPr>
              <a:t>Transitional and Long-Term Care</a:t>
            </a:r>
          </a:p>
          <a:p>
            <a:pPr marL="800100" lvl="1" indent="-342900">
              <a:buFont typeface="Wingdings" pitchFamily="2" charset="2"/>
              <a:buChar char="ü"/>
            </a:pPr>
            <a:r>
              <a:rPr lang="en-US" dirty="0">
                <a:solidFill>
                  <a:schemeClr val="bg1"/>
                </a:solidFill>
                <a:latin typeface="Verdana"/>
                <a:ea typeface="Verdana"/>
                <a:cs typeface="Arial"/>
              </a:rPr>
              <a:t>Children’s Residential Treatment</a:t>
            </a:r>
          </a:p>
          <a:p>
            <a:pPr marL="800100" lvl="1" indent="-342900">
              <a:buFont typeface="Wingdings" pitchFamily="2" charset="2"/>
              <a:buChar char="ü"/>
            </a:pPr>
            <a:r>
              <a:rPr lang="en-US" dirty="0">
                <a:solidFill>
                  <a:schemeClr val="bg1"/>
                </a:solidFill>
                <a:latin typeface="Verdana"/>
                <a:ea typeface="Verdana"/>
                <a:cs typeface="Arial"/>
              </a:rPr>
              <a:t>Respite Care</a:t>
            </a:r>
          </a:p>
          <a:p>
            <a:pPr marL="800100" lvl="1" indent="-342900">
              <a:buFont typeface="Wingdings" pitchFamily="2" charset="2"/>
              <a:buChar char="ü"/>
            </a:pPr>
            <a:r>
              <a:rPr lang="en-US" dirty="0">
                <a:solidFill>
                  <a:schemeClr val="bg1"/>
                </a:solidFill>
                <a:latin typeface="Verdana"/>
                <a:ea typeface="Verdana"/>
                <a:cs typeface="Arial"/>
              </a:rPr>
              <a:t>Intensive Residential Supports</a:t>
            </a:r>
          </a:p>
          <a:p>
            <a:pPr lvl="1"/>
            <a:endParaRPr lang="en-US" b="1" dirty="0">
              <a:solidFill>
                <a:schemeClr val="bg1"/>
              </a:solidFill>
              <a:latin typeface="Verdana"/>
              <a:ea typeface="Verdana"/>
              <a:cs typeface="Arial" panose="020B0604020202020204" pitchFamily="34" charset="0"/>
            </a:endParaRPr>
          </a:p>
          <a:p>
            <a:r>
              <a:rPr lang="en-US" b="1" dirty="0">
                <a:solidFill>
                  <a:schemeClr val="bg1"/>
                </a:solidFill>
                <a:latin typeface="Verdana"/>
                <a:ea typeface="Verdana"/>
                <a:cs typeface="Arial"/>
              </a:rPr>
              <a:t>Adult Day Habilitation</a:t>
            </a:r>
          </a:p>
          <a:p>
            <a:pPr marL="800100" lvl="1" indent="-342900">
              <a:buFont typeface="Wingdings" pitchFamily="2" charset="2"/>
              <a:buChar char="ü"/>
            </a:pPr>
            <a:r>
              <a:rPr lang="en-US" dirty="0">
                <a:solidFill>
                  <a:schemeClr val="bg1"/>
                </a:solidFill>
                <a:latin typeface="Verdana"/>
                <a:ea typeface="Verdana"/>
                <a:cs typeface="Arial"/>
              </a:rPr>
              <a:t>Supported Employment, Vocational Services and Partial Care</a:t>
            </a:r>
          </a:p>
        </p:txBody>
      </p:sp>
      <p:pic>
        <p:nvPicPr>
          <p:cNvPr id="4" name="Picture 3">
            <a:extLst>
              <a:ext uri="{FF2B5EF4-FFF2-40B4-BE49-F238E27FC236}">
                <a16:creationId xmlns:a16="http://schemas.microsoft.com/office/drawing/2014/main" id="{795EBE18-607D-94FA-41A7-94D3EAC54231}"/>
              </a:ext>
            </a:extLst>
          </p:cNvPr>
          <p:cNvPicPr>
            <a:picLocks noChangeAspect="1"/>
          </p:cNvPicPr>
          <p:nvPr/>
        </p:nvPicPr>
        <p:blipFill>
          <a:blip r:embed="rId2"/>
          <a:stretch>
            <a:fillRect/>
          </a:stretch>
        </p:blipFill>
        <p:spPr>
          <a:xfrm>
            <a:off x="7083879" y="2348593"/>
            <a:ext cx="5110842" cy="4512128"/>
          </a:xfrm>
          <a:prstGeom prst="rect">
            <a:avLst/>
          </a:prstGeom>
        </p:spPr>
      </p:pic>
    </p:spTree>
    <p:extLst>
      <p:ext uri="{BB962C8B-B14F-4D97-AF65-F5344CB8AC3E}">
        <p14:creationId xmlns:p14="http://schemas.microsoft.com/office/powerpoint/2010/main" val="3001149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2E091-F70F-7961-9CAE-51830CB1A38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2B7FBB1-8B6D-AE8F-6335-2A8321E3C43D}"/>
              </a:ext>
            </a:extLst>
          </p:cNvPr>
          <p:cNvSpPr/>
          <p:nvPr/>
        </p:nvSpPr>
        <p:spPr>
          <a:xfrm>
            <a:off x="-4735" y="-5013"/>
            <a:ext cx="12185622" cy="6858602"/>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9531E45-1E21-9E45-48F4-B791EE77CE7C}"/>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TextBox 38">
            <a:extLst>
              <a:ext uri="{FF2B5EF4-FFF2-40B4-BE49-F238E27FC236}">
                <a16:creationId xmlns:a16="http://schemas.microsoft.com/office/drawing/2014/main" id="{8FE1F1CA-6202-1B8F-CFA2-87E870A14976}"/>
              </a:ext>
            </a:extLst>
          </p:cNvPr>
          <p:cNvSpPr txBox="1"/>
          <p:nvPr/>
        </p:nvSpPr>
        <p:spPr>
          <a:xfrm>
            <a:off x="642016" y="619281"/>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Verdana"/>
                <a:ea typeface="Verdana"/>
              </a:rPr>
              <a:t>Comprehensive Service Array</a:t>
            </a:r>
            <a:endParaRPr lang="en-US" sz="2800" dirty="0">
              <a:solidFill>
                <a:schemeClr val="bg1"/>
              </a:solidFill>
              <a:latin typeface="Verdana"/>
              <a:ea typeface="Verdana"/>
            </a:endParaRPr>
          </a:p>
        </p:txBody>
      </p:sp>
      <p:sp>
        <p:nvSpPr>
          <p:cNvPr id="2" name="TextBox 1">
            <a:extLst>
              <a:ext uri="{FF2B5EF4-FFF2-40B4-BE49-F238E27FC236}">
                <a16:creationId xmlns:a16="http://schemas.microsoft.com/office/drawing/2014/main" id="{5C1ED5FA-7405-F388-51FB-4836291110FB}"/>
              </a:ext>
            </a:extLst>
          </p:cNvPr>
          <p:cNvSpPr txBox="1"/>
          <p:nvPr/>
        </p:nvSpPr>
        <p:spPr>
          <a:xfrm>
            <a:off x="641178" y="1354694"/>
            <a:ext cx="6407742" cy="5262979"/>
          </a:xfrm>
          <a:prstGeom prst="rect">
            <a:avLst/>
          </a:prstGeom>
          <a:noFill/>
        </p:spPr>
        <p:txBody>
          <a:bodyPr wrap="square" lIns="91440" tIns="45720" rIns="91440" bIns="45720" rtlCol="0" anchor="t">
            <a:spAutoFit/>
          </a:bodyPr>
          <a:lstStyle/>
          <a:p>
            <a:r>
              <a:rPr lang="en-US" sz="1600" b="1" dirty="0">
                <a:solidFill>
                  <a:schemeClr val="bg1"/>
                </a:solidFill>
                <a:latin typeface="Verdana"/>
                <a:ea typeface="Verdana"/>
                <a:cs typeface="Arial"/>
              </a:rPr>
              <a:t>Integrated Healthcare (Outpatient and Telehealth)</a:t>
            </a:r>
          </a:p>
          <a:p>
            <a:pPr marL="800100" lvl="1" indent="-342900">
              <a:buFont typeface="Wingdings" pitchFamily="2" charset="2"/>
              <a:buChar char="ü"/>
            </a:pPr>
            <a:r>
              <a:rPr lang="en-US" sz="1600" dirty="0">
                <a:solidFill>
                  <a:schemeClr val="bg1"/>
                </a:solidFill>
                <a:latin typeface="Verdana"/>
                <a:ea typeface="Verdana"/>
                <a:cs typeface="Arial"/>
              </a:rPr>
              <a:t>Medical – Primary Care, Specialty Care, Behavioral </a:t>
            </a:r>
            <a:br>
              <a:rPr lang="en-US" sz="1600" dirty="0">
                <a:latin typeface="Verdana"/>
                <a:cs typeface="Arial" panose="020B0604020202020204" pitchFamily="34" charset="0"/>
              </a:rPr>
            </a:br>
            <a:r>
              <a:rPr lang="en-US" sz="1600" dirty="0">
                <a:solidFill>
                  <a:schemeClr val="bg1"/>
                </a:solidFill>
                <a:latin typeface="Verdana"/>
                <a:ea typeface="Verdana"/>
                <a:cs typeface="Arial"/>
              </a:rPr>
              <a:t>Health and Urgent Care</a:t>
            </a:r>
          </a:p>
          <a:p>
            <a:pPr marL="800100" lvl="1" indent="-342900">
              <a:buFont typeface="Wingdings" pitchFamily="2" charset="2"/>
              <a:buChar char="ü"/>
            </a:pPr>
            <a:r>
              <a:rPr lang="en-US" sz="1600" dirty="0">
                <a:solidFill>
                  <a:schemeClr val="bg1"/>
                </a:solidFill>
                <a:latin typeface="Verdana"/>
                <a:ea typeface="Verdana"/>
                <a:cs typeface="Arial"/>
              </a:rPr>
              <a:t>Dental </a:t>
            </a:r>
          </a:p>
          <a:p>
            <a:pPr lvl="1"/>
            <a:endParaRPr lang="en-US" sz="1600" b="1" dirty="0">
              <a:solidFill>
                <a:schemeClr val="bg1"/>
              </a:solidFill>
              <a:latin typeface="Verdana"/>
              <a:ea typeface="Verdana"/>
              <a:cs typeface="Arial" panose="020B0604020202020204" pitchFamily="34" charset="0"/>
            </a:endParaRPr>
          </a:p>
          <a:p>
            <a:r>
              <a:rPr lang="en-US" sz="1600" b="1" dirty="0">
                <a:solidFill>
                  <a:schemeClr val="bg1"/>
                </a:solidFill>
                <a:latin typeface="Verdana"/>
                <a:ea typeface="Verdana"/>
                <a:cs typeface="Arial"/>
              </a:rPr>
              <a:t>Behavioral Health (Inpatient and Outpatient)</a:t>
            </a:r>
          </a:p>
          <a:p>
            <a:pPr marL="800100" lvl="1" indent="-342900">
              <a:buFont typeface="Wingdings" pitchFamily="2" charset="2"/>
              <a:buChar char="ü"/>
            </a:pPr>
            <a:r>
              <a:rPr lang="en-US" sz="1600" dirty="0">
                <a:solidFill>
                  <a:schemeClr val="bg1"/>
                </a:solidFill>
                <a:latin typeface="Verdana"/>
                <a:ea typeface="Verdana"/>
                <a:cs typeface="Arial"/>
              </a:rPr>
              <a:t>Early Intervention and Diagnosis</a:t>
            </a:r>
          </a:p>
          <a:p>
            <a:pPr marL="800100" lvl="1" indent="-342900">
              <a:buFont typeface="Wingdings" pitchFamily="2" charset="2"/>
              <a:buChar char="ü"/>
            </a:pPr>
            <a:r>
              <a:rPr lang="en-US" sz="1600" dirty="0">
                <a:solidFill>
                  <a:schemeClr val="bg1"/>
                </a:solidFill>
                <a:latin typeface="Verdana"/>
                <a:ea typeface="Verdana"/>
                <a:cs typeface="Arial"/>
              </a:rPr>
              <a:t>Mobile Crisis Response</a:t>
            </a:r>
          </a:p>
          <a:p>
            <a:pPr marL="800100" lvl="1" indent="-342900">
              <a:buFont typeface="Wingdings" pitchFamily="2" charset="2"/>
              <a:buChar char="ü"/>
            </a:pPr>
            <a:r>
              <a:rPr lang="en-US" sz="1600" dirty="0">
                <a:solidFill>
                  <a:schemeClr val="bg1"/>
                </a:solidFill>
                <a:latin typeface="Verdana"/>
                <a:ea typeface="Verdana"/>
                <a:cs typeface="Arial"/>
              </a:rPr>
              <a:t>D&amp;A Services and Medication Assisted Treatment (NJ)</a:t>
            </a:r>
          </a:p>
          <a:p>
            <a:pPr marL="800100" lvl="1" indent="-342900">
              <a:buFont typeface="Wingdings" pitchFamily="2" charset="2"/>
              <a:buChar char="ü"/>
            </a:pPr>
            <a:r>
              <a:rPr lang="en-US" sz="1600" dirty="0">
                <a:solidFill>
                  <a:schemeClr val="bg1"/>
                </a:solidFill>
                <a:latin typeface="Verdana"/>
                <a:ea typeface="Verdana"/>
                <a:cs typeface="Arial"/>
              </a:rPr>
              <a:t>Crisis Intervention</a:t>
            </a:r>
          </a:p>
          <a:p>
            <a:pPr marL="800100" lvl="1" indent="-342900">
              <a:buFont typeface="Wingdings" pitchFamily="2" charset="2"/>
              <a:buChar char="ü"/>
            </a:pPr>
            <a:r>
              <a:rPr lang="en-US" sz="1600" dirty="0">
                <a:solidFill>
                  <a:schemeClr val="bg1"/>
                </a:solidFill>
                <a:latin typeface="Verdana"/>
                <a:ea typeface="Verdana"/>
                <a:cs typeface="Arial"/>
              </a:rPr>
              <a:t>Psychiatric Residential Treatment and Stepdown Services</a:t>
            </a:r>
          </a:p>
          <a:p>
            <a:pPr marL="800100" lvl="1" indent="-342900">
              <a:buFont typeface="Wingdings" pitchFamily="2" charset="2"/>
              <a:buChar char="ü"/>
            </a:pPr>
            <a:r>
              <a:rPr lang="en-US" sz="1600" dirty="0">
                <a:solidFill>
                  <a:schemeClr val="bg1"/>
                </a:solidFill>
                <a:latin typeface="Verdana"/>
                <a:ea typeface="Verdana"/>
                <a:cs typeface="Arial"/>
              </a:rPr>
              <a:t>In-patient psychiatric care</a:t>
            </a:r>
          </a:p>
          <a:p>
            <a:pPr marL="800100" lvl="1" indent="-342900">
              <a:buFont typeface="Wingdings" pitchFamily="2" charset="2"/>
              <a:buChar char="ü"/>
            </a:pPr>
            <a:r>
              <a:rPr lang="en-US" sz="1600" dirty="0">
                <a:solidFill>
                  <a:schemeClr val="bg1"/>
                </a:solidFill>
                <a:latin typeface="Verdana"/>
                <a:ea typeface="Verdana"/>
                <a:cs typeface="Arial"/>
              </a:rPr>
              <a:t>Respite Care</a:t>
            </a:r>
          </a:p>
          <a:p>
            <a:pPr lvl="1"/>
            <a:endParaRPr lang="en-US" sz="1600" b="1" dirty="0">
              <a:solidFill>
                <a:schemeClr val="bg1"/>
              </a:solidFill>
              <a:latin typeface="Verdana"/>
              <a:ea typeface="Verdana"/>
              <a:cs typeface="Arial" panose="020B0604020202020204" pitchFamily="34" charset="0"/>
            </a:endParaRPr>
          </a:p>
          <a:p>
            <a:r>
              <a:rPr lang="en-US" sz="1600" b="1" dirty="0">
                <a:solidFill>
                  <a:schemeClr val="bg1"/>
                </a:solidFill>
                <a:latin typeface="Verdana"/>
                <a:ea typeface="Verdana"/>
                <a:cs typeface="Arial"/>
              </a:rPr>
              <a:t>Social Services</a:t>
            </a:r>
          </a:p>
          <a:p>
            <a:pPr marL="800100" lvl="1" indent="-342900">
              <a:buFont typeface="Wingdings" pitchFamily="2" charset="2"/>
              <a:buChar char="ü"/>
            </a:pPr>
            <a:r>
              <a:rPr lang="en-US" sz="1600" dirty="0">
                <a:solidFill>
                  <a:schemeClr val="bg1"/>
                </a:solidFill>
                <a:latin typeface="Verdana"/>
                <a:ea typeface="Verdana"/>
                <a:cs typeface="Arial"/>
              </a:rPr>
              <a:t>Early Intervention Services</a:t>
            </a:r>
          </a:p>
          <a:p>
            <a:pPr marL="800100" lvl="1" indent="-342900">
              <a:buFont typeface="Wingdings" pitchFamily="2" charset="2"/>
              <a:buChar char="ü"/>
            </a:pPr>
            <a:r>
              <a:rPr lang="en-US" sz="1600" dirty="0">
                <a:solidFill>
                  <a:schemeClr val="bg1"/>
                </a:solidFill>
                <a:latin typeface="Verdana"/>
                <a:ea typeface="Verdana"/>
                <a:cs typeface="Arial"/>
              </a:rPr>
              <a:t>Recreation</a:t>
            </a:r>
          </a:p>
          <a:p>
            <a:pPr marL="800100" lvl="1" indent="-342900">
              <a:buFont typeface="Wingdings" pitchFamily="2" charset="2"/>
              <a:buChar char="ü"/>
            </a:pPr>
            <a:r>
              <a:rPr lang="en-US" sz="1600" dirty="0">
                <a:solidFill>
                  <a:schemeClr val="bg1"/>
                </a:solidFill>
                <a:latin typeface="Verdana"/>
                <a:ea typeface="Verdana"/>
                <a:cs typeface="Arial"/>
              </a:rPr>
              <a:t>Intensive Family Support Services</a:t>
            </a:r>
          </a:p>
          <a:p>
            <a:pPr marL="800100" lvl="1" indent="-342900">
              <a:buFont typeface="Wingdings" pitchFamily="2" charset="2"/>
              <a:buChar char="ü"/>
            </a:pPr>
            <a:r>
              <a:rPr lang="en-US" sz="1600" dirty="0">
                <a:solidFill>
                  <a:schemeClr val="bg1"/>
                </a:solidFill>
                <a:latin typeface="Verdana"/>
                <a:ea typeface="Verdana"/>
                <a:cs typeface="Arial"/>
              </a:rPr>
              <a:t>Integrated Case Management</a:t>
            </a:r>
          </a:p>
        </p:txBody>
      </p:sp>
      <p:pic>
        <p:nvPicPr>
          <p:cNvPr id="6" name="Picture 5" descr="A person wearing glasses and a red shirt&#10;&#10;AI-generated content may be incorrect.">
            <a:extLst>
              <a:ext uri="{FF2B5EF4-FFF2-40B4-BE49-F238E27FC236}">
                <a16:creationId xmlns:a16="http://schemas.microsoft.com/office/drawing/2014/main" id="{834CD5E9-33A7-5855-A83F-BFA87CB452F6}"/>
              </a:ext>
            </a:extLst>
          </p:cNvPr>
          <p:cNvPicPr>
            <a:picLocks noChangeAspect="1"/>
          </p:cNvPicPr>
          <p:nvPr/>
        </p:nvPicPr>
        <p:blipFill>
          <a:blip r:embed="rId2"/>
          <a:stretch>
            <a:fillRect/>
          </a:stretch>
        </p:blipFill>
        <p:spPr>
          <a:xfrm>
            <a:off x="6661378" y="522515"/>
            <a:ext cx="5139417" cy="6335484"/>
          </a:xfrm>
          <a:prstGeom prst="rect">
            <a:avLst/>
          </a:prstGeom>
        </p:spPr>
      </p:pic>
    </p:spTree>
    <p:extLst>
      <p:ext uri="{BB962C8B-B14F-4D97-AF65-F5344CB8AC3E}">
        <p14:creationId xmlns:p14="http://schemas.microsoft.com/office/powerpoint/2010/main" val="1226103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E523B51-9EF2-AA83-0CFD-17179C9A3ED4}"/>
              </a:ext>
            </a:extLst>
          </p:cNvPr>
          <p:cNvSpPr txBox="1"/>
          <p:nvPr/>
        </p:nvSpPr>
        <p:spPr>
          <a:xfrm>
            <a:off x="5062914" y="2004605"/>
            <a:ext cx="5803106" cy="3007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latin typeface="Verdana"/>
                <a:ea typeface="Verdana"/>
                <a:cs typeface="Arial"/>
              </a:rPr>
              <a:t>The Medical Center at Woods serves as the model nationally for integrated I/DD and autism care—for the Center at Hamilton and beyond. </a:t>
            </a:r>
            <a:endParaRPr lang="en-US" dirty="0">
              <a:latin typeface="Verdana"/>
              <a:ea typeface="Verdana"/>
            </a:endParaRPr>
          </a:p>
          <a:p>
            <a:pPr>
              <a:lnSpc>
                <a:spcPct val="150000"/>
              </a:lnSpc>
            </a:pPr>
            <a:endParaRPr lang="en-US" sz="1600" dirty="0">
              <a:latin typeface="Verdana"/>
              <a:ea typeface="Verdana"/>
              <a:cs typeface="Arial" panose="020B0604020202020204" pitchFamily="34" charset="0"/>
            </a:endParaRPr>
          </a:p>
          <a:p>
            <a:pPr>
              <a:lnSpc>
                <a:spcPct val="150000"/>
              </a:lnSpc>
            </a:pPr>
            <a:r>
              <a:rPr lang="en-US" sz="1600" dirty="0">
                <a:latin typeface="Verdana"/>
                <a:ea typeface="Verdana"/>
                <a:cs typeface="Arial"/>
              </a:rPr>
              <a:t>Within this model, Woods has a track record of partnering with hospitals and training doctors, nurses, and clinicians. </a:t>
            </a:r>
          </a:p>
          <a:p>
            <a:pPr>
              <a:lnSpc>
                <a:spcPct val="150000"/>
              </a:lnSpc>
            </a:pPr>
            <a:endParaRPr lang="en-US" sz="1600" dirty="0">
              <a:latin typeface="Open Sans"/>
              <a:ea typeface="Open Sans"/>
              <a:cs typeface="Open Sans"/>
            </a:endParaRPr>
          </a:p>
        </p:txBody>
      </p:sp>
      <p:sp>
        <p:nvSpPr>
          <p:cNvPr id="14" name="TextBox 13">
            <a:extLst>
              <a:ext uri="{FF2B5EF4-FFF2-40B4-BE49-F238E27FC236}">
                <a16:creationId xmlns:a16="http://schemas.microsoft.com/office/drawing/2014/main" id="{2083FA50-7C53-5092-FAFD-9AB8667B7A96}"/>
              </a:ext>
            </a:extLst>
          </p:cNvPr>
          <p:cNvSpPr txBox="1"/>
          <p:nvPr/>
        </p:nvSpPr>
        <p:spPr>
          <a:xfrm>
            <a:off x="5065004" y="1192606"/>
            <a:ext cx="6842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latin typeface="Verdana"/>
                <a:ea typeface="Verdana"/>
              </a:rPr>
              <a:t>Woods Integrated Care Model</a:t>
            </a:r>
            <a:endParaRPr lang="en-US" sz="2800" dirty="0">
              <a:solidFill>
                <a:srgbClr val="000000"/>
              </a:solidFill>
              <a:latin typeface="Verdana"/>
              <a:ea typeface="Verdana"/>
            </a:endParaRPr>
          </a:p>
        </p:txBody>
      </p:sp>
      <p:pic>
        <p:nvPicPr>
          <p:cNvPr id="16" name="Picture 15" descr="A purple heart with a black background&#10;&#10;AI-generated content may be incorrect.">
            <a:extLst>
              <a:ext uri="{FF2B5EF4-FFF2-40B4-BE49-F238E27FC236}">
                <a16:creationId xmlns:a16="http://schemas.microsoft.com/office/drawing/2014/main" id="{5AF2757D-F7D6-90B0-E098-070FD43100EE}"/>
              </a:ext>
            </a:extLst>
          </p:cNvPr>
          <p:cNvPicPr>
            <a:picLocks noChangeAspect="1"/>
          </p:cNvPicPr>
          <p:nvPr/>
        </p:nvPicPr>
        <p:blipFill>
          <a:blip r:embed="rId2"/>
          <a:stretch>
            <a:fillRect/>
          </a:stretch>
        </p:blipFill>
        <p:spPr>
          <a:xfrm>
            <a:off x="10815311" y="129031"/>
            <a:ext cx="921737" cy="608064"/>
          </a:xfrm>
          <a:prstGeom prst="rect">
            <a:avLst/>
          </a:prstGeom>
        </p:spPr>
      </p:pic>
      <p:sp>
        <p:nvSpPr>
          <p:cNvPr id="20" name="Rectangle 19">
            <a:extLst>
              <a:ext uri="{FF2B5EF4-FFF2-40B4-BE49-F238E27FC236}">
                <a16:creationId xmlns:a16="http://schemas.microsoft.com/office/drawing/2014/main" id="{16337FC3-5A8A-D3EF-17CA-3D7A4FBAB8A4}"/>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3AD408-F6CC-15A8-C74F-3D47F31DEC1B}"/>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44B163-6F2B-31B7-0D73-08F0061121BE}"/>
              </a:ext>
            </a:extLst>
          </p:cNvPr>
          <p:cNvSpPr/>
          <p:nvPr/>
        </p:nvSpPr>
        <p:spPr>
          <a:xfrm rot="5400000">
            <a:off x="-423705" y="418991"/>
            <a:ext cx="1117027"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orful circle with white and purple circles&#10;&#10;AI-generated content may be incorrect.">
            <a:extLst>
              <a:ext uri="{FF2B5EF4-FFF2-40B4-BE49-F238E27FC236}">
                <a16:creationId xmlns:a16="http://schemas.microsoft.com/office/drawing/2014/main" id="{096A2A04-62E0-4F0A-65B6-0E5BDDA1F378}"/>
              </a:ext>
            </a:extLst>
          </p:cNvPr>
          <p:cNvPicPr>
            <a:picLocks noChangeAspect="1"/>
          </p:cNvPicPr>
          <p:nvPr/>
        </p:nvPicPr>
        <p:blipFill>
          <a:blip r:embed="rId3"/>
          <a:stretch>
            <a:fillRect/>
          </a:stretch>
        </p:blipFill>
        <p:spPr>
          <a:xfrm>
            <a:off x="342587" y="1889680"/>
            <a:ext cx="4027608" cy="4014039"/>
          </a:xfrm>
          <a:prstGeom prst="rect">
            <a:avLst/>
          </a:prstGeom>
        </p:spPr>
      </p:pic>
      <p:sp>
        <p:nvSpPr>
          <p:cNvPr id="3" name="TextBox 2">
            <a:extLst>
              <a:ext uri="{FF2B5EF4-FFF2-40B4-BE49-F238E27FC236}">
                <a16:creationId xmlns:a16="http://schemas.microsoft.com/office/drawing/2014/main" id="{5CEB5BA0-69AC-8B1F-84E4-992C23DA3F90}"/>
              </a:ext>
            </a:extLst>
          </p:cNvPr>
          <p:cNvSpPr txBox="1"/>
          <p:nvPr/>
        </p:nvSpPr>
        <p:spPr>
          <a:xfrm>
            <a:off x="1785493" y="2497614"/>
            <a:ext cx="199729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Verdana"/>
              </a:rPr>
              <a:t>Primary</a:t>
            </a:r>
            <a:endParaRPr lang="en-US" dirty="0">
              <a:solidFill>
                <a:srgbClr val="000000"/>
              </a:solidFill>
              <a:latin typeface="Aptos" panose="020B0004020202020204"/>
            </a:endParaRPr>
          </a:p>
          <a:p>
            <a:r>
              <a:rPr lang="en-US" sz="1600" b="1" dirty="0">
                <a:solidFill>
                  <a:schemeClr val="bg1"/>
                </a:solidFill>
                <a:latin typeface="Verdana"/>
              </a:rPr>
              <a:t>Care</a:t>
            </a:r>
            <a:endParaRPr lang="en-US" dirty="0"/>
          </a:p>
          <a:p>
            <a:pPr algn="ctr"/>
            <a:endParaRPr lang="en-US" dirty="0"/>
          </a:p>
        </p:txBody>
      </p:sp>
      <p:sp>
        <p:nvSpPr>
          <p:cNvPr id="4" name="TextBox 3">
            <a:extLst>
              <a:ext uri="{FF2B5EF4-FFF2-40B4-BE49-F238E27FC236}">
                <a16:creationId xmlns:a16="http://schemas.microsoft.com/office/drawing/2014/main" id="{D6B58F98-C10A-4B75-F394-7210890EC9CB}"/>
              </a:ext>
            </a:extLst>
          </p:cNvPr>
          <p:cNvSpPr txBox="1"/>
          <p:nvPr/>
        </p:nvSpPr>
        <p:spPr>
          <a:xfrm>
            <a:off x="564717" y="4082973"/>
            <a:ext cx="199729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bg1"/>
                </a:solidFill>
                <a:latin typeface="Verdana"/>
              </a:rPr>
              <a:t>Behavioral</a:t>
            </a:r>
            <a:endParaRPr lang="en-US" dirty="0">
              <a:solidFill>
                <a:schemeClr val="bg1"/>
              </a:solidFill>
            </a:endParaRPr>
          </a:p>
          <a:p>
            <a:r>
              <a:rPr lang="en-US" sz="1600" b="1" dirty="0">
                <a:solidFill>
                  <a:schemeClr val="bg1"/>
                </a:solidFill>
                <a:latin typeface="Verdana"/>
                <a:ea typeface="Verdana"/>
              </a:rPr>
              <a:t>Health</a:t>
            </a:r>
          </a:p>
          <a:p>
            <a:pPr algn="ctr"/>
            <a:endParaRPr lang="en-US" dirty="0"/>
          </a:p>
        </p:txBody>
      </p:sp>
      <p:sp>
        <p:nvSpPr>
          <p:cNvPr id="5" name="TextBox 4">
            <a:extLst>
              <a:ext uri="{FF2B5EF4-FFF2-40B4-BE49-F238E27FC236}">
                <a16:creationId xmlns:a16="http://schemas.microsoft.com/office/drawing/2014/main" id="{AF8E6C87-8885-38B6-9825-6267CD1A1D6E}"/>
              </a:ext>
            </a:extLst>
          </p:cNvPr>
          <p:cNvSpPr txBox="1"/>
          <p:nvPr/>
        </p:nvSpPr>
        <p:spPr>
          <a:xfrm>
            <a:off x="2784140" y="4341165"/>
            <a:ext cx="199729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Verdana"/>
              </a:rPr>
              <a:t>Dental</a:t>
            </a:r>
            <a:endParaRPr lang="en-US" dirty="0"/>
          </a:p>
          <a:p>
            <a:r>
              <a:rPr lang="en-US" sz="1600" b="1" dirty="0">
                <a:latin typeface="Verdana"/>
                <a:ea typeface="Verdana"/>
              </a:rPr>
              <a:t>Care</a:t>
            </a:r>
          </a:p>
          <a:p>
            <a:pPr algn="ctr"/>
            <a:endParaRPr lang="en-US" dirty="0"/>
          </a:p>
        </p:txBody>
      </p:sp>
      <p:pic>
        <p:nvPicPr>
          <p:cNvPr id="6" name="Picture 5" descr="A building with a large awning&#10;&#10;AI-generated content may be incorrect.">
            <a:extLst>
              <a:ext uri="{FF2B5EF4-FFF2-40B4-BE49-F238E27FC236}">
                <a16:creationId xmlns:a16="http://schemas.microsoft.com/office/drawing/2014/main" id="{436BA0BF-2EDD-1C01-DF19-D8D71B81D12F}"/>
              </a:ext>
            </a:extLst>
          </p:cNvPr>
          <p:cNvPicPr>
            <a:picLocks noChangeAspect="1"/>
          </p:cNvPicPr>
          <p:nvPr/>
        </p:nvPicPr>
        <p:blipFill>
          <a:blip r:embed="rId4"/>
          <a:stretch>
            <a:fillRect/>
          </a:stretch>
        </p:blipFill>
        <p:spPr>
          <a:xfrm>
            <a:off x="8069642" y="4513926"/>
            <a:ext cx="4115495" cy="2251545"/>
          </a:xfrm>
          <a:prstGeom prst="rect">
            <a:avLst/>
          </a:prstGeom>
        </p:spPr>
      </p:pic>
    </p:spTree>
    <p:extLst>
      <p:ext uri="{BB962C8B-B14F-4D97-AF65-F5344CB8AC3E}">
        <p14:creationId xmlns:p14="http://schemas.microsoft.com/office/powerpoint/2010/main" val="192759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0C27D-9AF8-D4B7-4C62-3F74382AA371}"/>
              </a:ext>
            </a:extLst>
          </p:cNvPr>
          <p:cNvSpPr/>
          <p:nvPr/>
        </p:nvSpPr>
        <p:spPr>
          <a:xfrm>
            <a:off x="-1" y="216350"/>
            <a:ext cx="10130979" cy="579481"/>
          </a:xfrm>
          <a:prstGeom prst="rect">
            <a:avLst/>
          </a:prstGeom>
          <a:solidFill>
            <a:srgbClr val="EEE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A9249E-EE41-CBD9-89FD-9C52FA4CE8AD}"/>
              </a:ext>
            </a:extLst>
          </p:cNvPr>
          <p:cNvSpPr/>
          <p:nvPr/>
        </p:nvSpPr>
        <p:spPr>
          <a:xfrm>
            <a:off x="1" y="-1365"/>
            <a:ext cx="10391289" cy="508488"/>
          </a:xfrm>
          <a:prstGeom prst="rect">
            <a:avLst/>
          </a:prstGeom>
          <a:solidFill>
            <a:srgbClr val="6133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0855E20-9366-EC5D-7F1E-2273CF4C47DE}"/>
              </a:ext>
            </a:extLst>
          </p:cNvPr>
          <p:cNvSpPr/>
          <p:nvPr/>
        </p:nvSpPr>
        <p:spPr>
          <a:xfrm rot="5400000">
            <a:off x="11657071" y="260439"/>
            <a:ext cx="799922" cy="271987"/>
          </a:xfrm>
          <a:prstGeom prst="rect">
            <a:avLst/>
          </a:prstGeom>
          <a:solidFill>
            <a:srgbClr val="79A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7B50479C-5952-BCE7-87ED-7B474E0D81B4}"/>
              </a:ext>
            </a:extLst>
          </p:cNvPr>
          <p:cNvSpPr txBox="1"/>
          <p:nvPr/>
        </p:nvSpPr>
        <p:spPr>
          <a:xfrm>
            <a:off x="2046910" y="869923"/>
            <a:ext cx="83443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0000"/>
                </a:solidFill>
                <a:latin typeface="Verdana"/>
                <a:ea typeface="Verdana"/>
              </a:rPr>
              <a:t>Welcome to Woods at Hamilton</a:t>
            </a:r>
            <a:endParaRPr lang="en-US" sz="2800" dirty="0">
              <a:solidFill>
                <a:srgbClr val="000000"/>
              </a:solidFill>
              <a:latin typeface="Verdana"/>
              <a:ea typeface="Verdana"/>
            </a:endParaRPr>
          </a:p>
        </p:txBody>
      </p:sp>
      <p:pic>
        <p:nvPicPr>
          <p:cNvPr id="17" name="Picture 16" descr="A purple heart with a black background&#10;&#10;AI-generated content may be incorrect.">
            <a:extLst>
              <a:ext uri="{FF2B5EF4-FFF2-40B4-BE49-F238E27FC236}">
                <a16:creationId xmlns:a16="http://schemas.microsoft.com/office/drawing/2014/main" id="{43C63AAC-6A71-5474-1B10-A90458B6095E}"/>
              </a:ext>
            </a:extLst>
          </p:cNvPr>
          <p:cNvPicPr>
            <a:picLocks noChangeAspect="1"/>
          </p:cNvPicPr>
          <p:nvPr/>
        </p:nvPicPr>
        <p:blipFill>
          <a:blip r:embed="rId3"/>
          <a:stretch>
            <a:fillRect/>
          </a:stretch>
        </p:blipFill>
        <p:spPr>
          <a:xfrm>
            <a:off x="10815311" y="129031"/>
            <a:ext cx="921737" cy="608064"/>
          </a:xfrm>
          <a:prstGeom prst="rect">
            <a:avLst/>
          </a:prstGeom>
        </p:spPr>
      </p:pic>
      <p:pic>
        <p:nvPicPr>
          <p:cNvPr id="2" name="Online Media 1" title="The Woods Primary and Behavioral Health Center at Hamilton, in partnership with RWJBarnabas Health">
            <a:hlinkClick r:id="" action="ppaction://noaction"/>
            <a:extLst>
              <a:ext uri="{FF2B5EF4-FFF2-40B4-BE49-F238E27FC236}">
                <a16:creationId xmlns:a16="http://schemas.microsoft.com/office/drawing/2014/main" id="{A9C2CC5C-85D4-C0E4-8DC3-654A961B2A35}"/>
              </a:ext>
            </a:extLst>
          </p:cNvPr>
          <p:cNvPicPr>
            <a:picLocks noRot="1" noChangeAspect="1"/>
          </p:cNvPicPr>
          <p:nvPr>
            <a:videoFile r:link="rId1"/>
          </p:nvPr>
        </p:nvPicPr>
        <p:blipFill>
          <a:blip r:embed="rId4"/>
          <a:stretch>
            <a:fillRect/>
          </a:stretch>
        </p:blipFill>
        <p:spPr>
          <a:xfrm>
            <a:off x="1298190" y="1467235"/>
            <a:ext cx="8699367" cy="4906954"/>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53410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785</Words>
  <Application>Microsoft Office PowerPoint</Application>
  <PresentationFormat>Widescreen</PresentationFormat>
  <Paragraphs>143</Paragraphs>
  <Slides>14</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Aptos Display</vt:lpstr>
      <vt:lpstr>Arial</vt:lpstr>
      <vt:lpstr>Open Sans</vt:lpstr>
      <vt:lpstr>Veranda </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Brogan, Mary Ellen</dc:creator>
  <cp:lastModifiedBy>Brogan, Mary Ellen</cp:lastModifiedBy>
  <cp:revision>581</cp:revision>
  <dcterms:created xsi:type="dcterms:W3CDTF">2025-09-24T12:06:47Z</dcterms:created>
  <dcterms:modified xsi:type="dcterms:W3CDTF">2025-11-14T21:02:42Z</dcterms:modified>
</cp:coreProperties>
</file>