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7" r:id="rId2"/>
    <p:sldId id="278" r:id="rId3"/>
    <p:sldId id="258" r:id="rId4"/>
    <p:sldId id="259" r:id="rId5"/>
    <p:sldId id="262" r:id="rId6"/>
    <p:sldId id="277" r:id="rId7"/>
    <p:sldId id="264" r:id="rId8"/>
    <p:sldId id="270" r:id="rId9"/>
    <p:sldId id="271" r:id="rId10"/>
    <p:sldId id="268" r:id="rId11"/>
    <p:sldId id="263" r:id="rId12"/>
    <p:sldId id="265" r:id="rId13"/>
    <p:sldId id="273" r:id="rId14"/>
    <p:sldId id="274" r:id="rId15"/>
    <p:sldId id="275" r:id="rId16"/>
    <p:sldId id="276" r:id="rId17"/>
    <p:sldId id="266" r:id="rId18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1699" cy="463408"/>
          </a:xfrm>
          <a:prstGeom prst="rect">
            <a:avLst/>
          </a:prstGeom>
        </p:spPr>
        <p:txBody>
          <a:bodyPr vert="horz" lIns="92486" tIns="46243" rIns="92486" bIns="4624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1"/>
            <a:ext cx="3011699" cy="463408"/>
          </a:xfrm>
          <a:prstGeom prst="rect">
            <a:avLst/>
          </a:prstGeom>
        </p:spPr>
        <p:txBody>
          <a:bodyPr vert="horz" lIns="92486" tIns="46243" rIns="92486" bIns="46243" rtlCol="0"/>
          <a:lstStyle>
            <a:lvl1pPr algn="r">
              <a:defRPr sz="1200"/>
            </a:lvl1pPr>
          </a:lstStyle>
          <a:p>
            <a:fld id="{64FCED62-38FF-4D08-B801-9C1735E42246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6" tIns="46243" rIns="92486" bIns="4624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</p:spPr>
        <p:txBody>
          <a:bodyPr vert="horz" lIns="92486" tIns="46243" rIns="92486" bIns="4624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11699" cy="463407"/>
          </a:xfrm>
          <a:prstGeom prst="rect">
            <a:avLst/>
          </a:prstGeom>
        </p:spPr>
        <p:txBody>
          <a:bodyPr vert="horz" lIns="92486" tIns="46243" rIns="92486" bIns="4624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</p:spPr>
        <p:txBody>
          <a:bodyPr vert="horz" lIns="92486" tIns="46243" rIns="92486" bIns="46243" rtlCol="0" anchor="b"/>
          <a:lstStyle>
            <a:lvl1pPr algn="r">
              <a:defRPr sz="1200"/>
            </a:lvl1pPr>
          </a:lstStyle>
          <a:p>
            <a:fld id="{A74C1DE2-ECAF-425E-964A-9DBF9682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1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AAE44B-CE45-3049-9556-54E3AFAD8AB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815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9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75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4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9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01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34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8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01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2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56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4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D769F-FAC7-461C-9335-7186BC71AB8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1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://www.hinkle1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hearcfamilyinstitute.org/welcome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8" y="0"/>
            <a:ext cx="11993880" cy="2325269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4400" dirty="0" smtClean="0">
                <a:solidFill>
                  <a:srgbClr val="B427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Every Family Needs To Know About Special Needs Trusts for Individuals with Developmental Disabilities:</a:t>
            </a:r>
            <a:br>
              <a:rPr lang="en-US" sz="4400" dirty="0" smtClean="0">
                <a:solidFill>
                  <a:srgbClr val="B427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 smtClean="0">
                <a:solidFill>
                  <a:srgbClr val="B427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Two</a:t>
            </a:r>
            <a:endParaRPr lang="en-US" sz="4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774" y="5119809"/>
            <a:ext cx="5984148" cy="14286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27" y="2620163"/>
            <a:ext cx="3119642" cy="205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7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8030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Spending The </a:t>
            </a:r>
            <a:r>
              <a:rPr lang="en-US" sz="4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Money</a:t>
            </a:r>
            <a:endParaRPr lang="en-US" sz="4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and Third Party Trust: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2534" y="1985482"/>
            <a:ext cx="95269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Sole Benefit Rule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if another person receives “some” benefit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831" y="3767636"/>
            <a:ext cx="2568338" cy="25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746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182231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Spending The </a:t>
            </a:r>
            <a:r>
              <a:rPr lang="en-US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Money: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Party Trusts (only)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2351" y="2406884"/>
            <a:ext cx="10287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Annual Accounting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 days notice on an expenditure of more than $5,000.00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Image result for fund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fundi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Image result for 45 days notic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70" y="4286250"/>
            <a:ext cx="2667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189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67614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There a Way to Save For Shelter?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1005900"/>
            <a:ext cx="99364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ABLE Accounts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Limitations: Similar to First Party Trusts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Payback provision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can only contribute $15,000/year into the account</a:t>
            </a:r>
          </a:p>
          <a:p>
            <a:pPr lvl="2"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($22,000/year in some instances)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Disability must manifest before age 26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 of ABLE Accounts: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Funds can be used for housing</a:t>
            </a:r>
          </a:p>
          <a:p>
            <a:pPr lvl="2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822" y="5086183"/>
            <a:ext cx="4148066" cy="177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57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67614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Shelter &amp; Housing Alternative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1005900"/>
            <a:ext cx="993648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Funds can be transferred from a First or Third Party Special Needs Trust to an ABLE account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Then the funds can be used to pay rent or housing costs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Remember if transferring more than $5,000 from a First Party Special Needs Trust, you must provide DMAHS with 45 days notice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Image result for hous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254" y="4294012"/>
            <a:ext cx="3642772" cy="242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0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67614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Secure Act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1005900"/>
            <a:ext cx="9936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Signed on December 20, 2019 (effective January 1, 2020)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Changes rules for the required minimum distributions for IRA’S and other Qualified Retirement Plans when inherited by someone other than a spouse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Image result for hous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162" y="3466531"/>
            <a:ext cx="5679745" cy="3048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64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67614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Secure Act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1005900"/>
            <a:ext cx="993648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120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was the case before January 1, 2020?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beneficiaries and trusts with specific provisions could “Stretch” the minimum required distributions for the lifetime of the beneficiaries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Image result for hous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113" y="4338638"/>
            <a:ext cx="95250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13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67614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Secure Act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1005900"/>
            <a:ext cx="993648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120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January 1, 2020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IRA and Qualified Retirement Plans must be distributed within 10 years of inheritance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made all in year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  <a:p>
            <a:pPr lvl="2">
              <a:spcAft>
                <a:spcPts val="1200"/>
              </a:spcAft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OR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portion each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Creates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greater tax liability for the recipient of the IRA or Qualified Retirement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</a:p>
          <a:p>
            <a:pPr lvl="2">
              <a:spcAft>
                <a:spcPts val="1200"/>
              </a:spcAft>
            </a:pPr>
            <a:endParaRPr lang="en-US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Image result for hous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257" y="5198091"/>
            <a:ext cx="2571750" cy="131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376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669589" y="228601"/>
            <a:ext cx="6486903" cy="4813995"/>
            <a:chOff x="1145588" y="228600"/>
            <a:chExt cx="6486903" cy="4813995"/>
          </a:xfrm>
        </p:grpSpPr>
        <p:sp>
          <p:nvSpPr>
            <p:cNvPr id="5" name="TextBox 4"/>
            <p:cNvSpPr txBox="1"/>
            <p:nvPr/>
          </p:nvSpPr>
          <p:spPr>
            <a:xfrm>
              <a:off x="2454056" y="228600"/>
              <a:ext cx="41449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Thank you!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45588" y="3657600"/>
              <a:ext cx="648690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Please visit our website 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2"/>
                </a:rPr>
                <a:t>www.hinkle1.com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 call </a:t>
              </a:r>
            </a:p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609-896-4200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429000" y="1143000"/>
              <a:ext cx="1920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Questions?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966" y="5209902"/>
            <a:ext cx="5984148" cy="14286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9589" y="1803381"/>
            <a:ext cx="70992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offer free articles and information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 speaking events and workshops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Locations throughout New Jersey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02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189" y="738954"/>
            <a:ext cx="4290204" cy="42902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7706" y="339433"/>
            <a:ext cx="3240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75355" y="5029158"/>
            <a:ext cx="519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https://www.thearcfamilyinstitute.org/welcome.html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81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2107" y="386366"/>
            <a:ext cx="88477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Types of 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Needs Trusts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1720" y="2087880"/>
            <a:ext cx="775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Third Party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1720" y="3761750"/>
            <a:ext cx="775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Party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62733" y="2740670"/>
            <a:ext cx="775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“Supplemental Benefits Trust”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62733" y="4339232"/>
            <a:ext cx="7757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“Payback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Trust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“OBRA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93”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“(d)(4)(A)” Trust</a:t>
            </a:r>
          </a:p>
        </p:txBody>
      </p:sp>
      <p:pic>
        <p:nvPicPr>
          <p:cNvPr id="11266" name="Picture 2" descr="Image result for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317" y="40176"/>
            <a:ext cx="1927110" cy="266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23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180305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Party Trust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5594" y="1670145"/>
            <a:ext cx="979533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Holds funds belonging to someone other than the individual with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disability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payback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the beneficiary's life,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remaining funds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distributed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the Settlors (usually the parents) decided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regulatory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oversight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Usually part of a comprehensive estate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pic>
        <p:nvPicPr>
          <p:cNvPr id="10242" name="Picture 2" descr="Image result for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823" y="180305"/>
            <a:ext cx="1603612" cy="128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614"/>
            <a:ext cx="121920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Party Trust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0872" y="1003971"/>
            <a:ext cx="10066342" cy="509778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Holds funds belonging to the individual with a disability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the death of the individual with a disability, the funds must first satisfy any Medicaid lien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DDD may hold a separate lien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Jersey regulations require, among other things: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accountings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day notice prior to any expenditure greater than $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5,000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325" lvl="1" indent="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Regulatory Oversight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476" y="150125"/>
            <a:ext cx="1897306" cy="1519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55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614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Sharing Your Special Needs Trust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09182" y="1460311"/>
            <a:ext cx="12082818" cy="4641440"/>
          </a:xfrm>
        </p:spPr>
        <p:txBody>
          <a:bodyPr>
            <a:no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do you need to share a copy of your Special Needs Trust with the Social Security Administration, Medicaid  or other government agencies?</a:t>
            </a:r>
          </a:p>
          <a:p>
            <a:pPr marL="0" indent="0" algn="ctr">
              <a:spcAft>
                <a:spcPts val="1200"/>
              </a:spcAft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1200"/>
              </a:spcAft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when the trust is funded</a:t>
            </a:r>
          </a:p>
        </p:txBody>
      </p:sp>
      <p:pic>
        <p:nvPicPr>
          <p:cNvPr id="1028" name="Picture 4" descr="Image result for requ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859" y="4133850"/>
            <a:ext cx="2857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63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67614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Spending The Money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925770"/>
            <a:ext cx="993648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Generally, you can spend money on anything needed or wanted as long as it’s not provided by or available from the government and does not jeopardize government benefits</a:t>
            </a:r>
          </a:p>
          <a:p>
            <a:pPr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be spent on: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Vacations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Furniture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 therapies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Entertainment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mon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981" y="4487127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80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80305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and Third Party Trust: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2351" y="1124314"/>
            <a:ext cx="958072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Cannot Jeopardize Government Assistance Benefits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SSI: funds in trust cannot be used for food or shelter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Medicaid: funds in trust cannot be used for food, clothing or shelter</a:t>
            </a:r>
          </a:p>
          <a:p>
            <a:pPr lvl="1" algn="ctr">
              <a:spcAft>
                <a:spcPts val="1200"/>
              </a:spcAft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Why? </a:t>
            </a:r>
          </a:p>
          <a:p>
            <a:pPr lvl="1"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Funds available to the individual for these purposes will be deemed as income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47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80305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and Third Party Trust: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2534" y="1453219"/>
            <a:ext cx="952693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 supplement, not supplant, what is provided by government benefits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caregiver services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200"/>
            <a:ext cx="1122351" cy="685800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74" y="4800600"/>
            <a:ext cx="511985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4238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579</Words>
  <Application>Microsoft Office PowerPoint</Application>
  <PresentationFormat>Widescreen</PresentationFormat>
  <Paragraphs>101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What Every Family Needs To Know About Special Needs Trusts for Individuals with Developmental Disabilities: Part Two</vt:lpstr>
      <vt:lpstr>PowerPoint Presentation</vt:lpstr>
      <vt:lpstr>PowerPoint Presentation</vt:lpstr>
      <vt:lpstr>PowerPoint Presentation</vt:lpstr>
      <vt:lpstr>First Party Trust</vt:lpstr>
      <vt:lpstr>Sharing Your Special Needs Trust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ABLE Accounts and Special Needs Trusts</dc:title>
  <dc:creator>Kristina</dc:creator>
  <cp:lastModifiedBy>Lisa Ford</cp:lastModifiedBy>
  <cp:revision>29</cp:revision>
  <cp:lastPrinted>2020-02-03T19:30:32Z</cp:lastPrinted>
  <dcterms:created xsi:type="dcterms:W3CDTF">2020-01-14T13:36:56Z</dcterms:created>
  <dcterms:modified xsi:type="dcterms:W3CDTF">2020-02-04T17:49:04Z</dcterms:modified>
</cp:coreProperties>
</file>