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70" r:id="rId2"/>
    <p:sldId id="258" r:id="rId3"/>
    <p:sldId id="269" r:id="rId4"/>
    <p:sldId id="277" r:id="rId5"/>
    <p:sldId id="260" r:id="rId6"/>
    <p:sldId id="272" r:id="rId7"/>
    <p:sldId id="284" r:id="rId8"/>
    <p:sldId id="273" r:id="rId9"/>
    <p:sldId id="261" r:id="rId10"/>
    <p:sldId id="276" r:id="rId11"/>
    <p:sldId id="280" r:id="rId12"/>
    <p:sldId id="262" r:id="rId13"/>
    <p:sldId id="263" r:id="rId14"/>
    <p:sldId id="282" r:id="rId15"/>
    <p:sldId id="279" r:id="rId16"/>
    <p:sldId id="275" r:id="rId17"/>
    <p:sldId id="264" r:id="rId18"/>
    <p:sldId id="283" r:id="rId19"/>
    <p:sldId id="265" r:id="rId20"/>
    <p:sldId id="281" r:id="rId21"/>
    <p:sldId id="278" r:id="rId22"/>
    <p:sldId id="266" r:id="rId23"/>
    <p:sldId id="267" r:id="rId24"/>
    <p:sldId id="268" r:id="rId2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7" autoAdjust="0"/>
    <p:restoredTop sz="84050" autoAdjust="0"/>
  </p:normalViewPr>
  <p:slideViewPr>
    <p:cSldViewPr>
      <p:cViewPr varScale="1">
        <p:scale>
          <a:sx n="61" d="100"/>
          <a:sy n="61" d="100"/>
        </p:scale>
        <p:origin x="-1380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C99E859-6412-4704-8CE7-F185661074CD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E07F135-8918-4222-876F-D2A37166D9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F457D62-21E3-4282-A3EB-992D9388DC98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E7F87-1986-454E-82B9-DC1043EA02FF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134AE-FFD1-4410-975B-C1667B4CE68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E7F87-1986-454E-82B9-DC1043EA02FF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134AE-FFD1-4410-975B-C1667B4CE6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E7F87-1986-454E-82B9-DC1043EA02FF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134AE-FFD1-4410-975B-C1667B4CE6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E7F87-1986-454E-82B9-DC1043EA02FF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134AE-FFD1-4410-975B-C1667B4CE6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E7F87-1986-454E-82B9-DC1043EA02FF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134AE-FFD1-4410-975B-C1667B4CE6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E7F87-1986-454E-82B9-DC1043EA02FF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134AE-FFD1-4410-975B-C1667B4CE6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E7F87-1986-454E-82B9-DC1043EA02FF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134AE-FFD1-4410-975B-C1667B4CE6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E7F87-1986-454E-82B9-DC1043EA02FF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134AE-FFD1-4410-975B-C1667B4CE6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E7F87-1986-454E-82B9-DC1043EA02FF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134AE-FFD1-4410-975B-C1667B4CE6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E7F87-1986-454E-82B9-DC1043EA02FF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134AE-FFD1-4410-975B-C1667B4CE68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54CE7F87-1986-454E-82B9-DC1043EA02FF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1E7134AE-FFD1-4410-975B-C1667B4CE6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54CE7F87-1986-454E-82B9-DC1043EA02FF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1E7134AE-FFD1-4410-975B-C1667B4CE68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arcofsomerset.org/the-achievement-center-at-rvcc/" TargetMode="External"/><Relationship Id="rId2" Type="http://schemas.openxmlformats.org/officeDocument/2006/relationships/hyperlink" Target="mailto:bobh@thearcofsomerset.org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The Achievement Center at </a:t>
            </a:r>
            <a:br>
              <a:rPr lang="en-US" dirty="0"/>
            </a:br>
            <a:r>
              <a:rPr lang="en-US" dirty="0"/>
              <a:t>Raritan Valley Community College</a:t>
            </a:r>
          </a:p>
        </p:txBody>
      </p:sp>
      <p:pic>
        <p:nvPicPr>
          <p:cNvPr id="7" name="Content Placeholder 6" descr="D:\TAC Logo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828800"/>
            <a:ext cx="4572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TAC = COLLEGE SUCCESS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u="sng" dirty="0"/>
              <a:t>FROM TAC TO RV</a:t>
            </a:r>
            <a:r>
              <a:rPr lang="en-US" dirty="0"/>
              <a:t>CC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en-US" b="1" dirty="0" smtClean="0"/>
              <a:t>SIXTY-FIVE </a:t>
            </a:r>
            <a:r>
              <a:rPr lang="en-US" b="1" dirty="0"/>
              <a:t>TAC</a:t>
            </a:r>
          </a:p>
          <a:p>
            <a:pPr algn="ctr">
              <a:buNone/>
            </a:pPr>
            <a:r>
              <a:rPr lang="en-US" b="1" dirty="0"/>
              <a:t>STUDENTS </a:t>
            </a:r>
            <a:r>
              <a:rPr lang="en-US" b="1" dirty="0" smtClean="0"/>
              <a:t>ARE TAKING</a:t>
            </a:r>
            <a:endParaRPr lang="en-US" b="1" dirty="0"/>
          </a:p>
          <a:p>
            <a:pPr algn="ctr">
              <a:buNone/>
            </a:pPr>
            <a:r>
              <a:rPr lang="en-US" b="1" dirty="0"/>
              <a:t>RVCC CREDITED</a:t>
            </a:r>
          </a:p>
          <a:p>
            <a:pPr algn="ctr">
              <a:buNone/>
            </a:pPr>
            <a:r>
              <a:rPr lang="en-US" b="1" dirty="0"/>
              <a:t>COLLEGE CLASSES</a:t>
            </a:r>
          </a:p>
          <a:p>
            <a:pPr algn="ctr">
              <a:buNone/>
            </a:pPr>
            <a:r>
              <a:rPr lang="en-US" b="1" dirty="0"/>
              <a:t>IN THE </a:t>
            </a:r>
            <a:r>
              <a:rPr lang="en-US" b="1" dirty="0" smtClean="0"/>
              <a:t>2025</a:t>
            </a:r>
            <a:endParaRPr lang="en-US" b="1" dirty="0"/>
          </a:p>
          <a:p>
            <a:pPr algn="ctr">
              <a:buNone/>
            </a:pPr>
            <a:r>
              <a:rPr lang="en-US" b="1" dirty="0"/>
              <a:t>ACADEMIC CAMPAIGN</a:t>
            </a:r>
          </a:p>
          <a:p>
            <a:pPr algn="ctr">
              <a:buNone/>
            </a:pPr>
            <a:endParaRPr lang="en-US" b="1" dirty="0"/>
          </a:p>
          <a:p>
            <a:pPr algn="ctr">
              <a:buNone/>
            </a:pPr>
            <a:r>
              <a:rPr lang="en-US" b="1" dirty="0"/>
              <a:t>THE AVERAGE GRADE FOR TAC </a:t>
            </a:r>
            <a:r>
              <a:rPr lang="en-US" b="1" dirty="0" smtClean="0"/>
              <a:t>STUDENTS IN SPRING SEMESTER 2025 WAS </a:t>
            </a:r>
            <a:endParaRPr lang="en-US" b="1" dirty="0"/>
          </a:p>
          <a:p>
            <a:pPr algn="ctr">
              <a:buNone/>
            </a:pPr>
            <a:r>
              <a:rPr lang="en-US" sz="3600" b="1" u="sng" dirty="0"/>
              <a:t>93</a:t>
            </a:r>
            <a:r>
              <a:rPr lang="en-US" b="1" u="sng" dirty="0"/>
              <a:t> </a:t>
            </a:r>
            <a:r>
              <a:rPr lang="en-US" sz="3200" b="1" u="sng" dirty="0"/>
              <a:t>(A-)</a:t>
            </a:r>
          </a:p>
          <a:p>
            <a:pPr algn="ctr">
              <a:buNone/>
            </a:pPr>
            <a:endParaRPr lang="en-US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u="sng" dirty="0" err="1"/>
              <a:t>Tac</a:t>
            </a:r>
            <a:r>
              <a:rPr lang="en-US" u="sng" dirty="0"/>
              <a:t> successes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en-US" b="1" dirty="0" smtClean="0"/>
              <a:t>FIVE  </a:t>
            </a:r>
            <a:r>
              <a:rPr lang="en-US" b="1" dirty="0"/>
              <a:t>CURRENT</a:t>
            </a:r>
          </a:p>
          <a:p>
            <a:pPr algn="ctr">
              <a:buNone/>
            </a:pPr>
            <a:r>
              <a:rPr lang="en-US" b="1" dirty="0"/>
              <a:t>TAC STUDENTS</a:t>
            </a:r>
          </a:p>
          <a:p>
            <a:pPr algn="ctr">
              <a:buNone/>
            </a:pPr>
            <a:r>
              <a:rPr lang="en-US" b="1" dirty="0"/>
              <a:t>MADE THE RVCC</a:t>
            </a:r>
          </a:p>
          <a:p>
            <a:pPr algn="ctr">
              <a:buNone/>
            </a:pPr>
            <a:r>
              <a:rPr lang="en-US" b="1" dirty="0"/>
              <a:t>DEAN’S LIST in the </a:t>
            </a:r>
            <a:r>
              <a:rPr lang="en-US" b="1" dirty="0" smtClean="0"/>
              <a:t>FALL </a:t>
            </a:r>
            <a:r>
              <a:rPr lang="en-US" b="1" dirty="0"/>
              <a:t>SEMESTER </a:t>
            </a:r>
            <a:r>
              <a:rPr lang="en-US" b="1" dirty="0" smtClean="0"/>
              <a:t>2025 WHILE TAKING </a:t>
            </a:r>
            <a:r>
              <a:rPr lang="en-US" b="1" dirty="0"/>
              <a:t>COLLEGE CREDITED CLASSES AT RVCC</a:t>
            </a:r>
          </a:p>
          <a:p>
            <a:pPr algn="ctr">
              <a:buNone/>
            </a:pPr>
            <a:endParaRPr lang="en-US" b="1" dirty="0"/>
          </a:p>
          <a:p>
            <a:pPr algn="ctr">
              <a:buNone/>
            </a:pPr>
            <a:r>
              <a:rPr lang="en-US" b="1" dirty="0" smtClean="0"/>
              <a:t>SEVEN </a:t>
            </a:r>
            <a:r>
              <a:rPr lang="en-US" b="1" dirty="0"/>
              <a:t>STUDENTS</a:t>
            </a:r>
          </a:p>
          <a:p>
            <a:pPr algn="ctr">
              <a:buNone/>
            </a:pPr>
            <a:r>
              <a:rPr lang="en-US" b="1" dirty="0"/>
              <a:t>GRADUATED TAC in </a:t>
            </a:r>
          </a:p>
          <a:p>
            <a:pPr algn="ctr">
              <a:buNone/>
            </a:pPr>
            <a:r>
              <a:rPr lang="en-US" b="1" dirty="0"/>
              <a:t>JUNE </a:t>
            </a:r>
            <a:r>
              <a:rPr lang="en-US" b="1" dirty="0" smtClean="0"/>
              <a:t>2025</a:t>
            </a:r>
            <a:endParaRPr lang="en-US" b="1" dirty="0"/>
          </a:p>
          <a:p>
            <a:pPr algn="ctr">
              <a:buNone/>
            </a:pPr>
            <a:endParaRPr lang="en-US" b="1" dirty="0"/>
          </a:p>
          <a:p>
            <a:pPr algn="ctr">
              <a:buNone/>
            </a:pPr>
            <a:endParaRPr lang="en-US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/>
          </p:cNvSpPr>
          <p:nvPr>
            <p:ph type="title"/>
          </p:nvPr>
        </p:nvSpPr>
        <p:spPr>
          <a:xfrm>
            <a:off x="762001" y="155448"/>
            <a:ext cx="7620001" cy="1252729"/>
          </a:xfrm>
          <a:prstGeom prst="rect">
            <a:avLst/>
          </a:prstGeom>
        </p:spPr>
        <p:txBody>
          <a:bodyPr/>
          <a:lstStyle>
            <a:lvl1pPr algn="ctr">
              <a:defRPr sz="42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b="1" dirty="0"/>
              <a:t> S</a:t>
            </a:r>
            <a:r>
              <a:rPr lang="en-US" b="1" dirty="0"/>
              <a:t>TUDENT ENGAGEMENT</a:t>
            </a:r>
            <a:r>
              <a:rPr b="1" dirty="0"/>
              <a:t> </a:t>
            </a:r>
          </a:p>
        </p:txBody>
      </p:sp>
      <p:sp>
        <p:nvSpPr>
          <p:cNvPr id="181" name="Shape 181"/>
          <p:cNvSpPr>
            <a:spLocks noGrp="1"/>
          </p:cNvSpPr>
          <p:nvPr>
            <p:ph type="body" idx="1"/>
          </p:nvPr>
        </p:nvSpPr>
        <p:spPr>
          <a:xfrm>
            <a:off x="762001" y="1775189"/>
            <a:ext cx="7620001" cy="462561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SzTx/>
              <a:buNone/>
              <a:defRPr sz="1800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2000" dirty="0"/>
              <a:t>Our TAC Students are pursuing RVCC Certifications and Degrees in Business Management, Computer Support, Criminal Law, Early Childhood Education, Fitness, Game Art, Human Services, Occupational Therapy, and Theatre Arts.</a:t>
            </a:r>
          </a:p>
          <a:p>
            <a:pPr marL="0" indent="0">
              <a:lnSpc>
                <a:spcPct val="80000"/>
              </a:lnSpc>
              <a:buSzTx/>
              <a:buNone/>
              <a:defRPr sz="1800">
                <a:latin typeface="Avenir Next"/>
                <a:ea typeface="Avenir Next"/>
                <a:cs typeface="Avenir Next"/>
                <a:sym typeface="Avenir Next"/>
              </a:defRPr>
            </a:pPr>
            <a:endParaRPr sz="2000" dirty="0"/>
          </a:p>
          <a:p>
            <a:pPr marL="393192" indent="-274320">
              <a:lnSpc>
                <a:spcPct val="80000"/>
              </a:lnSpc>
              <a:defRPr sz="1800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2000" dirty="0"/>
              <a:t>We continued our positive relationship with the RVCC </a:t>
            </a:r>
            <a:r>
              <a:rPr lang="en-US" sz="2000" dirty="0"/>
              <a:t>Center for Accessibility and Inclusive Education</a:t>
            </a:r>
            <a:r>
              <a:rPr sz="2000" dirty="0"/>
              <a:t> to ensure our students are getting the appropriate accommodations to help them succeed in the classroom.</a:t>
            </a:r>
            <a:endParaRPr lang="en-US" sz="2000" dirty="0"/>
          </a:p>
          <a:p>
            <a:pPr marL="393192" indent="-274320">
              <a:lnSpc>
                <a:spcPct val="80000"/>
              </a:lnSpc>
              <a:defRPr sz="1800">
                <a:latin typeface="Avenir Next"/>
                <a:ea typeface="Avenir Next"/>
                <a:cs typeface="Avenir Next"/>
                <a:sym typeface="Avenir Next"/>
              </a:defRPr>
            </a:pPr>
            <a:endParaRPr sz="2000" dirty="0"/>
          </a:p>
          <a:p>
            <a:pPr marL="393192" indent="-274320">
              <a:lnSpc>
                <a:spcPct val="80000"/>
              </a:lnSpc>
              <a:defRPr sz="1800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2000" dirty="0" smtClean="0">
                <a:latin typeface="Avenir Next Demi Bold"/>
                <a:ea typeface="Avenir Next Demi Bold"/>
                <a:cs typeface="Avenir Next Demi Bold"/>
                <a:sym typeface="Avenir Next Demi Bold"/>
              </a:rPr>
              <a:t>EIGHTEEN</a:t>
            </a:r>
            <a:r>
              <a:rPr sz="2000" dirty="0" smtClean="0">
                <a:latin typeface="Avenir Next Demi Bold"/>
                <a:ea typeface="Avenir Next Demi Bold"/>
                <a:cs typeface="Avenir Next Demi Bold"/>
                <a:sym typeface="Avenir Next Demi Bold"/>
              </a:rPr>
              <a:t> </a:t>
            </a:r>
            <a:r>
              <a:rPr sz="2000" dirty="0"/>
              <a:t>TAC Students participated and performed in RVCC organized clubs and RVCC theatre productions.  </a:t>
            </a:r>
            <a:endParaRPr lang="en-US" sz="2000" dirty="0"/>
          </a:p>
          <a:p>
            <a:pPr marL="393192" indent="-274320">
              <a:lnSpc>
                <a:spcPct val="80000"/>
              </a:lnSpc>
              <a:defRPr sz="1800">
                <a:latin typeface="Avenir Next"/>
                <a:ea typeface="Avenir Next"/>
                <a:cs typeface="Avenir Next"/>
                <a:sym typeface="Avenir Next"/>
              </a:defRPr>
            </a:pPr>
            <a:endParaRPr lang="en-US" sz="2000" dirty="0"/>
          </a:p>
          <a:p>
            <a:pPr marL="393192" indent="-274320">
              <a:lnSpc>
                <a:spcPct val="80000"/>
              </a:lnSpc>
              <a:defRPr sz="1800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2000" dirty="0"/>
              <a:t>T</a:t>
            </a:r>
            <a:r>
              <a:rPr sz="2000" dirty="0"/>
              <a:t>he clubs include ROTORACT, FITNESS CLUB, GAMING CLUB, </a:t>
            </a:r>
            <a:r>
              <a:rPr lang="en-US" sz="2000" dirty="0" smtClean="0"/>
              <a:t>ANIME, BOWLING CLUB, CRIMINAL JUSTICE, </a:t>
            </a:r>
            <a:r>
              <a:rPr sz="2000" dirty="0"/>
              <a:t>and the YOUNG DEMOCRATS CLUB.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:pull dir="d"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1524000"/>
            <a:ext cx="8001000" cy="52014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200" b="1" dirty="0"/>
              <a:t>Peer Mentoring at The Achievement Center is designed to provide our college students a “supporting tool” that provides them with learning skills; self advocacy techniques; assistance in navigating the college campus; reinforcement study habits/time management of their course work.</a:t>
            </a:r>
          </a:p>
          <a:p>
            <a:pPr>
              <a:defRPr/>
            </a:pPr>
            <a:r>
              <a:rPr lang="en-US" sz="2200" b="1" dirty="0"/>
              <a:t>	</a:t>
            </a:r>
          </a:p>
          <a:p>
            <a:pPr>
              <a:defRPr/>
            </a:pPr>
            <a:r>
              <a:rPr lang="en-US" sz="2200" b="1" dirty="0"/>
              <a:t>Peer Mentors put an emphasis on person-centered planning and learning for their students. Peer Mentors will meet with their assigned students on a weekly or bi-weekly basis during the semester to help their students on self-determination, advocacy mechanisms, and promote individual learning.  Either through face-to-face communication or through our many secure Social Distancing Remote Platforms through, GOOGLE MEETS, CISCO WEB EX and ZOOM.</a:t>
            </a:r>
            <a:endParaRPr lang="en-US" sz="2200" b="1" dirty="0">
              <a:latin typeface="+mn-lt"/>
              <a:cs typeface="+mn-cs"/>
            </a:endParaRPr>
          </a:p>
          <a:p>
            <a:pPr>
              <a:defRPr/>
            </a:pPr>
            <a:endParaRPr lang="en-US" sz="2400" dirty="0">
              <a:cs typeface="+mn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dirty="0">
                <a:solidFill>
                  <a:schemeClr val="accent1">
                    <a:satMod val="150000"/>
                  </a:schemeClr>
                </a:solidFill>
              </a:rPr>
              <a:t>PEER MENTORS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5"/>
          <p:cNvSpPr>
            <a:spLocks noChangeArrowheads="1"/>
          </p:cNvSpPr>
          <p:nvPr/>
        </p:nvSpPr>
        <p:spPr bwMode="auto">
          <a:xfrm>
            <a:off x="609600" y="889000"/>
            <a:ext cx="79248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/>
          </a:p>
          <a:p>
            <a:pPr eaLnBrk="0" hangingPunct="0"/>
            <a:endParaRPr lang="en-US" sz="1400">
              <a:latin typeface="Century Gothic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609600" y="304800"/>
            <a:ext cx="8153400" cy="1676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Our Peer Mentors are Raritan Valley current and former students who are aware of the many challenges our students may face both academically (class material/deadlines), and socially (inclusion, confidence-building). In unison with the students, Peer Mentors help identify and develop key skills (Active Listening, Empowerment, Study Habits) for each student. </a:t>
            </a:r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A person and person posing for a photo&#10;&#10;Description automatically generated with medium confidence">
            <a:extLst>
              <a:ext uri="{FF2B5EF4-FFF2-40B4-BE49-F238E27FC236}">
                <a16:creationId xmlns:a16="http://schemas.microsoft.com/office/drawing/2014/main" xmlns="" id="{26C2ECFB-B5F9-4016-80F5-30B46B5033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lum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183" t="14412" r="6879" b="3418"/>
          <a:stretch/>
        </p:blipFill>
        <p:spPr>
          <a:xfrm>
            <a:off x="375041" y="1981200"/>
            <a:ext cx="3876919" cy="4503390"/>
          </a:xfrm>
          <a:prstGeom prst="rect">
            <a:avLst/>
          </a:prstGeom>
        </p:spPr>
      </p:pic>
      <p:pic>
        <p:nvPicPr>
          <p:cNvPr id="7" name="Picture 6" descr="C:\Users\bobh\Documents\Jordan and Itai Picture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981200"/>
            <a:ext cx="3352799" cy="434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12000">
    <p:pull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/>
        </p:nvSpPr>
        <p:spPr>
          <a:xfrm>
            <a:off x="762000" y="1752600"/>
            <a:ext cx="7408334" cy="436358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2332" tIns="42332" rIns="42332" bIns="42332">
            <a:spAutoFit/>
          </a:bodyPr>
          <a:lstStyle/>
          <a:p>
            <a:pPr lvl="2">
              <a:defRPr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2300" dirty="0"/>
              <a:t>The Achievement Center</a:t>
            </a:r>
            <a:r>
              <a:rPr sz="2300" dirty="0">
                <a:latin typeface="Avenir Next Demi Bold"/>
                <a:ea typeface="Avenir Next Demi Bold"/>
                <a:cs typeface="Avenir Next Demi Bold"/>
                <a:sym typeface="Avenir Next Demi Bold"/>
              </a:rPr>
              <a:t> increased</a:t>
            </a:r>
            <a:r>
              <a:rPr sz="2300" dirty="0"/>
              <a:t> its enrollment in the Academic Campaign </a:t>
            </a:r>
            <a:r>
              <a:rPr sz="2300" dirty="0" smtClean="0"/>
              <a:t>(</a:t>
            </a:r>
            <a:r>
              <a:rPr lang="en-US" sz="2300" dirty="0" smtClean="0"/>
              <a:t>Fall/Spring/Summer 2024-25) </a:t>
            </a:r>
            <a:r>
              <a:rPr lang="en-US" sz="2300" dirty="0"/>
              <a:t>by </a:t>
            </a:r>
            <a:r>
              <a:rPr lang="en-US" sz="2300" b="1" dirty="0" smtClean="0"/>
              <a:t>12 </a:t>
            </a:r>
            <a:r>
              <a:rPr lang="en-US" sz="2300" b="1" dirty="0"/>
              <a:t>percent</a:t>
            </a:r>
            <a:r>
              <a:rPr lang="en-US" sz="2300" b="1" dirty="0" smtClean="0"/>
              <a:t>.</a:t>
            </a:r>
          </a:p>
          <a:p>
            <a:pPr lvl="2">
              <a:defRPr>
                <a:latin typeface="Avenir Next"/>
                <a:ea typeface="Avenir Next"/>
                <a:cs typeface="Avenir Next"/>
                <a:sym typeface="Avenir Next"/>
              </a:defRPr>
            </a:pPr>
            <a:endParaRPr sz="2300" dirty="0"/>
          </a:p>
          <a:p>
            <a:pPr marL="365919" indent="-247047">
              <a:spcAft>
                <a:spcPts val="600"/>
              </a:spcAft>
              <a:buClr>
                <a:schemeClr val="accent1"/>
              </a:buClr>
              <a:buSzPct val="80000"/>
              <a:buFont typeface="Wingdings 2"/>
              <a:buChar char="◼"/>
              <a:defRPr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2300" dirty="0"/>
              <a:t>TAC </a:t>
            </a:r>
            <a:r>
              <a:rPr sz="2300" dirty="0" smtClean="0"/>
              <a:t>student </a:t>
            </a:r>
            <a:r>
              <a:rPr sz="2300" dirty="0"/>
              <a:t>enrollment covers </a:t>
            </a:r>
            <a:r>
              <a:rPr sz="2300" dirty="0" smtClean="0"/>
              <a:t>F</a:t>
            </a:r>
            <a:r>
              <a:rPr lang="en-US" sz="2300" dirty="0" smtClean="0"/>
              <a:t>IVE</a:t>
            </a:r>
            <a:r>
              <a:rPr sz="2300" dirty="0" smtClean="0"/>
              <a:t> </a:t>
            </a:r>
            <a:r>
              <a:rPr sz="2300" dirty="0"/>
              <a:t>COUNTIES – Hunterdon, Middlesex, </a:t>
            </a:r>
            <a:r>
              <a:rPr lang="en-US" sz="2300" dirty="0"/>
              <a:t>Morris </a:t>
            </a:r>
            <a:r>
              <a:rPr sz="2300" dirty="0"/>
              <a:t>and Somerset </a:t>
            </a:r>
            <a:r>
              <a:rPr sz="2300" dirty="0" smtClean="0"/>
              <a:t>counties</a:t>
            </a:r>
            <a:endParaRPr sz="2300" dirty="0"/>
          </a:p>
          <a:p>
            <a:pPr marL="638704" lvl="1" indent="-181504">
              <a:spcAft>
                <a:spcPts val="600"/>
              </a:spcAft>
              <a:buClr>
                <a:schemeClr val="accent1"/>
              </a:buClr>
              <a:buSzPct val="90000"/>
              <a:buFont typeface="Wingdings 2"/>
              <a:buChar char="▪"/>
              <a:defRPr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rPr sz="2300" dirty="0" smtClean="0"/>
              <a:t>Hunterdon </a:t>
            </a:r>
            <a:r>
              <a:rPr sz="2300" dirty="0"/>
              <a:t>– 15%</a:t>
            </a:r>
          </a:p>
          <a:p>
            <a:pPr marL="638704" lvl="1" indent="-181504">
              <a:spcAft>
                <a:spcPts val="600"/>
              </a:spcAft>
              <a:buClr>
                <a:schemeClr val="accent1"/>
              </a:buClr>
              <a:buSzPct val="90000"/>
              <a:buFont typeface="Wingdings 2"/>
              <a:buChar char="▪"/>
              <a:defRPr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rPr sz="2300" dirty="0" smtClean="0"/>
              <a:t>Middlesex </a:t>
            </a:r>
            <a:r>
              <a:rPr sz="2300" dirty="0"/>
              <a:t>– 25%</a:t>
            </a:r>
          </a:p>
          <a:p>
            <a:pPr marL="638704" lvl="1" indent="-181504">
              <a:spcAft>
                <a:spcPts val="600"/>
              </a:spcAft>
              <a:buClr>
                <a:schemeClr val="accent1"/>
              </a:buClr>
              <a:buSzPct val="90000"/>
              <a:buFont typeface="Wingdings 2"/>
              <a:buChar char="▪"/>
              <a:defRPr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rPr lang="en-US" sz="2300" dirty="0" smtClean="0"/>
              <a:t>Morris </a:t>
            </a:r>
            <a:r>
              <a:rPr lang="en-US" sz="2300" dirty="0"/>
              <a:t>– </a:t>
            </a:r>
            <a:r>
              <a:rPr lang="en-US" sz="2300" dirty="0" smtClean="0"/>
              <a:t>3%</a:t>
            </a:r>
            <a:endParaRPr lang="en-US" sz="2300" dirty="0"/>
          </a:p>
          <a:p>
            <a:pPr marL="638704" lvl="1" indent="-181504">
              <a:spcAft>
                <a:spcPts val="600"/>
              </a:spcAft>
              <a:buClr>
                <a:schemeClr val="accent1"/>
              </a:buClr>
              <a:buSzPct val="90000"/>
              <a:buFont typeface="Wingdings 2"/>
              <a:buChar char="▪"/>
              <a:defRPr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rPr lang="en-US" sz="2300" dirty="0" smtClean="0"/>
              <a:t>S</a:t>
            </a:r>
            <a:r>
              <a:rPr sz="2300" dirty="0" smtClean="0"/>
              <a:t>omerset </a:t>
            </a:r>
            <a:r>
              <a:rPr sz="2300" dirty="0"/>
              <a:t>-</a:t>
            </a:r>
            <a:r>
              <a:rPr sz="2300" dirty="0" smtClean="0"/>
              <a:t>5</a:t>
            </a:r>
            <a:r>
              <a:rPr lang="en-US" sz="2300" dirty="0" smtClean="0"/>
              <a:t>5</a:t>
            </a:r>
            <a:r>
              <a:rPr sz="2300" dirty="0" smtClean="0"/>
              <a:t>%</a:t>
            </a:r>
            <a:endParaRPr lang="en-US" sz="2300" dirty="0" smtClean="0"/>
          </a:p>
          <a:p>
            <a:pPr marL="638704" lvl="1" indent="-181504">
              <a:spcAft>
                <a:spcPts val="600"/>
              </a:spcAft>
              <a:buClr>
                <a:schemeClr val="accent1"/>
              </a:buClr>
              <a:buSzPct val="90000"/>
              <a:buFont typeface="Wingdings 2"/>
              <a:buChar char="▪"/>
              <a:defRPr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rPr lang="en-US" sz="2300" dirty="0" smtClean="0"/>
              <a:t>Union – 2%</a:t>
            </a:r>
            <a:endParaRPr sz="2300" dirty="0"/>
          </a:p>
        </p:txBody>
      </p:sp>
      <p:sp>
        <p:nvSpPr>
          <p:cNvPr id="160" name="Shape 160"/>
          <p:cNvSpPr>
            <a:spLocks noGrp="1"/>
          </p:cNvSpPr>
          <p:nvPr>
            <p:ph type="title"/>
          </p:nvPr>
        </p:nvSpPr>
        <p:spPr>
          <a:xfrm>
            <a:off x="762001" y="152400"/>
            <a:ext cx="7620001" cy="1251064"/>
          </a:xfrm>
          <a:prstGeom prst="rect">
            <a:avLst/>
          </a:prstGeom>
        </p:spPr>
        <p:txBody>
          <a:bodyPr/>
          <a:lstStyle>
            <a:lvl1pPr algn="ctr">
              <a:defRPr sz="42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b="1" dirty="0"/>
              <a:t>R</a:t>
            </a:r>
            <a:r>
              <a:rPr lang="en-US" b="1" dirty="0"/>
              <a:t>ISING ENROLLMENT</a:t>
            </a:r>
            <a:r>
              <a:rPr b="1" dirty="0"/>
              <a:t>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/>
          </p:cNvSpPr>
          <p:nvPr>
            <p:ph type="title"/>
          </p:nvPr>
        </p:nvSpPr>
        <p:spPr>
          <a:xfrm>
            <a:off x="762001" y="155448"/>
            <a:ext cx="7620001" cy="1252729"/>
          </a:xfrm>
          <a:prstGeom prst="rect">
            <a:avLst/>
          </a:prstGeom>
        </p:spPr>
        <p:txBody>
          <a:bodyPr/>
          <a:lstStyle>
            <a:lvl1pPr algn="ctr">
              <a:defRPr sz="42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b="1" dirty="0"/>
              <a:t>B</a:t>
            </a:r>
            <a:r>
              <a:rPr lang="en-US" b="1" dirty="0"/>
              <a:t>OOST in ATTENDANCE</a:t>
            </a:r>
            <a:endParaRPr b="1" dirty="0"/>
          </a:p>
        </p:txBody>
      </p:sp>
      <p:sp>
        <p:nvSpPr>
          <p:cNvPr id="170" name="Shape 170"/>
          <p:cNvSpPr>
            <a:spLocks noGrp="1"/>
          </p:cNvSpPr>
          <p:nvPr>
            <p:ph type="body" idx="1"/>
          </p:nvPr>
        </p:nvSpPr>
        <p:spPr>
          <a:xfrm>
            <a:off x="487110" y="1559779"/>
            <a:ext cx="8050139" cy="4410803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indent="0" defTabSz="381846">
              <a:buSzTx/>
              <a:buNone/>
              <a:defRPr sz="1476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rPr lang="en-US" sz="2000" b="1" dirty="0" smtClean="0"/>
              <a:t>Currently in our Fall Semester 2025, </a:t>
            </a:r>
            <a:r>
              <a:rPr sz="2000" b="1" dirty="0" smtClean="0"/>
              <a:t>The </a:t>
            </a:r>
            <a:r>
              <a:rPr sz="2000" b="1" dirty="0"/>
              <a:t>Achievement Center has seen a steady increase in attendance rates throughout the Summer, Fall, and Spring </a:t>
            </a:r>
            <a:r>
              <a:rPr sz="2000" b="1" dirty="0" smtClean="0"/>
              <a:t>Semester</a:t>
            </a:r>
            <a:r>
              <a:rPr lang="en-US" sz="2000" b="1" dirty="0" smtClean="0"/>
              <a:t>s</a:t>
            </a:r>
            <a:r>
              <a:rPr sz="2000" b="1" dirty="0" smtClean="0"/>
              <a:t>.</a:t>
            </a:r>
            <a:r>
              <a:rPr lang="en-US" sz="2000" b="1" dirty="0" smtClean="0"/>
              <a:t>  Servicing students from FIVE Different Counties (Hunterdon, Middlesex, Morris, Somerset, Union)</a:t>
            </a:r>
            <a:r>
              <a:rPr sz="2000" b="1" dirty="0" smtClean="0"/>
              <a:t> </a:t>
            </a:r>
            <a:endParaRPr sz="2000" b="1" dirty="0"/>
          </a:p>
          <a:p>
            <a:pPr marL="0" indent="0" defTabSz="381846">
              <a:buSzTx/>
              <a:buNone/>
              <a:defRPr sz="1476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rPr sz="1600" b="1" dirty="0"/>
              <a:t> </a:t>
            </a:r>
            <a:endParaRPr lang="en-US" sz="1600" b="1" dirty="0" smtClean="0"/>
          </a:p>
          <a:p>
            <a:pPr marL="0" indent="0" defTabSz="381846">
              <a:buSzTx/>
              <a:buNone/>
              <a:defRPr sz="1476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 sz="1600" b="1" dirty="0"/>
          </a:p>
          <a:p>
            <a:pPr marL="290845" indent="-193370" defTabSz="381846">
              <a:defRPr sz="1148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rPr sz="2000" b="1" dirty="0"/>
              <a:t>Fall Semester </a:t>
            </a:r>
          </a:p>
          <a:p>
            <a:pPr marL="0" indent="0" defTabSz="381846">
              <a:buClrTx/>
              <a:buSzTx/>
              <a:buFontTx/>
              <a:buNone/>
              <a:defRPr sz="1148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rPr lang="en-US" sz="2000" b="1" dirty="0"/>
              <a:t>Fall </a:t>
            </a:r>
            <a:r>
              <a:rPr lang="en-US" sz="2000" b="1" dirty="0" smtClean="0"/>
              <a:t>2024 </a:t>
            </a:r>
            <a:r>
              <a:rPr lang="en-US" sz="2000" b="1" dirty="0"/>
              <a:t>Attendance Rate: 98.4%</a:t>
            </a:r>
          </a:p>
          <a:p>
            <a:pPr marL="0" indent="0" defTabSz="381846">
              <a:buClrTx/>
              <a:buSzTx/>
              <a:buFontTx/>
              <a:buNone/>
              <a:defRPr sz="1148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rPr lang="en-US" sz="2000" b="1" dirty="0"/>
              <a:t>Fall </a:t>
            </a:r>
            <a:r>
              <a:rPr lang="en-US" sz="2000" b="1" dirty="0" smtClean="0"/>
              <a:t>2023 Attendance </a:t>
            </a:r>
            <a:r>
              <a:rPr lang="en-US" sz="2000" b="1" dirty="0"/>
              <a:t>Rate: 97%</a:t>
            </a:r>
          </a:p>
          <a:p>
            <a:pPr marL="0" indent="0" defTabSz="381846">
              <a:buClrTx/>
              <a:buSzTx/>
              <a:buFontTx/>
              <a:buNone/>
              <a:defRPr sz="1148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rPr sz="2000" b="1" dirty="0"/>
              <a:t>Fall </a:t>
            </a:r>
            <a:r>
              <a:rPr sz="2000" b="1" dirty="0" smtClean="0"/>
              <a:t>202</a:t>
            </a:r>
            <a:r>
              <a:rPr lang="en-US" sz="2000" b="1" dirty="0" smtClean="0"/>
              <a:t>2</a:t>
            </a:r>
            <a:r>
              <a:rPr sz="2000" b="1" dirty="0" smtClean="0"/>
              <a:t> </a:t>
            </a:r>
            <a:r>
              <a:rPr sz="2000" b="1" dirty="0"/>
              <a:t>Attendance Rate: 96%* </a:t>
            </a:r>
          </a:p>
          <a:p>
            <a:pPr marL="0" indent="0" defTabSz="381846">
              <a:buSzTx/>
              <a:buNone/>
              <a:defRPr sz="1148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 sz="1600" b="1" dirty="0"/>
          </a:p>
          <a:p>
            <a:pPr marL="0" indent="0" defTabSz="381846">
              <a:buSzTx/>
              <a:buNone/>
              <a:defRPr sz="1148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 sz="1600" b="1" dirty="0"/>
          </a:p>
          <a:p>
            <a:pPr marL="290845" indent="-193370" defTabSz="381846">
              <a:defRPr sz="1148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rPr sz="2000" b="1" dirty="0"/>
              <a:t>Spring Semester </a:t>
            </a:r>
          </a:p>
          <a:p>
            <a:pPr marL="0" indent="0" defTabSz="381846">
              <a:buClrTx/>
              <a:buSzTx/>
              <a:buFontTx/>
              <a:buNone/>
              <a:defRPr sz="1148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rPr lang="en-US" sz="2000" b="1" dirty="0"/>
              <a:t>Spring </a:t>
            </a:r>
            <a:r>
              <a:rPr lang="en-US" sz="2000" b="1" dirty="0" smtClean="0"/>
              <a:t>2025 </a:t>
            </a:r>
            <a:r>
              <a:rPr lang="en-US" sz="2000" b="1" dirty="0"/>
              <a:t>Attendance Rate: 98%</a:t>
            </a:r>
          </a:p>
          <a:p>
            <a:pPr marL="0" indent="0" defTabSz="381846">
              <a:buClrTx/>
              <a:buSzTx/>
              <a:buFontTx/>
              <a:buNone/>
              <a:defRPr sz="1148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rPr lang="en-US" sz="2000" b="1" dirty="0"/>
              <a:t>Spring </a:t>
            </a:r>
            <a:r>
              <a:rPr lang="en-US" sz="2000" b="1" dirty="0" smtClean="0"/>
              <a:t>2024 </a:t>
            </a:r>
            <a:r>
              <a:rPr lang="en-US" sz="2000" b="1" dirty="0"/>
              <a:t>Attendance Rate: 97.6%</a:t>
            </a:r>
          </a:p>
          <a:p>
            <a:pPr marL="0" indent="0" defTabSz="381846">
              <a:buClrTx/>
              <a:buSzTx/>
              <a:buFontTx/>
              <a:buNone/>
              <a:defRPr sz="1148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rPr sz="2000" b="1" dirty="0"/>
              <a:t>Spring </a:t>
            </a:r>
            <a:r>
              <a:rPr sz="2000" b="1" dirty="0" smtClean="0"/>
              <a:t>202</a:t>
            </a:r>
            <a:r>
              <a:rPr lang="en-US" sz="2000" b="1" dirty="0" smtClean="0"/>
              <a:t>3</a:t>
            </a:r>
            <a:r>
              <a:rPr sz="2000" b="1" dirty="0" smtClean="0"/>
              <a:t> </a:t>
            </a:r>
            <a:r>
              <a:rPr sz="2000" b="1" dirty="0"/>
              <a:t>Attendance Rate: 96%*</a:t>
            </a:r>
          </a:p>
          <a:p>
            <a:pPr marL="0" indent="0" defTabSz="381846">
              <a:buClrTx/>
              <a:buSzTx/>
              <a:buFontTx/>
              <a:buNone/>
              <a:defRPr sz="1148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rPr sz="2000" b="1" dirty="0"/>
              <a:t>Spring </a:t>
            </a:r>
            <a:r>
              <a:rPr sz="2000" b="1" dirty="0" smtClean="0"/>
              <a:t>202</a:t>
            </a:r>
            <a:r>
              <a:rPr lang="en-US" sz="2000" b="1" dirty="0" smtClean="0"/>
              <a:t>2</a:t>
            </a:r>
            <a:r>
              <a:rPr sz="2000" b="1" dirty="0" smtClean="0"/>
              <a:t> </a:t>
            </a:r>
            <a:r>
              <a:rPr sz="2000" b="1" dirty="0"/>
              <a:t>Attendance Rate: 93% *</a:t>
            </a:r>
          </a:p>
        </p:txBody>
      </p:sp>
      <p:sp>
        <p:nvSpPr>
          <p:cNvPr id="171" name="Shape 171"/>
          <p:cNvSpPr/>
          <p:nvPr/>
        </p:nvSpPr>
        <p:spPr>
          <a:xfrm>
            <a:off x="4911634" y="2970531"/>
            <a:ext cx="2861122" cy="701044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2332" tIns="42332" rIns="42332" bIns="42332">
            <a:spAutoFit/>
          </a:bodyPr>
          <a:lstStyle/>
          <a:p>
            <a:pPr>
              <a:spcAft>
                <a:spcPts val="1200"/>
              </a:spcAft>
              <a:defRPr b="1"/>
            </a:pPr>
            <a:r>
              <a:rPr lang="en-US" sz="2000" dirty="0" smtClean="0"/>
              <a:t>Summer</a:t>
            </a:r>
            <a:r>
              <a:rPr sz="2000" dirty="0" smtClean="0"/>
              <a:t> 20</a:t>
            </a:r>
            <a:r>
              <a:rPr lang="en-US" sz="2000" dirty="0" smtClean="0"/>
              <a:t>25 </a:t>
            </a:r>
            <a:r>
              <a:rPr sz="2000" dirty="0" smtClean="0"/>
              <a:t>Semester 9</a:t>
            </a:r>
            <a:r>
              <a:rPr lang="en-US" sz="2000" dirty="0" smtClean="0"/>
              <a:t>8</a:t>
            </a:r>
            <a:r>
              <a:rPr sz="2000" dirty="0" smtClean="0"/>
              <a:t>% </a:t>
            </a:r>
            <a:r>
              <a:rPr sz="2000" dirty="0"/>
              <a:t>Attendance Rate </a:t>
            </a:r>
            <a:r>
              <a:rPr sz="2000" dirty="0" smtClean="0"/>
              <a:t>*     </a:t>
            </a:r>
            <a:endParaRPr sz="2000" dirty="0"/>
          </a:p>
        </p:txBody>
      </p:sp>
      <p:sp>
        <p:nvSpPr>
          <p:cNvPr id="172" name="Shape 172"/>
          <p:cNvSpPr/>
          <p:nvPr/>
        </p:nvSpPr>
        <p:spPr>
          <a:xfrm>
            <a:off x="4722633" y="5713730"/>
            <a:ext cx="3108919" cy="36249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2332" tIns="42332" rIns="42332" bIns="42332">
            <a:spAutoFit/>
          </a:bodyPr>
          <a:lstStyle/>
          <a:p>
            <a:r>
              <a:rPr b="1" dirty="0"/>
              <a:t>* Remote Learning Included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FROM TAC STUDENT to TAC STAFF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85546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2300" b="1" dirty="0"/>
              <a:t>LEAH OSSI</a:t>
            </a:r>
          </a:p>
          <a:p>
            <a:pPr algn="ctr">
              <a:buNone/>
            </a:pPr>
            <a:r>
              <a:rPr lang="en-US" sz="2300" b="1" dirty="0"/>
              <a:t>AND</a:t>
            </a:r>
          </a:p>
          <a:p>
            <a:pPr algn="ctr">
              <a:buNone/>
            </a:pPr>
            <a:r>
              <a:rPr lang="en-US" sz="2300" b="1" dirty="0"/>
              <a:t>NICK WACLAWSKI</a:t>
            </a:r>
          </a:p>
          <a:p>
            <a:pPr algn="ctr">
              <a:buNone/>
            </a:pPr>
            <a:r>
              <a:rPr lang="en-US" sz="2300" b="1" dirty="0"/>
              <a:t>WENT FROM TAC </a:t>
            </a:r>
          </a:p>
          <a:p>
            <a:pPr algn="ctr">
              <a:buNone/>
            </a:pPr>
            <a:r>
              <a:rPr lang="en-US" sz="2300" b="1" dirty="0" smtClean="0"/>
              <a:t>STUDENTS </a:t>
            </a:r>
            <a:r>
              <a:rPr lang="en-US" sz="2300" b="1" dirty="0"/>
              <a:t>TO</a:t>
            </a:r>
          </a:p>
          <a:p>
            <a:pPr algn="ctr">
              <a:buNone/>
            </a:pPr>
            <a:r>
              <a:rPr lang="en-US" sz="2300" b="1" dirty="0"/>
              <a:t>TAC </a:t>
            </a:r>
            <a:r>
              <a:rPr lang="en-US" sz="2300" b="1" dirty="0" smtClean="0"/>
              <a:t>ALUMNI TO RVCC GRADUATES TO </a:t>
            </a:r>
            <a:r>
              <a:rPr lang="en-US" sz="2300" b="1" dirty="0"/>
              <a:t>NOW WORKING</a:t>
            </a:r>
          </a:p>
          <a:p>
            <a:pPr algn="ctr">
              <a:buNone/>
            </a:pPr>
            <a:r>
              <a:rPr lang="en-US" sz="2300" b="1" dirty="0"/>
              <a:t>FOR TAC </a:t>
            </a:r>
            <a:r>
              <a:rPr lang="en-US" sz="2300" b="1" dirty="0" smtClean="0"/>
              <a:t>AS STAFF </a:t>
            </a:r>
          </a:p>
          <a:p>
            <a:pPr algn="ctr">
              <a:buNone/>
            </a:pPr>
            <a:endParaRPr lang="en-US" sz="2300" b="1" dirty="0"/>
          </a:p>
          <a:p>
            <a:pPr algn="ctr">
              <a:buNone/>
            </a:pPr>
            <a:endParaRPr lang="en-US" sz="800" b="1" dirty="0"/>
          </a:p>
          <a:p>
            <a:pPr algn="ctr">
              <a:buNone/>
            </a:pPr>
            <a:r>
              <a:rPr lang="en-US" sz="2300" b="1" dirty="0" smtClean="0"/>
              <a:t>TWO MORE TAC STUDENTS WERE HIRED IN 2025</a:t>
            </a:r>
            <a:endParaRPr lang="en-US" sz="2300" b="1" dirty="0"/>
          </a:p>
          <a:p>
            <a:pPr algn="ctr">
              <a:buNone/>
            </a:pPr>
            <a:r>
              <a:rPr lang="en-US" sz="2300" b="1" dirty="0"/>
              <a:t> 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/>
          <a:srcRect b="6523"/>
          <a:stretch/>
        </p:blipFill>
        <p:spPr bwMode="auto">
          <a:xfrm>
            <a:off x="4572000" y="1773238"/>
            <a:ext cx="4038600" cy="4779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/>
              <a:t>CLUB FRIDAY NIGHT HANGOUT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 2" pitchFamily="18" charset="2"/>
              <a:buNone/>
            </a:pPr>
            <a:r>
              <a:rPr lang="en-US" sz="2400" dirty="0">
                <a:latin typeface="Arial" charset="0"/>
                <a:cs typeface="Arial" charset="0"/>
              </a:rPr>
              <a:t>    </a:t>
            </a:r>
            <a:r>
              <a:rPr lang="en-US" sz="2200" b="1" dirty="0">
                <a:latin typeface="Arial" charset="0"/>
                <a:cs typeface="Arial" charset="0"/>
              </a:rPr>
              <a:t>Club Friday Night Hangout is a Social Skills based activity and recreational program on the campus of RVCC. Through communication, teamwork, and social bonding members practice skill levels in a fun, safe, and interactive environment. </a:t>
            </a:r>
          </a:p>
          <a:p>
            <a:pPr>
              <a:buFont typeface="Wingdings 2" pitchFamily="18" charset="2"/>
              <a:buNone/>
            </a:pPr>
            <a:r>
              <a:rPr lang="en-US" sz="2200" b="1" dirty="0">
                <a:latin typeface="Arial" charset="0"/>
                <a:cs typeface="Arial" charset="0"/>
              </a:rPr>
              <a:t>    </a:t>
            </a:r>
          </a:p>
          <a:p>
            <a:pPr>
              <a:buFont typeface="Wingdings 2" pitchFamily="18" charset="2"/>
              <a:buNone/>
            </a:pPr>
            <a:r>
              <a:rPr lang="en-US" sz="2200" b="1" dirty="0">
                <a:latin typeface="Arial" charset="0"/>
                <a:cs typeface="Arial" charset="0"/>
              </a:rPr>
              <a:t>    This group is a mix of high school and current Achievement Center students that participate in many different activities: Art Night; Top Chef Night, Social Skills Olympics, Shark Tank Night, Our Annual Talent Show, MURDER MYSTERY NIGHT; and campus related events, such as the RVCC Planetarium.</a:t>
            </a:r>
          </a:p>
          <a:p>
            <a:pPr>
              <a:buFont typeface="Wingdings 2" pitchFamily="18" charset="2"/>
              <a:buNone/>
            </a:pPr>
            <a:r>
              <a:rPr lang="en-US" sz="2200" b="1" dirty="0">
                <a:latin typeface="Arial" charset="0"/>
                <a:cs typeface="Arial" charset="0"/>
              </a:rPr>
              <a:t>	</a:t>
            </a:r>
          </a:p>
          <a:p>
            <a:pPr>
              <a:buFont typeface="Wingdings 2" pitchFamily="18" charset="2"/>
              <a:buNone/>
            </a:pPr>
            <a:r>
              <a:rPr lang="en-US" sz="2200" b="1" dirty="0">
                <a:latin typeface="Arial" charset="0"/>
                <a:cs typeface="Arial" charset="0"/>
              </a:rPr>
              <a:t>	Started in the Fall 2018 with EIGHT students, Club Friday Night Hangout enrollment has grown to </a:t>
            </a:r>
            <a:r>
              <a:rPr lang="en-US" sz="3000" b="1" dirty="0">
                <a:latin typeface="Arial" charset="0"/>
                <a:cs typeface="Arial" charset="0"/>
              </a:rPr>
              <a:t>55</a:t>
            </a:r>
            <a:r>
              <a:rPr lang="en-US" sz="2200" b="1" dirty="0">
                <a:latin typeface="Arial" charset="0"/>
                <a:cs typeface="Arial" charset="0"/>
              </a:rPr>
              <a:t> STUDENTS this </a:t>
            </a:r>
            <a:r>
              <a:rPr lang="en-US" sz="2200" b="1" dirty="0" smtClean="0">
                <a:latin typeface="Arial" charset="0"/>
                <a:cs typeface="Arial" charset="0"/>
              </a:rPr>
              <a:t>FALL 2025.  </a:t>
            </a:r>
            <a:r>
              <a:rPr lang="en-US" sz="2200" b="1" dirty="0">
                <a:latin typeface="Arial" charset="0"/>
                <a:cs typeface="Arial" charset="0"/>
              </a:rPr>
              <a:t>A </a:t>
            </a:r>
            <a:r>
              <a:rPr lang="en-US" sz="2200" b="1" dirty="0" smtClean="0">
                <a:latin typeface="Arial" charset="0"/>
                <a:cs typeface="Arial" charset="0"/>
              </a:rPr>
              <a:t>WEDNESDAY SUMMER </a:t>
            </a:r>
            <a:r>
              <a:rPr lang="en-US" sz="2200" b="1" dirty="0">
                <a:latin typeface="Arial" charset="0"/>
                <a:cs typeface="Arial" charset="0"/>
              </a:rPr>
              <a:t>VERSION started in JUNE </a:t>
            </a:r>
            <a:r>
              <a:rPr lang="en-US" sz="2200" b="1" dirty="0" smtClean="0">
                <a:latin typeface="Arial" charset="0"/>
                <a:cs typeface="Arial" charset="0"/>
              </a:rPr>
              <a:t>2023 and our enrollment was 46 students in Summer 2025.</a:t>
            </a:r>
            <a:endParaRPr lang="en-US" sz="2200" b="1" dirty="0"/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STUDENT FILMING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 smtClean="0"/>
              <a:t>Students and TAC staff act </a:t>
            </a:r>
          </a:p>
          <a:p>
            <a:pPr>
              <a:buNone/>
            </a:pPr>
            <a:r>
              <a:rPr lang="en-US" dirty="0" smtClean="0"/>
              <a:t>in series of films for our </a:t>
            </a:r>
          </a:p>
          <a:p>
            <a:pPr>
              <a:buNone/>
            </a:pPr>
            <a:r>
              <a:rPr lang="en-US" dirty="0" smtClean="0"/>
              <a:t>CFNH Murder Mystery Night,</a:t>
            </a:r>
          </a:p>
          <a:p>
            <a:pPr>
              <a:buNone/>
            </a:pPr>
            <a:r>
              <a:rPr lang="en-US" dirty="0" smtClean="0"/>
              <a:t>Club Friday Terror Trilogy</a:t>
            </a:r>
          </a:p>
          <a:p>
            <a:pPr>
              <a:buNone/>
            </a:pPr>
            <a:r>
              <a:rPr lang="en-US" dirty="0" smtClean="0"/>
              <a:t>Series. Parents have even</a:t>
            </a:r>
          </a:p>
          <a:p>
            <a:pPr>
              <a:buNone/>
            </a:pPr>
            <a:r>
              <a:rPr lang="en-US" dirty="0" smtClean="0"/>
              <a:t>p</a:t>
            </a:r>
            <a:r>
              <a:rPr lang="en-US" smtClean="0"/>
              <a:t>articipating </a:t>
            </a:r>
            <a:r>
              <a:rPr lang="en-US" dirty="0" smtClean="0"/>
              <a:t>in </a:t>
            </a:r>
            <a:r>
              <a:rPr lang="en-US" smtClean="0"/>
              <a:t>the films.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This December, we will</a:t>
            </a:r>
          </a:p>
          <a:p>
            <a:pPr>
              <a:buNone/>
            </a:pPr>
            <a:r>
              <a:rPr lang="en-US" dirty="0" smtClean="0"/>
              <a:t>be hosting a TAC Film </a:t>
            </a:r>
          </a:p>
          <a:p>
            <a:pPr>
              <a:buNone/>
            </a:pPr>
            <a:r>
              <a:rPr lang="en-US" dirty="0" smtClean="0"/>
              <a:t>Festival fundraiser on </a:t>
            </a:r>
          </a:p>
          <a:p>
            <a:pPr>
              <a:buNone/>
            </a:pPr>
            <a:r>
              <a:rPr lang="en-US" dirty="0" smtClean="0"/>
              <a:t>Campus at RVCC showing</a:t>
            </a:r>
          </a:p>
          <a:p>
            <a:pPr>
              <a:buNone/>
            </a:pPr>
            <a:r>
              <a:rPr lang="en-US" dirty="0" smtClean="0"/>
              <a:t>all three horror films.</a:t>
            </a:r>
          </a:p>
        </p:txBody>
      </p:sp>
      <p:pic>
        <p:nvPicPr>
          <p:cNvPr id="5" name="Picture 4" descr="C:\Users\bobh\Documents\Club Friday Terror III Poster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1752600"/>
            <a:ext cx="3359944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/>
              <a:t>BUILD YOUR SOCIAL SKILLS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1600201"/>
            <a:ext cx="8686800" cy="480060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en-US" sz="2800" dirty="0"/>
          </a:p>
        </p:txBody>
      </p:sp>
      <p:pic>
        <p:nvPicPr>
          <p:cNvPr id="8" name="Picture 7" descr="C:\Users\bobh\Documents\CFNH Group Photo 202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828800"/>
            <a:ext cx="8077200" cy="4495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satMod val="150000"/>
                  </a:schemeClr>
                </a:solidFill>
              </a:rPr>
              <a:t>What is the Achievement Center?</a:t>
            </a:r>
          </a:p>
        </p:txBody>
      </p:sp>
      <p:sp>
        <p:nvSpPr>
          <p:cNvPr id="9219" name="TextBox 2"/>
          <p:cNvSpPr txBox="1">
            <a:spLocks noChangeArrowheads="1"/>
          </p:cNvSpPr>
          <p:nvPr/>
        </p:nvSpPr>
        <p:spPr bwMode="auto">
          <a:xfrm>
            <a:off x="609600" y="1600200"/>
            <a:ext cx="7696200" cy="5232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sz="2400" b="1" dirty="0"/>
              <a:t>  The Achievement Center is a Three-Year Certificate-based post secondary education program for students with intellectual and development disabilities.  This college program is a collaboration with Raritan Valley Community College and operated by the Arc of Somerset County.  </a:t>
            </a:r>
          </a:p>
          <a:p>
            <a:pPr lvl="1"/>
            <a:endParaRPr lang="en-US" sz="2400" b="1" dirty="0"/>
          </a:p>
          <a:p>
            <a:pPr lvl="1">
              <a:buFont typeface="Arial" pitchFamily="34" charset="0"/>
              <a:buChar char="•"/>
            </a:pPr>
            <a:r>
              <a:rPr lang="en-US" sz="2400" b="1" dirty="0"/>
              <a:t>  The Achievement Center is an academic based  program to prepare students to transition to college and experience life on RVCC’s campus, while receiving additional support to maximize their success. </a:t>
            </a:r>
            <a:r>
              <a:rPr lang="en-US" sz="2400" b="1" dirty="0" smtClean="0"/>
              <a:t> </a:t>
            </a:r>
            <a:r>
              <a:rPr lang="en-US" sz="2600" b="1" u="sng" dirty="0" smtClean="0"/>
              <a:t>32 NEW STUDENTS started this FALL 2025</a:t>
            </a:r>
            <a:endParaRPr lang="en-US" sz="2600" b="1" u="sng" dirty="0"/>
          </a:p>
          <a:p>
            <a:endParaRPr lang="en-US" b="1" dirty="0"/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TAC FOOD PANTRY DRIVE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37152" y="1908697"/>
            <a:ext cx="3908642" cy="4425697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/>
              <a:t>	</a:t>
            </a:r>
            <a:r>
              <a:rPr lang="en-US" dirty="0" smtClean="0">
                <a:latin typeface="Avenir Next"/>
              </a:rPr>
              <a:t>TAC </a:t>
            </a:r>
            <a:r>
              <a:rPr lang="en-US" dirty="0">
                <a:latin typeface="Avenir Next"/>
              </a:rPr>
              <a:t>Food Pantry Drive to </a:t>
            </a:r>
            <a:r>
              <a:rPr lang="en-US" dirty="0" smtClean="0">
                <a:latin typeface="Avenir Next"/>
              </a:rPr>
              <a:t>RVCC Food Pantry and Resource Center. TAC students and families </a:t>
            </a:r>
            <a:r>
              <a:rPr lang="en-US" dirty="0">
                <a:latin typeface="Avenir Next"/>
              </a:rPr>
              <a:t>make donations every semester to </a:t>
            </a:r>
            <a:r>
              <a:rPr lang="en-US" dirty="0" smtClean="0">
                <a:latin typeface="Avenir Next"/>
              </a:rPr>
              <a:t>every Fall, Spring, and Summer Semesters.</a:t>
            </a:r>
            <a:endParaRPr lang="en-US" dirty="0">
              <a:latin typeface="Avenir Next"/>
            </a:endParaRPr>
          </a:p>
        </p:txBody>
      </p:sp>
      <p:pic>
        <p:nvPicPr>
          <p:cNvPr id="5" name="Picture 4" descr="C:\Users\bobh\AppData\Local\Microsoft\Windows\Temporary Internet Files\Content.Word\Nick Rayvon Bobby Food Drive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981200"/>
            <a:ext cx="4116761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IT’S YOUR LIFE</a:t>
            </a:r>
            <a:endParaRPr lang="en-US" dirty="0"/>
          </a:p>
        </p:txBody>
      </p:sp>
      <p:pic>
        <p:nvPicPr>
          <p:cNvPr id="5" name="Content Placeholder 4" descr="D:\Graduates 2025\Graduates 2025\cropped Graduates 2025\Itai A 20241006_181416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752600"/>
            <a:ext cx="4114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ntent Placeholder 7" descr="E:\Graduates 2024\Johnny\Jonny Eric and Friends.jpg"/>
          <p:cNvPicPr>
            <a:picLocks noGrp="1"/>
          </p:cNvPicPr>
          <p:nvPr>
            <p:ph sz="half" idx="2"/>
          </p:nvPr>
        </p:nvPicPr>
        <p:blipFill rotWithShape="1">
          <a:blip r:embed="rId3" cstate="print"/>
          <a:srcRect l="2777"/>
          <a:stretch/>
        </p:blipFill>
        <p:spPr bwMode="auto">
          <a:xfrm>
            <a:off x="4663192" y="1828800"/>
            <a:ext cx="4252207" cy="4648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satMod val="150000"/>
                  </a:schemeClr>
                </a:solidFill>
              </a:rPr>
              <a:t> COLLEGE WITHIN REACH </a:t>
            </a:r>
          </a:p>
        </p:txBody>
      </p:sp>
      <p:sp>
        <p:nvSpPr>
          <p:cNvPr id="17411" name="TextBox 2"/>
          <p:cNvSpPr txBox="1">
            <a:spLocks noChangeArrowheads="1"/>
          </p:cNvSpPr>
          <p:nvPr/>
        </p:nvSpPr>
        <p:spPr bwMode="auto">
          <a:xfrm>
            <a:off x="914400" y="1600200"/>
            <a:ext cx="7391400" cy="510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/>
              <a:t>The Achievement Center at RVCC is waiting for you. Higher education, career development, and social skills awareness are an integral part of a successful education and career paths. </a:t>
            </a:r>
            <a:endParaRPr lang="en-US" sz="2400" b="1" dirty="0" smtClean="0"/>
          </a:p>
          <a:p>
            <a:endParaRPr lang="en-US" sz="1000" b="1" dirty="0" smtClean="0"/>
          </a:p>
          <a:p>
            <a:r>
              <a:rPr lang="en-US" sz="2400" b="1" dirty="0" smtClean="0"/>
              <a:t> </a:t>
            </a:r>
            <a:r>
              <a:rPr lang="en-US" sz="3200" b="1" dirty="0" smtClean="0"/>
              <a:t>51</a:t>
            </a:r>
            <a:r>
              <a:rPr lang="en-US" sz="2400" b="1" dirty="0" smtClean="0"/>
              <a:t> STUDENTS GRADUATED TAC. NINE STUDENTS graduated RVCC with Degrees/Certifications.</a:t>
            </a:r>
            <a:endParaRPr lang="en-US" sz="2400" b="1" dirty="0"/>
          </a:p>
          <a:p>
            <a:endParaRPr lang="en-US" sz="1000" b="1" dirty="0"/>
          </a:p>
          <a:p>
            <a:r>
              <a:rPr lang="en-US" sz="2400" b="1" dirty="0"/>
              <a:t>College provides the time and space for you to plan your life the way you want it.  It is expanding your interests, making personal connections, civic engagement, and challenging yourself.  </a:t>
            </a:r>
          </a:p>
          <a:p>
            <a:endParaRPr lang="en-US" sz="1000" b="1" dirty="0"/>
          </a:p>
          <a:p>
            <a:r>
              <a:rPr lang="en-US" sz="2400" b="1" dirty="0"/>
              <a:t>College is Within Reach. Come Achieve With Us.  Apply Today.</a:t>
            </a:r>
            <a:endParaRPr lang="en-US" sz="2400" dirty="0"/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/>
              <a:t>COME ACHIEVE WITH US</a:t>
            </a:r>
          </a:p>
        </p:txBody>
      </p:sp>
      <p:pic>
        <p:nvPicPr>
          <p:cNvPr id="18435" name="Picture 2" descr="C:\Users\bobh\Downloads\IMG_3202 5x7 (2) (2).jpg"/>
          <p:cNvPicPr>
            <a:picLocks noChangeAspect="1" noChangeArrowheads="1"/>
          </p:cNvPicPr>
          <p:nvPr/>
        </p:nvPicPr>
        <p:blipFill rotWithShape="1">
          <a:blip r:embed="rId2" cstate="print"/>
          <a:srcRect l="3603" t="3077" r="3603"/>
          <a:stretch/>
        </p:blipFill>
        <p:spPr bwMode="auto">
          <a:xfrm>
            <a:off x="228600" y="1981200"/>
            <a:ext cx="4267200" cy="3962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E:\Graduation photo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981200"/>
            <a:ext cx="4328305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satMod val="150000"/>
                  </a:schemeClr>
                </a:solidFill>
              </a:rPr>
              <a:t>Any questions, please call…</a:t>
            </a:r>
          </a:p>
        </p:txBody>
      </p:sp>
      <p:sp>
        <p:nvSpPr>
          <p:cNvPr id="19459" name="TextBox 2"/>
          <p:cNvSpPr txBox="1">
            <a:spLocks noChangeArrowheads="1"/>
          </p:cNvSpPr>
          <p:nvPr/>
        </p:nvSpPr>
        <p:spPr bwMode="auto">
          <a:xfrm>
            <a:off x="762000" y="1981200"/>
            <a:ext cx="76200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dirty="0"/>
              <a:t>Bob </a:t>
            </a:r>
            <a:r>
              <a:rPr lang="en-US" sz="2400" b="1" dirty="0" err="1"/>
              <a:t>Hulit</a:t>
            </a:r>
            <a:endParaRPr lang="en-US" sz="2400" b="1" dirty="0"/>
          </a:p>
          <a:p>
            <a:pPr algn="ctr"/>
            <a:r>
              <a:rPr lang="en-US" sz="2400" b="1" dirty="0"/>
              <a:t>Director of Post Secondary Programming</a:t>
            </a:r>
          </a:p>
          <a:p>
            <a:pPr algn="ctr"/>
            <a:r>
              <a:rPr lang="en-US" sz="2400" b="1" dirty="0"/>
              <a:t>2022 Arc of New Jersey Educator of the Year</a:t>
            </a:r>
          </a:p>
          <a:p>
            <a:pPr algn="ctr"/>
            <a:r>
              <a:rPr lang="en-US" sz="2400" b="1" dirty="0"/>
              <a:t>2021 Somerset County Disability Advocate of the Year </a:t>
            </a:r>
          </a:p>
          <a:p>
            <a:endParaRPr lang="en-US" sz="2400" b="1" dirty="0"/>
          </a:p>
          <a:p>
            <a:r>
              <a:rPr lang="en-US" sz="2400" b="1" dirty="0"/>
              <a:t>Email: </a:t>
            </a:r>
            <a:r>
              <a:rPr lang="en-US" sz="2400" b="1" dirty="0">
                <a:hlinkClick r:id="rId2"/>
              </a:rPr>
              <a:t>bobh@thearcofsomerset.org</a:t>
            </a:r>
            <a:endParaRPr lang="en-US" sz="2400" b="1" dirty="0"/>
          </a:p>
          <a:p>
            <a:r>
              <a:rPr lang="en-US" sz="2400" b="1" dirty="0"/>
              <a:t>Phone: 732-666-4781</a:t>
            </a:r>
            <a:endParaRPr lang="en-US" sz="2400" dirty="0"/>
          </a:p>
          <a:p>
            <a:endParaRPr lang="en-US" sz="2400" dirty="0"/>
          </a:p>
          <a:p>
            <a:r>
              <a:rPr lang="en-US" sz="2400" b="1" dirty="0"/>
              <a:t>As well as visit The Achievement Center website at </a:t>
            </a:r>
            <a:r>
              <a:rPr lang="en-US" sz="2400" dirty="0">
                <a:hlinkClick r:id="rId3"/>
              </a:rPr>
              <a:t>https://www.thearcofsomerset.org/the-achievement-center-at-rvcc/</a:t>
            </a:r>
            <a:endParaRPr lang="en-US" sz="2400" b="1" dirty="0"/>
          </a:p>
          <a:p>
            <a:endParaRPr lang="en-US" sz="2400" dirty="0"/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New Developments </a:t>
            </a:r>
            <a:r>
              <a:rPr lang="en-US" dirty="0" smtClean="0">
                <a:solidFill>
                  <a:schemeClr val="accent1"/>
                </a:solidFill>
              </a:rPr>
              <a:t>2025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243" name="Content Placeholder 3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953000"/>
          </a:xfrm>
        </p:spPr>
        <p:txBody>
          <a:bodyPr>
            <a:normAutofit/>
          </a:bodyPr>
          <a:lstStyle/>
          <a:p>
            <a:pPr eaLnBrk="1" hangingPunct="1">
              <a:buClrTx/>
              <a:buFont typeface="Wingdings 2" pitchFamily="18" charset="2"/>
              <a:buNone/>
            </a:pPr>
            <a:endParaRPr lang="en-US" sz="800" b="1" dirty="0"/>
          </a:p>
          <a:p>
            <a:pPr>
              <a:buClrTx/>
              <a:buNone/>
            </a:pPr>
            <a:r>
              <a:rPr lang="en-US" sz="1800" b="1" dirty="0"/>
              <a:t> 	In addition, </a:t>
            </a:r>
            <a:r>
              <a:rPr lang="en-US" sz="1800" b="1" u="sng" dirty="0" smtClean="0"/>
              <a:t>WE INCREASED OUR ENROLLMENT BY 12 PERCENT </a:t>
            </a:r>
            <a:r>
              <a:rPr lang="en-US" sz="1800" b="1" dirty="0" smtClean="0"/>
              <a:t>and INTRODUCED  SIX NEW CLASSES TO OUR CURRICULUM. </a:t>
            </a:r>
            <a:endParaRPr lang="en-US" sz="2400" b="1" dirty="0"/>
          </a:p>
          <a:p>
            <a:pPr eaLnBrk="1" hangingPunct="1">
              <a:buClrTx/>
              <a:buFont typeface="Wingdings 2" pitchFamily="18" charset="2"/>
              <a:buNone/>
            </a:pPr>
            <a:r>
              <a:rPr lang="en-US" sz="1800" b="1" dirty="0"/>
              <a:t>	</a:t>
            </a:r>
            <a:r>
              <a:rPr lang="en-US" sz="1800" b="1" dirty="0" smtClean="0"/>
              <a:t>Overall,</a:t>
            </a:r>
            <a:r>
              <a:rPr lang="en-US" b="1" dirty="0" smtClean="0"/>
              <a:t>187 </a:t>
            </a:r>
            <a:r>
              <a:rPr lang="en-US" sz="1800" b="1" dirty="0"/>
              <a:t>students WILL PARTICIPATE in The Achievement Center this Academic year between all our program offerings (College Transition Summer classes; Club Friday Night Hangout), and those continuing their post secondary education by enrolling in both our TAC and RVCC classes.</a:t>
            </a:r>
          </a:p>
          <a:p>
            <a:pPr eaLnBrk="1" hangingPunct="1">
              <a:buClrTx/>
              <a:buFont typeface="Wingdings 2" pitchFamily="18" charset="2"/>
              <a:buNone/>
            </a:pPr>
            <a:endParaRPr lang="en-US" sz="1800" b="1" dirty="0"/>
          </a:p>
          <a:p>
            <a:pPr eaLnBrk="1" hangingPunct="1">
              <a:buClrTx/>
              <a:buFont typeface="Wingdings 2" pitchFamily="18" charset="2"/>
              <a:buNone/>
            </a:pPr>
            <a:endParaRPr lang="en-US" sz="1800" b="1" dirty="0"/>
          </a:p>
          <a:p>
            <a:pPr lvl="2" eaLnBrk="1" hangingPunct="1">
              <a:buClrTx/>
              <a:buFont typeface="Wingdings" pitchFamily="2" charset="2"/>
              <a:buChar char="§"/>
            </a:pPr>
            <a:endParaRPr lang="en-US" dirty="0"/>
          </a:p>
          <a:p>
            <a:pPr lvl="2" eaLnBrk="1" hangingPunct="1">
              <a:buFont typeface="Arial" charset="0"/>
              <a:buNone/>
            </a:pPr>
            <a:endParaRPr lang="en-US" dirty="0"/>
          </a:p>
          <a:p>
            <a:pPr lvl="2" eaLnBrk="1" hangingPunct="1">
              <a:buFont typeface="Arial" charset="0"/>
              <a:buNone/>
            </a:pPr>
            <a:endParaRPr lang="en-US" dirty="0"/>
          </a:p>
          <a:p>
            <a:pPr lvl="2" eaLnBrk="1" hangingPunct="1">
              <a:buFont typeface="Arial" charset="0"/>
              <a:buNone/>
            </a:pPr>
            <a:endParaRPr lang="en-US" dirty="0"/>
          </a:p>
          <a:p>
            <a:pPr lvl="2" eaLnBrk="1" hangingPunct="1">
              <a:buFont typeface="Arial" charset="0"/>
              <a:buNone/>
            </a:pPr>
            <a:endParaRPr lang="en-US" dirty="0"/>
          </a:p>
          <a:p>
            <a:pPr lvl="2" eaLnBrk="1" hangingPunct="1">
              <a:buFont typeface="Arial" charset="0"/>
              <a:buNone/>
            </a:pPr>
            <a:endParaRPr lang="en-US" dirty="0"/>
          </a:p>
        </p:txBody>
      </p:sp>
      <p:pic>
        <p:nvPicPr>
          <p:cNvPr id="1027" name="Picture 3" descr="E:\IMG_1870.jpg"/>
          <p:cNvPicPr>
            <a:picLocks noChangeAspect="1" noChangeArrowheads="1"/>
          </p:cNvPicPr>
          <p:nvPr/>
        </p:nvPicPr>
        <p:blipFill rotWithShape="1">
          <a:blip r:embed="rId2" cstate="print"/>
          <a:srcRect b="14839"/>
          <a:stretch/>
        </p:blipFill>
        <p:spPr bwMode="auto">
          <a:xfrm>
            <a:off x="914400" y="3810000"/>
            <a:ext cx="3011218" cy="2590799"/>
          </a:xfrm>
          <a:prstGeom prst="rect">
            <a:avLst/>
          </a:prstGeom>
          <a:noFill/>
        </p:spPr>
      </p:pic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xmlns="" id="{3A0BCF07-E83F-4581-8A4C-4DA0738BDE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142" b="6191"/>
          <a:stretch/>
        </p:blipFill>
        <p:spPr>
          <a:xfrm>
            <a:off x="4114800" y="3962400"/>
            <a:ext cx="4571996" cy="2286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TAC ACHIEVEMENT SCHOLARSHIPS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en-US" b="1" dirty="0"/>
              <a:t>Two  TAC STUDENTS </a:t>
            </a:r>
          </a:p>
          <a:p>
            <a:pPr algn="ctr">
              <a:buNone/>
            </a:pPr>
            <a:r>
              <a:rPr lang="en-US" b="1" dirty="0"/>
              <a:t>Rebecca Charles-</a:t>
            </a:r>
            <a:r>
              <a:rPr lang="en-US" b="1" dirty="0" err="1"/>
              <a:t>Estain</a:t>
            </a:r>
            <a:endParaRPr lang="en-US" b="1" dirty="0"/>
          </a:p>
          <a:p>
            <a:pPr algn="ctr">
              <a:buNone/>
            </a:pPr>
            <a:r>
              <a:rPr lang="en-US" b="1" dirty="0"/>
              <a:t>and Bobby </a:t>
            </a:r>
            <a:r>
              <a:rPr lang="en-US" b="1" dirty="0" err="1"/>
              <a:t>Kopac</a:t>
            </a:r>
            <a:endParaRPr lang="en-US" b="1" dirty="0"/>
          </a:p>
          <a:p>
            <a:pPr algn="ctr">
              <a:buNone/>
            </a:pPr>
            <a:r>
              <a:rPr lang="en-US" b="1" dirty="0"/>
              <a:t>were awarded the </a:t>
            </a:r>
          </a:p>
          <a:p>
            <a:pPr algn="ctr">
              <a:buNone/>
            </a:pPr>
            <a:r>
              <a:rPr lang="en-US" b="1" dirty="0"/>
              <a:t>first joint TAC/RVCC Achievement Scholarships for their Academic </a:t>
            </a:r>
            <a:r>
              <a:rPr lang="en-US" b="1" dirty="0" smtClean="0"/>
              <a:t>Performance in 2024.</a:t>
            </a:r>
            <a:r>
              <a:rPr lang="en-US" b="1" dirty="0"/>
              <a:t> </a:t>
            </a:r>
            <a:endParaRPr lang="en-US" b="1" dirty="0" smtClean="0"/>
          </a:p>
          <a:p>
            <a:pPr algn="ctr">
              <a:buNone/>
            </a:pPr>
            <a:r>
              <a:rPr lang="en-US" b="1" dirty="0" smtClean="0"/>
              <a:t>We have awarded scholarships to Seven Different Recipients</a:t>
            </a:r>
            <a:endParaRPr lang="en-US" b="1" dirty="0"/>
          </a:p>
        </p:txBody>
      </p:sp>
      <p:pic>
        <p:nvPicPr>
          <p:cNvPr id="5" name="Content Placeholder 4" descr="C:\Users\bobh\Downloads\TAC rebecca and bobby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6938" y="1752600"/>
            <a:ext cx="3379124" cy="4473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dirty="0">
                <a:solidFill>
                  <a:schemeClr val="accent1">
                    <a:satMod val="150000"/>
                  </a:schemeClr>
                </a:solidFill>
              </a:rPr>
              <a:t>LEARNING YOUR VOICE</a:t>
            </a:r>
          </a:p>
        </p:txBody>
      </p:sp>
      <p:pic>
        <p:nvPicPr>
          <p:cNvPr id="11267" name="Picture 4" descr="C:\Users\bobh\AppData\Local\Microsoft\Windows\Temporary Internet Files\Content.Outlook\4ZHGQ8WY\Copy of IMG_033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29167" t="792"/>
          <a:stretch/>
        </p:blipFill>
        <p:spPr>
          <a:xfrm>
            <a:off x="304798" y="1806820"/>
            <a:ext cx="4191001" cy="4670180"/>
          </a:xfrm>
          <a:noFill/>
        </p:spPr>
      </p:pic>
      <p:pic>
        <p:nvPicPr>
          <p:cNvPr id="6" name="Picture 5" descr="D:\Graduates 2025\Graduates 2025\cropped Graduates 2025\Itai Talent Show 202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1" y="1800225"/>
            <a:ext cx="3505200" cy="46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0690BC-A91E-4EE2-886B-B3CD24ACE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CLASSROOM EXPERIENCE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B1B07D-4F7B-4435-8FCE-C67D298DE9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The Achievement Center provides real world college experience inside the classroom.  We are an Academic based program. </a:t>
            </a:r>
          </a:p>
          <a:p>
            <a:r>
              <a:rPr lang="en-US" b="1" dirty="0"/>
              <a:t>As with typical college programs, we run our classes in the Fall, Spring, Summer semesters</a:t>
            </a:r>
          </a:p>
          <a:p>
            <a:r>
              <a:rPr lang="en-US" b="1" dirty="0"/>
              <a:t>A typical semester runs 14 weeks with our individual classes running for two hours on a weekly basis.  </a:t>
            </a:r>
          </a:p>
          <a:p>
            <a:r>
              <a:rPr lang="en-US" b="1" dirty="0"/>
              <a:t>Students typically take 2 to 3 classes per semester. </a:t>
            </a:r>
          </a:p>
        </p:txBody>
      </p:sp>
    </p:spTree>
    <p:extLst>
      <p:ext uri="{BB962C8B-B14F-4D97-AF65-F5344CB8AC3E}">
        <p14:creationId xmlns:p14="http://schemas.microsoft.com/office/powerpoint/2010/main" xmlns="" val="2425544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CLASSROOM EXPERIENCE</a:t>
            </a:r>
            <a:endParaRPr lang="en-US" dirty="0"/>
          </a:p>
        </p:txBody>
      </p:sp>
      <p:pic>
        <p:nvPicPr>
          <p:cNvPr id="4" name="Content Placeholder 3" descr="C:\Users\bobh\Downloads\20251114_104435(1)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3674" y="1774825"/>
            <a:ext cx="8216652" cy="462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CLASSROOM EXPERIENCE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Homework Assignments, Readings, Projects, and Discussion/Participation are important parts of inside and outside the classroom</a:t>
            </a:r>
          </a:p>
          <a:p>
            <a:r>
              <a:rPr lang="en-US" b="1" dirty="0"/>
              <a:t>Learning study habits and note-taking skills builds confidence in our students</a:t>
            </a:r>
          </a:p>
          <a:p>
            <a:r>
              <a:rPr lang="en-US" b="1" dirty="0"/>
              <a:t>Our Year Two and beyond students get introduced to Quizzes, Exams, and other writing assignments such as Essays, Research Papers, Speeches and Computer related topics (</a:t>
            </a:r>
            <a:r>
              <a:rPr lang="en-US" b="1" dirty="0" err="1"/>
              <a:t>Powerpoint</a:t>
            </a:r>
            <a:r>
              <a:rPr lang="en-US" b="1" dirty="0"/>
              <a:t>, Excel, Photoshop).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ontent Placeholder 2"/>
          <p:cNvSpPr>
            <a:spLocks noGrp="1"/>
          </p:cNvSpPr>
          <p:nvPr>
            <p:ph idx="4294967295"/>
          </p:nvPr>
        </p:nvSpPr>
        <p:spPr>
          <a:xfrm>
            <a:off x="304800" y="457200"/>
            <a:ext cx="7924800" cy="6248400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buFont typeface="Wingdings 2" pitchFamily="18" charset="2"/>
              <a:buNone/>
            </a:pPr>
            <a:r>
              <a:rPr lang="en-US" sz="2400" b="1" dirty="0">
                <a:latin typeface="Arial" charset="0"/>
                <a:cs typeface="Arial" charset="0"/>
              </a:rPr>
              <a:t> </a:t>
            </a:r>
            <a:r>
              <a:rPr lang="en-US" sz="2000" b="1" dirty="0">
                <a:latin typeface="Arial" charset="0"/>
                <a:cs typeface="Arial" charset="0"/>
              </a:rPr>
              <a:t>   </a:t>
            </a:r>
          </a:p>
          <a:p>
            <a:pPr eaLnBrk="1" hangingPunct="1">
              <a:buFont typeface="Wingdings 2" pitchFamily="18" charset="2"/>
              <a:buNone/>
            </a:pPr>
            <a:endParaRPr lang="en-US" sz="2000" b="1" dirty="0">
              <a:latin typeface="Arial" charset="0"/>
              <a:cs typeface="Arial" charset="0"/>
            </a:endParaRPr>
          </a:p>
          <a:p>
            <a:pPr eaLnBrk="1" hangingPunct="1">
              <a:buFont typeface="Wingdings 2" pitchFamily="18" charset="2"/>
              <a:buNone/>
            </a:pPr>
            <a:endParaRPr lang="en-US" sz="2000" b="1" dirty="0">
              <a:latin typeface="Arial" charset="0"/>
              <a:cs typeface="Arial" charset="0"/>
            </a:endParaRPr>
          </a:p>
          <a:p>
            <a:pPr eaLnBrk="1" hangingPunct="1">
              <a:buFont typeface="Wingdings 2" pitchFamily="18" charset="2"/>
              <a:buNone/>
            </a:pPr>
            <a:endParaRPr lang="en-US" sz="2000" b="1" dirty="0">
              <a:latin typeface="Arial" charset="0"/>
              <a:cs typeface="Arial" charset="0"/>
            </a:endParaRPr>
          </a:p>
          <a:p>
            <a:pPr eaLnBrk="1" hangingPunct="1">
              <a:buFont typeface="Wingdings 2" pitchFamily="18" charset="2"/>
              <a:buNone/>
            </a:pPr>
            <a:endParaRPr lang="en-US" sz="2000" b="1" dirty="0">
              <a:latin typeface="Arial" charset="0"/>
              <a:cs typeface="Arial" charset="0"/>
            </a:endParaRPr>
          </a:p>
          <a:p>
            <a:pPr eaLnBrk="1" hangingPunct="1">
              <a:buFont typeface="Wingdings 2" pitchFamily="18" charset="2"/>
              <a:buNone/>
            </a:pPr>
            <a:endParaRPr lang="en-US" sz="2000" b="1" dirty="0">
              <a:latin typeface="Arial" charset="0"/>
              <a:cs typeface="Arial" charset="0"/>
            </a:endParaRPr>
          </a:p>
          <a:p>
            <a:pPr eaLnBrk="1" hangingPunct="1">
              <a:buFont typeface="Wingdings 2" pitchFamily="18" charset="2"/>
              <a:buNone/>
            </a:pPr>
            <a:endParaRPr lang="en-US" sz="2000" b="1" dirty="0">
              <a:latin typeface="Arial" charset="0"/>
              <a:cs typeface="Arial" charset="0"/>
            </a:endParaRPr>
          </a:p>
          <a:p>
            <a:pPr eaLnBrk="1" hangingPunct="1">
              <a:buFont typeface="Wingdings 2" pitchFamily="18" charset="2"/>
              <a:buNone/>
            </a:pPr>
            <a:endParaRPr lang="en-US" sz="2000" b="1" dirty="0">
              <a:latin typeface="Arial" charset="0"/>
              <a:cs typeface="Arial" charset="0"/>
            </a:endParaRPr>
          </a:p>
          <a:p>
            <a:pPr eaLnBrk="1" hangingPunct="1">
              <a:buFont typeface="Wingdings 2" pitchFamily="18" charset="2"/>
              <a:buNone/>
            </a:pPr>
            <a:endParaRPr lang="en-US" sz="2000" b="1" dirty="0">
              <a:latin typeface="Arial" charset="0"/>
              <a:cs typeface="Arial" charset="0"/>
            </a:endParaRPr>
          </a:p>
          <a:p>
            <a:pPr eaLnBrk="1" hangingPunct="1">
              <a:buFont typeface="Wingdings 2" pitchFamily="18" charset="2"/>
              <a:buNone/>
            </a:pPr>
            <a:endParaRPr lang="en-US" sz="2000" b="1" dirty="0">
              <a:latin typeface="Arial" charset="0"/>
              <a:cs typeface="Arial" charset="0"/>
            </a:endParaRPr>
          </a:p>
          <a:p>
            <a:pPr eaLnBrk="1" hangingPunct="1">
              <a:buFont typeface="Wingdings 2" pitchFamily="18" charset="2"/>
              <a:buNone/>
            </a:pPr>
            <a:endParaRPr lang="en-US" sz="2000" b="1" dirty="0">
              <a:latin typeface="Arial" charset="0"/>
              <a:cs typeface="Arial" charset="0"/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en-US" sz="2000" b="1" dirty="0">
                <a:latin typeface="Arial" charset="0"/>
                <a:cs typeface="Arial" charset="0"/>
              </a:rPr>
              <a:t>	</a:t>
            </a:r>
          </a:p>
          <a:p>
            <a:pPr eaLnBrk="1" hangingPunct="1">
              <a:buFont typeface="Wingdings 2" pitchFamily="18" charset="2"/>
              <a:buNone/>
            </a:pPr>
            <a:endParaRPr lang="en-US" sz="2000" b="1" dirty="0">
              <a:latin typeface="Arial" charset="0"/>
              <a:cs typeface="Arial" charset="0"/>
            </a:endParaRPr>
          </a:p>
          <a:p>
            <a:pPr eaLnBrk="1" hangingPunct="1">
              <a:buFont typeface="Wingdings 2" pitchFamily="18" charset="2"/>
              <a:buNone/>
            </a:pPr>
            <a:endParaRPr lang="en-US" sz="2000" b="1" dirty="0">
              <a:latin typeface="Arial" charset="0"/>
              <a:cs typeface="Arial" charset="0"/>
            </a:endParaRPr>
          </a:p>
          <a:p>
            <a:pPr eaLnBrk="1" hangingPunct="1">
              <a:buFont typeface="Wingdings 2" pitchFamily="18" charset="2"/>
              <a:buNone/>
            </a:pPr>
            <a:endParaRPr lang="en-US" sz="2000" b="1" dirty="0">
              <a:latin typeface="Arial" charset="0"/>
              <a:cs typeface="Arial" charset="0"/>
            </a:endParaRPr>
          </a:p>
          <a:p>
            <a:pPr eaLnBrk="1" hangingPunct="1">
              <a:buFont typeface="Wingdings 2" pitchFamily="18" charset="2"/>
              <a:buNone/>
            </a:pPr>
            <a:endParaRPr lang="en-US" sz="2000" b="1" dirty="0">
              <a:latin typeface="Arial" charset="0"/>
              <a:cs typeface="Arial" charset="0"/>
            </a:endParaRPr>
          </a:p>
          <a:p>
            <a:pPr eaLnBrk="1" hangingPunct="1">
              <a:buFont typeface="Wingdings 2" pitchFamily="18" charset="2"/>
              <a:buNone/>
            </a:pPr>
            <a:endParaRPr lang="en-US" sz="2000" b="1" dirty="0">
              <a:latin typeface="Arial" charset="0"/>
              <a:cs typeface="Arial" charset="0"/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en-US" sz="2000" b="1" dirty="0">
                <a:latin typeface="Arial" charset="0"/>
                <a:cs typeface="Arial" charset="0"/>
              </a:rPr>
              <a:t>	</a:t>
            </a:r>
          </a:p>
          <a:p>
            <a:pPr eaLnBrk="1" hangingPunct="1">
              <a:buFont typeface="Wingdings 2" pitchFamily="18" charset="2"/>
              <a:buNone/>
            </a:pPr>
            <a:r>
              <a:rPr lang="en-US" sz="2000" b="1" dirty="0">
                <a:latin typeface="Arial" charset="0"/>
                <a:cs typeface="Arial" charset="0"/>
              </a:rPr>
              <a:t>	</a:t>
            </a:r>
          </a:p>
          <a:p>
            <a:pPr marL="438150" indent="19050" eaLnBrk="1" hangingPunct="1">
              <a:buFont typeface="Wingdings 2" pitchFamily="18" charset="2"/>
              <a:buNone/>
            </a:pPr>
            <a:r>
              <a:rPr lang="en-US" sz="1900" b="1" dirty="0">
                <a:latin typeface="Corbel" panose="020B0503020204020204" pitchFamily="34" charset="0"/>
                <a:cs typeface="Arial" charset="0"/>
              </a:rPr>
              <a:t>The Achievement Center offers our students an opportunity to “learn their voice” and  “seek out new interests” as they acclimate themselves to the classroom and college experience.  </a:t>
            </a:r>
          </a:p>
          <a:p>
            <a:pPr eaLnBrk="1" hangingPunct="1">
              <a:buFont typeface="Wingdings 2" pitchFamily="18" charset="2"/>
              <a:buNone/>
            </a:pPr>
            <a:endParaRPr lang="en-US" sz="1900" b="1" dirty="0">
              <a:latin typeface="Corbel" panose="020B0503020204020204" pitchFamily="34" charset="0"/>
              <a:cs typeface="Arial" charset="0"/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en-US" sz="1900" b="1" dirty="0">
                <a:latin typeface="Corbel" panose="020B0503020204020204" pitchFamily="34" charset="0"/>
                <a:cs typeface="Arial" charset="0"/>
              </a:rPr>
              <a:t>	Through our series classes, we challenge the students to critically read material (short stories, poetry, novels); explore their writing abilities (Essays, Research papers); communication and social skills training (role plays); career development; and oral presentations.  The students build confidence, empowerment, and independence.</a:t>
            </a:r>
          </a:p>
          <a:p>
            <a:pPr eaLnBrk="1" hangingPunct="1">
              <a:buFont typeface="Wingdings 2" pitchFamily="18" charset="2"/>
              <a:buNone/>
            </a:pPr>
            <a:r>
              <a:rPr lang="en-US" sz="2000" b="1" dirty="0">
                <a:latin typeface="Arial" charset="0"/>
                <a:cs typeface="Arial" charset="0"/>
              </a:rPr>
              <a:t> </a:t>
            </a:r>
          </a:p>
        </p:txBody>
      </p:sp>
      <p:pic>
        <p:nvPicPr>
          <p:cNvPr id="5" name="Picture 4" descr="C:\Users\bobh\AppData\Local\Temp\Temp1_TAC_PHOTOS(5).zip\20230428_13514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685800"/>
            <a:ext cx="72390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455</TotalTime>
  <Words>1081</Words>
  <Application>Microsoft Office PowerPoint</Application>
  <PresentationFormat>On-screen Show (4:3)</PresentationFormat>
  <Paragraphs>170</Paragraphs>
  <Slides>24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Module</vt:lpstr>
      <vt:lpstr>The Achievement Center at  Raritan Valley Community College</vt:lpstr>
      <vt:lpstr>What is the Achievement Center?</vt:lpstr>
      <vt:lpstr>New Developments 2025</vt:lpstr>
      <vt:lpstr>TAC ACHIEVEMENT SCHOLARSHIPS</vt:lpstr>
      <vt:lpstr>LEARNING YOUR VOICE</vt:lpstr>
      <vt:lpstr>CLASSROOM EXPERIENCE</vt:lpstr>
      <vt:lpstr>CLASSROOM EXPERIENCE</vt:lpstr>
      <vt:lpstr>CLASSROOM EXPERIENCE</vt:lpstr>
      <vt:lpstr>Slide 9</vt:lpstr>
      <vt:lpstr>TAC = COLLEGE SUCCESS</vt:lpstr>
      <vt:lpstr> STUDENT ENGAGEMENT </vt:lpstr>
      <vt:lpstr>PEER MENTORS</vt:lpstr>
      <vt:lpstr>Our Peer Mentors are Raritan Valley current and former students who are aware of the many challenges our students may face both academically (class material/deadlines), and socially (inclusion, confidence-building). In unison with the students, Peer Mentors help identify and develop key skills (Active Listening, Empowerment, Study Habits) for each student. </vt:lpstr>
      <vt:lpstr>RISING ENROLLMENT </vt:lpstr>
      <vt:lpstr>BOOST in ATTENDANCE</vt:lpstr>
      <vt:lpstr>FROM TAC STUDENT to TAC STAFF</vt:lpstr>
      <vt:lpstr>CLUB FRIDAY NIGHT HANGOUT</vt:lpstr>
      <vt:lpstr>STUDENT FILMING</vt:lpstr>
      <vt:lpstr>BUILD YOUR SOCIAL SKILLS</vt:lpstr>
      <vt:lpstr>TAC FOOD PANTRY DRIVE</vt:lpstr>
      <vt:lpstr>IT’S YOUR LIFE</vt:lpstr>
      <vt:lpstr> COLLEGE WITHIN REACH </vt:lpstr>
      <vt:lpstr>COME ACHIEVE WITH US</vt:lpstr>
      <vt:lpstr>Any questions, please call…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bobh</dc:creator>
  <cp:lastModifiedBy>bobh</cp:lastModifiedBy>
  <cp:revision>116</cp:revision>
  <dcterms:created xsi:type="dcterms:W3CDTF">2020-10-13T13:40:53Z</dcterms:created>
  <dcterms:modified xsi:type="dcterms:W3CDTF">2025-11-14T16:37:31Z</dcterms:modified>
</cp:coreProperties>
</file>