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50"/>
  </p:notesMasterIdLst>
  <p:handoutMasterIdLst>
    <p:handoutMasterId r:id="rId51"/>
  </p:handoutMasterIdLst>
  <p:sldIdLst>
    <p:sldId id="256" r:id="rId2"/>
    <p:sldId id="262" r:id="rId3"/>
    <p:sldId id="263" r:id="rId4"/>
    <p:sldId id="257" r:id="rId5"/>
    <p:sldId id="264" r:id="rId6"/>
    <p:sldId id="265" r:id="rId7"/>
    <p:sldId id="266" r:id="rId8"/>
    <p:sldId id="269" r:id="rId9"/>
    <p:sldId id="270" r:id="rId10"/>
    <p:sldId id="271" r:id="rId11"/>
    <p:sldId id="315" r:id="rId12"/>
    <p:sldId id="272" r:id="rId13"/>
    <p:sldId id="273" r:id="rId14"/>
    <p:sldId id="274" r:id="rId15"/>
    <p:sldId id="275" r:id="rId16"/>
    <p:sldId id="276" r:id="rId17"/>
    <p:sldId id="277" r:id="rId18"/>
    <p:sldId id="278" r:id="rId19"/>
    <p:sldId id="280" r:id="rId20"/>
    <p:sldId id="279" r:id="rId21"/>
    <p:sldId id="281" r:id="rId22"/>
    <p:sldId id="282" r:id="rId23"/>
    <p:sldId id="309" r:id="rId24"/>
    <p:sldId id="310" r:id="rId25"/>
    <p:sldId id="311" r:id="rId26"/>
    <p:sldId id="283" r:id="rId27"/>
    <p:sldId id="307" r:id="rId28"/>
    <p:sldId id="284" r:id="rId29"/>
    <p:sldId id="285" r:id="rId30"/>
    <p:sldId id="312" r:id="rId31"/>
    <p:sldId id="313" r:id="rId32"/>
    <p:sldId id="288" r:id="rId33"/>
    <p:sldId id="289" r:id="rId34"/>
    <p:sldId id="290" r:id="rId35"/>
    <p:sldId id="291" r:id="rId36"/>
    <p:sldId id="314" r:id="rId37"/>
    <p:sldId id="292" r:id="rId38"/>
    <p:sldId id="293" r:id="rId39"/>
    <p:sldId id="294" r:id="rId40"/>
    <p:sldId id="295" r:id="rId41"/>
    <p:sldId id="296" r:id="rId42"/>
    <p:sldId id="297" r:id="rId43"/>
    <p:sldId id="298" r:id="rId44"/>
    <p:sldId id="299" r:id="rId45"/>
    <p:sldId id="300" r:id="rId46"/>
    <p:sldId id="304" r:id="rId47"/>
    <p:sldId id="305" r:id="rId48"/>
    <p:sldId id="306"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4660" autoAdjust="0"/>
  </p:normalViewPr>
  <p:slideViewPr>
    <p:cSldViewPr>
      <p:cViewPr varScale="1">
        <p:scale>
          <a:sx n="108" d="100"/>
          <a:sy n="108" d="100"/>
        </p:scale>
        <p:origin x="168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66" tIns="46583" rIns="93166" bIns="46583" rtlCol="0"/>
          <a:lstStyle>
            <a:lvl1pPr algn="r">
              <a:defRPr sz="1200"/>
            </a:lvl1pPr>
          </a:lstStyle>
          <a:p>
            <a:fld id="{DB4649C9-04AA-41E0-9D83-C2DE36D86D40}" type="datetimeFigureOut">
              <a:rPr lang="en-US" smtClean="0"/>
              <a:t>1/29/2024</a:t>
            </a:fld>
            <a:endParaRPr lang="en-US"/>
          </a:p>
        </p:txBody>
      </p:sp>
      <p:sp>
        <p:nvSpPr>
          <p:cNvPr id="4" name="Footer Placeholder 3"/>
          <p:cNvSpPr>
            <a:spLocks noGrp="1"/>
          </p:cNvSpPr>
          <p:nvPr>
            <p:ph type="ftr" sz="quarter" idx="2"/>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166" tIns="46583" rIns="93166" bIns="46583" rtlCol="0" anchor="b"/>
          <a:lstStyle>
            <a:lvl1pPr algn="r">
              <a:defRPr sz="1200"/>
            </a:lvl1pPr>
          </a:lstStyle>
          <a:p>
            <a:fld id="{479FFDD6-C31A-4166-8E39-64D12686CA0E}" type="slidenum">
              <a:rPr lang="en-US" smtClean="0"/>
              <a:t>‹#›</a:t>
            </a:fld>
            <a:endParaRPr lang="en-US"/>
          </a:p>
        </p:txBody>
      </p:sp>
    </p:spTree>
    <p:extLst>
      <p:ext uri="{BB962C8B-B14F-4D97-AF65-F5344CB8AC3E}">
        <p14:creationId xmlns:p14="http://schemas.microsoft.com/office/powerpoint/2010/main" val="2516001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200D8D0-14E4-49C7-A1CA-2584D07CFD68}" type="datetimeFigureOut">
              <a:rPr lang="en-US" smtClean="0"/>
              <a:t>1/29/2024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446D9A6-1D9C-435A-8FCC-0613F88C08CA}" type="slidenum">
              <a:rPr lang="en-US" smtClean="0"/>
              <a:t>‹#›</a:t>
            </a:fld>
            <a:endParaRPr lang="en-US"/>
          </a:p>
        </p:txBody>
      </p:sp>
    </p:spTree>
    <p:extLst>
      <p:ext uri="{BB962C8B-B14F-4D97-AF65-F5344CB8AC3E}">
        <p14:creationId xmlns:p14="http://schemas.microsoft.com/office/powerpoint/2010/main" val="155560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 name="Google Shape;37;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2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3: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2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091" y="1690684"/>
            <a:ext cx="78867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October 2020</a:t>
            </a:r>
          </a:p>
        </p:txBody>
      </p:sp>
      <p:sp>
        <p:nvSpPr>
          <p:cNvPr id="5" name="Footer Placeholder 4"/>
          <p:cNvSpPr>
            <a:spLocks noGrp="1"/>
          </p:cNvSpPr>
          <p:nvPr>
            <p:ph type="ftr" sz="quarter" idx="11"/>
          </p:nvPr>
        </p:nvSpPr>
        <p:spPr/>
        <p:txBody>
          <a:bodyPr/>
          <a:lstStyle/>
          <a:p>
            <a:r>
              <a:rPr lang="en-US" dirty="0"/>
              <a:t>www.arcnj.org</a:t>
            </a:r>
          </a:p>
        </p:txBody>
      </p:sp>
      <p:sp>
        <p:nvSpPr>
          <p:cNvPr id="6" name="Slide Number Placeholder 5"/>
          <p:cNvSpPr>
            <a:spLocks noGrp="1"/>
          </p:cNvSpPr>
          <p:nvPr>
            <p:ph type="sldNum" sz="quarter" idx="12"/>
          </p:nvPr>
        </p:nvSpPr>
        <p:spPr/>
        <p:txBody>
          <a:bodyPr/>
          <a:lstStyle/>
          <a:p>
            <a:fld id="{D8C36695-C5C0-4AB3-B4C7-AC4405E8A878}"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690008" y="-7483"/>
            <a:ext cx="7453993" cy="140458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5696" b="8890"/>
          <a:stretch/>
        </p:blipFill>
        <p:spPr>
          <a:xfrm>
            <a:off x="76200" y="124499"/>
            <a:ext cx="1964192" cy="1251856"/>
          </a:xfrm>
          <a:prstGeom prst="rect">
            <a:avLst/>
          </a:prstGeom>
        </p:spPr>
      </p:pic>
      <p:sp>
        <p:nvSpPr>
          <p:cNvPr id="2" name="Title 1"/>
          <p:cNvSpPr>
            <a:spLocks noGrp="1"/>
          </p:cNvSpPr>
          <p:nvPr>
            <p:ph type="title"/>
          </p:nvPr>
        </p:nvSpPr>
        <p:spPr>
          <a:xfrm>
            <a:off x="3154476" y="50794"/>
            <a:ext cx="5829300" cy="1325563"/>
          </a:xfrm>
          <a:prstGeom prst="rect">
            <a:avLst/>
          </a:prstGeo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420467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October 2020</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www.arcnj.org</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8C36695-C5C0-4AB3-B4C7-AC4405E8A878}" type="slidenum">
              <a:rPr lang="en-US" smtClean="0"/>
              <a:t>‹#›</a:t>
            </a:fld>
            <a:endParaRPr lang="en-US"/>
          </a:p>
        </p:txBody>
      </p:sp>
      <p:pic>
        <p:nvPicPr>
          <p:cNvPr id="7" name="Picture 6"/>
          <p:cNvPicPr>
            <a:picLocks noChangeAspect="1"/>
          </p:cNvPicPr>
          <p:nvPr userDrawn="1"/>
        </p:nvPicPr>
        <p:blipFill>
          <a:blip r:embed="rId3"/>
          <a:stretch>
            <a:fillRect/>
          </a:stretch>
        </p:blipFill>
        <p:spPr>
          <a:xfrm>
            <a:off x="1687946" y="0"/>
            <a:ext cx="7456054" cy="1402202"/>
          </a:xfrm>
          <a:prstGeom prst="rect">
            <a:avLst/>
          </a:prstGeom>
        </p:spPr>
      </p:pic>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t="5696" b="8890"/>
          <a:stretch/>
        </p:blipFill>
        <p:spPr>
          <a:xfrm>
            <a:off x="76200" y="124499"/>
            <a:ext cx="1964192" cy="1251856"/>
          </a:xfrm>
          <a:prstGeom prst="rect">
            <a:avLst/>
          </a:prstGeom>
        </p:spPr>
      </p:pic>
    </p:spTree>
    <p:extLst>
      <p:ext uri="{BB962C8B-B14F-4D97-AF65-F5344CB8AC3E}">
        <p14:creationId xmlns:p14="http://schemas.microsoft.com/office/powerpoint/2010/main" val="3190777063"/>
      </p:ext>
    </p:extLst>
  </p:cSld>
  <p:clrMap bg1="lt1" tx1="dk1" bg2="lt2" tx2="dk2" accent1="accent1" accent2="accent2" accent3="accent3" accent4="accent4" accent5="accent5" accent6="accent6" hlink="hlink" folHlink="folHlink"/>
  <p:sldLayoutIdLst>
    <p:sldLayoutId id="2147483769"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arcnj.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www.nj.gov/humanservices/njsnap/home/cbss.shtml"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ablenrc.org/" TargetMode="External"/><Relationship Id="rId2" Type="http://schemas.openxmlformats.org/officeDocument/2006/relationships/hyperlink" Target="https://savewithable.com/nj/home.html"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FAQ%20Dual%20Eligibles%20Prescription%20Medication.%20UPDATED.pdf" TargetMode="External"/><Relationship Id="rId2" Type="http://schemas.openxmlformats.org/officeDocument/2006/relationships/hyperlink" Target="FAQ%20Dual%20Eligibles%20Fact%20Sheet.12-21%20-%20UPDATED.pdf" TargetMode="External"/><Relationship Id="rId1" Type="http://schemas.openxmlformats.org/officeDocument/2006/relationships/slideLayout" Target="../slideLayouts/slideLayout1.xml"/><Relationship Id="rId4" Type="http://schemas.openxmlformats.org/officeDocument/2006/relationships/hyperlink" Target="FAQ%20Dual%20Eligibles%20D-SNP%20UPDATED.pdf"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hyperlink" Target="http://www.arcnj.org/"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www.thearcfamilyinstitute.org/"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ssa.gov/benefits/retirement/planner/agereduction.html"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647700" y="3657600"/>
            <a:ext cx="7886700" cy="2384422"/>
          </a:xfrm>
        </p:spPr>
        <p:txBody>
          <a:bodyPr>
            <a:normAutofit fontScale="70000" lnSpcReduction="20000"/>
          </a:bodyPr>
          <a:lstStyle/>
          <a:p>
            <a:pPr marL="0" indent="0" algn="ctr">
              <a:buNone/>
              <a:defRPr/>
            </a:pPr>
            <a:r>
              <a:rPr lang="en-US" sz="3200" b="1" dirty="0" smtClean="0">
                <a:latin typeface="Arial" panose="020B0604020202020204" pitchFamily="34" charset="0"/>
                <a:cs typeface="Arial" panose="020B0604020202020204" pitchFamily="34" charset="0"/>
              </a:rPr>
              <a:t>Connor Griffin, MPH</a:t>
            </a:r>
            <a:endParaRPr lang="en-US" sz="3200" b="1" dirty="0">
              <a:latin typeface="Arial" panose="020B0604020202020204" pitchFamily="34" charset="0"/>
              <a:cs typeface="Arial" panose="020B0604020202020204" pitchFamily="34" charset="0"/>
            </a:endParaRPr>
          </a:p>
          <a:p>
            <a:pPr marL="0" indent="0" algn="ctr">
              <a:buNone/>
              <a:defRPr/>
            </a:pPr>
            <a:r>
              <a:rPr lang="en-US" sz="3200" dirty="0" smtClean="0">
                <a:latin typeface="Arial" panose="020B0604020202020204" pitchFamily="34" charset="0"/>
                <a:cs typeface="Arial" panose="020B0604020202020204" pitchFamily="34" charset="0"/>
              </a:rPr>
              <a:t>Director</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Health Care Advocacy</a:t>
            </a:r>
            <a:endParaRPr lang="en-US" sz="3200" dirty="0">
              <a:latin typeface="Arial" panose="020B0604020202020204" pitchFamily="34" charset="0"/>
              <a:cs typeface="Arial" panose="020B0604020202020204" pitchFamily="34" charset="0"/>
            </a:endParaRPr>
          </a:p>
          <a:p>
            <a:pPr marL="0" indent="0" algn="ctr">
              <a:buNone/>
              <a:defRPr/>
            </a:pPr>
            <a:r>
              <a:rPr lang="en-US" sz="3200" dirty="0">
                <a:latin typeface="Arial" panose="020B0604020202020204" pitchFamily="34" charset="0"/>
                <a:cs typeface="Arial" panose="020B0604020202020204" pitchFamily="34" charset="0"/>
              </a:rPr>
              <a:t>The Arc of New Jersey</a:t>
            </a:r>
          </a:p>
          <a:p>
            <a:pPr marL="0" indent="0" algn="ctr">
              <a:buNone/>
              <a:defRPr/>
            </a:pPr>
            <a:r>
              <a:rPr lang="en-US" sz="3200" dirty="0" smtClean="0">
                <a:latin typeface="Arial" panose="020B0604020202020204" pitchFamily="34" charset="0"/>
                <a:cs typeface="Arial" panose="020B0604020202020204" pitchFamily="34" charset="0"/>
              </a:rPr>
              <a:t>January 30</a:t>
            </a:r>
            <a:r>
              <a:rPr lang="en-US" sz="3200" baseline="30000" dirty="0" smtClean="0">
                <a:latin typeface="Arial" panose="020B0604020202020204" pitchFamily="34" charset="0"/>
                <a:cs typeface="Arial" panose="020B0604020202020204" pitchFamily="34" charset="0"/>
              </a:rPr>
              <a:t>th</a:t>
            </a:r>
            <a:r>
              <a:rPr lang="en-US" sz="3200" dirty="0" smtClean="0">
                <a:latin typeface="Arial" panose="020B0604020202020204" pitchFamily="34" charset="0"/>
                <a:cs typeface="Arial" panose="020B0604020202020204" pitchFamily="34" charset="0"/>
              </a:rPr>
              <a:t>, 2024</a:t>
            </a:r>
            <a:endParaRPr lang="en-US" sz="3200" dirty="0">
              <a:latin typeface="Arial" panose="020B0604020202020204" pitchFamily="34" charset="0"/>
              <a:cs typeface="Arial" panose="020B0604020202020204" pitchFamily="34" charset="0"/>
            </a:endParaRPr>
          </a:p>
          <a:p>
            <a:pPr marL="0" indent="0" algn="ctr">
              <a:buNone/>
              <a:defRPr/>
            </a:pPr>
            <a:r>
              <a:rPr lang="en-US" sz="3200" b="1" dirty="0" smtClean="0">
                <a:latin typeface="Arial" panose="020B0604020202020204" pitchFamily="34" charset="0"/>
                <a:cs typeface="Arial" panose="020B0604020202020204" pitchFamily="34" charset="0"/>
              </a:rPr>
              <a:t>healthcareadvocacy@arcnj.org</a:t>
            </a:r>
            <a:endParaRPr lang="en-US" sz="3200" b="1" dirty="0">
              <a:latin typeface="Arial" panose="020B0604020202020204" pitchFamily="34" charset="0"/>
              <a:cs typeface="Arial" panose="020B0604020202020204" pitchFamily="34" charset="0"/>
            </a:endParaRPr>
          </a:p>
          <a:p>
            <a:pPr marL="0" indent="0" algn="ctr">
              <a:buNone/>
              <a:defRPr/>
            </a:pPr>
            <a:r>
              <a:rPr lang="en-US" sz="3200" b="1" dirty="0">
                <a:latin typeface="Arial" panose="020B0604020202020204" pitchFamily="34" charset="0"/>
                <a:cs typeface="Arial" panose="020B0604020202020204" pitchFamily="34" charset="0"/>
              </a:rPr>
              <a:t>To sign up for </a:t>
            </a:r>
            <a:r>
              <a:rPr lang="en-US" sz="3200" b="1" dirty="0" smtClean="0">
                <a:latin typeface="Arial" panose="020B0604020202020204" pitchFamily="34" charset="0"/>
                <a:cs typeface="Arial" panose="020B0604020202020204" pitchFamily="34" charset="0"/>
              </a:rPr>
              <a:t>listserv:</a:t>
            </a:r>
          </a:p>
          <a:p>
            <a:pPr marL="0" indent="0" algn="ctr">
              <a:buNone/>
              <a:defRPr/>
            </a:pPr>
            <a:r>
              <a:rPr lang="en-US" sz="3200" b="1" dirty="0" smtClean="0">
                <a:latin typeface="Arial" panose="020B0604020202020204" pitchFamily="34" charset="0"/>
                <a:cs typeface="Arial" panose="020B0604020202020204" pitchFamily="34" charset="0"/>
                <a:hlinkClick r:id="rId2"/>
              </a:rPr>
              <a:t>www.arcnj.org</a:t>
            </a:r>
            <a:endParaRPr lang="en-US" sz="3200" b="1" dirty="0" smtClean="0">
              <a:latin typeface="Arial" panose="020B0604020202020204" pitchFamily="34" charset="0"/>
              <a:cs typeface="Arial" panose="020B0604020202020204" pitchFamily="34" charset="0"/>
            </a:endParaRPr>
          </a:p>
          <a:p>
            <a:pPr marL="0" indent="0" algn="ctr">
              <a:buNone/>
              <a:defRPr/>
            </a:pPr>
            <a:endParaRPr lang="en-US" sz="3200" b="1" dirty="0" smtClean="0">
              <a:latin typeface="Arial" panose="020B0604020202020204" pitchFamily="34" charset="0"/>
              <a:cs typeface="Arial" panose="020B0604020202020204" pitchFamily="34" charset="0"/>
            </a:endParaRPr>
          </a:p>
          <a:p>
            <a:pPr marL="0" indent="0" algn="ctr">
              <a:buNone/>
            </a:pPr>
            <a:endParaRPr lang="en-US" sz="3200" dirty="0">
              <a:solidFill>
                <a:srgbClr val="7030A0"/>
              </a:solidFill>
            </a:endParaRPr>
          </a:p>
        </p:txBody>
      </p:sp>
      <p:sp>
        <p:nvSpPr>
          <p:cNvPr id="2" name="Title 1"/>
          <p:cNvSpPr>
            <a:spLocks noGrp="1"/>
          </p:cNvSpPr>
          <p:nvPr>
            <p:ph type="title"/>
          </p:nvPr>
        </p:nvSpPr>
        <p:spPr>
          <a:xfrm>
            <a:off x="609600" y="1524000"/>
            <a:ext cx="8077200" cy="1858963"/>
          </a:xfrm>
        </p:spPr>
        <p:txBody>
          <a:bodyPr>
            <a:noAutofit/>
          </a:bodyPr>
          <a:lstStyle/>
          <a:p>
            <a:pPr algn="ctr"/>
            <a:r>
              <a:rPr lang="en-US" sz="3200" b="1" i="1" dirty="0">
                <a:solidFill>
                  <a:srgbClr val="7030A0"/>
                </a:solidFill>
                <a:latin typeface="Arial" panose="020B0604020202020204" pitchFamily="34" charset="0"/>
                <a:cs typeface="Arial" panose="020B0604020202020204" pitchFamily="34" charset="0"/>
              </a:rPr>
              <a:t/>
            </a:r>
            <a:br>
              <a:rPr lang="en-US" sz="3200" b="1" i="1" dirty="0">
                <a:solidFill>
                  <a:srgbClr val="7030A0"/>
                </a:solidFill>
                <a:latin typeface="Arial" panose="020B0604020202020204" pitchFamily="34" charset="0"/>
                <a:cs typeface="Arial" panose="020B0604020202020204" pitchFamily="34" charset="0"/>
              </a:rPr>
            </a:br>
            <a:r>
              <a:rPr lang="en-US" sz="3200" b="1" i="1" dirty="0">
                <a:solidFill>
                  <a:srgbClr val="7030A0"/>
                </a:solidFill>
                <a:latin typeface="Arial" panose="020B0604020202020204" pitchFamily="34" charset="0"/>
                <a:cs typeface="Arial" panose="020B0604020202020204" pitchFamily="34" charset="0"/>
              </a:rPr>
              <a:t>How Parents’ Social Security</a:t>
            </a:r>
            <a:br>
              <a:rPr lang="en-US" sz="3200" b="1" i="1" dirty="0">
                <a:solidFill>
                  <a:srgbClr val="7030A0"/>
                </a:solidFill>
                <a:latin typeface="Arial" panose="020B0604020202020204" pitchFamily="34" charset="0"/>
                <a:cs typeface="Arial" panose="020B0604020202020204" pitchFamily="34" charset="0"/>
              </a:rPr>
            </a:br>
            <a:r>
              <a:rPr lang="en-US" sz="3200" b="1" i="1" dirty="0">
                <a:solidFill>
                  <a:srgbClr val="7030A0"/>
                </a:solidFill>
                <a:latin typeface="Arial" panose="020B0604020202020204" pitchFamily="34" charset="0"/>
                <a:cs typeface="Arial" panose="020B0604020202020204" pitchFamily="34" charset="0"/>
              </a:rPr>
              <a:t>Benefits Impact Their Adult Child</a:t>
            </a:r>
            <a:br>
              <a:rPr lang="en-US" sz="3200" b="1" i="1" dirty="0">
                <a:solidFill>
                  <a:srgbClr val="7030A0"/>
                </a:solidFill>
                <a:latin typeface="Arial" panose="020B0604020202020204" pitchFamily="34" charset="0"/>
                <a:cs typeface="Arial" panose="020B0604020202020204" pitchFamily="34" charset="0"/>
              </a:rPr>
            </a:br>
            <a:r>
              <a:rPr lang="en-US" sz="3200" b="1" i="1" dirty="0">
                <a:solidFill>
                  <a:srgbClr val="7030A0"/>
                </a:solidFill>
                <a:latin typeface="Arial" panose="020B0604020202020204" pitchFamily="34" charset="0"/>
                <a:cs typeface="Arial" panose="020B0604020202020204" pitchFamily="34" charset="0"/>
              </a:rPr>
              <a:t>with IDD</a:t>
            </a:r>
          </a:p>
        </p:txBody>
      </p:sp>
    </p:spTree>
    <p:extLst>
      <p:ext uri="{BB962C8B-B14F-4D97-AF65-F5344CB8AC3E}">
        <p14:creationId xmlns:p14="http://schemas.microsoft.com/office/powerpoint/2010/main" val="3272985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ClrTx/>
              <a:buFont typeface="Wingdings" panose="05000000000000000000" pitchFamily="2" charset="2"/>
              <a:buChar char="q"/>
              <a:defRPr/>
            </a:pPr>
            <a:r>
              <a:rPr lang="en-US" sz="2400" b="1" dirty="0">
                <a:latin typeface="Arial" panose="020B0604020202020204" pitchFamily="34" charset="0"/>
                <a:cs typeface="Arial" panose="020B0604020202020204" pitchFamily="34" charset="0"/>
              </a:rPr>
              <a:t>SSI is Supplemental Security Income.</a:t>
            </a:r>
            <a:r>
              <a:rPr lang="en-US" sz="2400" dirty="0">
                <a:latin typeface="Arial" panose="020B0604020202020204" pitchFamily="34" charset="0"/>
                <a:cs typeface="Arial" panose="020B0604020202020204" pitchFamily="34" charset="0"/>
              </a:rPr>
              <a:t> The determination is based on having a severe disability and very limited income and resources.</a:t>
            </a:r>
          </a:p>
          <a:p>
            <a:pPr marL="0" indent="0">
              <a:buClrTx/>
              <a:buFont typeface="Wingdings" panose="05000000000000000000" pitchFamily="2" charset="2"/>
              <a:buNone/>
              <a:defRPr/>
            </a:pPr>
            <a:endParaRPr lang="en-US" sz="2400" dirty="0"/>
          </a:p>
          <a:p>
            <a:pPr>
              <a:buClrTx/>
              <a:buFont typeface="Wingdings" panose="05000000000000000000" pitchFamily="2" charset="2"/>
              <a:buChar char="q"/>
              <a:defRPr/>
            </a:pPr>
            <a:r>
              <a:rPr lang="en-US" sz="2400" b="1" dirty="0">
                <a:latin typeface="Arial" panose="020B0604020202020204" pitchFamily="34" charset="0"/>
                <a:cs typeface="Arial" panose="020B0604020202020204" pitchFamily="34" charset="0"/>
              </a:rPr>
              <a:t>SSDI is Social Security Disability Insurance.</a:t>
            </a:r>
            <a:r>
              <a:rPr lang="en-US" sz="2400" dirty="0">
                <a:latin typeface="Arial" panose="020B0604020202020204" pitchFamily="34" charset="0"/>
                <a:cs typeface="Arial" panose="020B0604020202020204" pitchFamily="34" charset="0"/>
              </a:rPr>
              <a:t> It is based on Social Security’s determination of a disability and also on work credits. A Section 1634 “DAC” is a disabled adult child who receives SSDI from the parent’s work record. </a:t>
            </a:r>
          </a:p>
          <a:p>
            <a:pPr marL="342900" lvl="1" indent="0">
              <a:buNone/>
              <a:defRPr/>
            </a:pPr>
            <a:endParaRPr lang="en-US" sz="21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sz="3200" b="1" dirty="0">
                <a:latin typeface="Arial" panose="020B0604020202020204" pitchFamily="34" charset="0"/>
                <a:cs typeface="Arial" panose="020B0604020202020204" pitchFamily="34" charset="0"/>
              </a:rPr>
              <a:t>What is the difference between SSI and SSDI?</a:t>
            </a:r>
            <a:endParaRPr lang="en-US" b="1" dirty="0"/>
          </a:p>
        </p:txBody>
      </p:sp>
    </p:spTree>
    <p:extLst>
      <p:ext uri="{BB962C8B-B14F-4D97-AF65-F5344CB8AC3E}">
        <p14:creationId xmlns:p14="http://schemas.microsoft.com/office/powerpoint/2010/main" val="3640551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anose="05000000000000000000" pitchFamily="2" charset="2"/>
              <a:buChar char="q"/>
            </a:pPr>
            <a:r>
              <a:rPr lang="en-US" sz="2800" dirty="0"/>
              <a:t>If a parent collects Social Security retirement, or becomes disabled, or passes away BEFORE the son/daughter with IDD turns 18, it is likely that the child is </a:t>
            </a:r>
            <a:r>
              <a:rPr lang="en-US" sz="2800" u="sng" dirty="0"/>
              <a:t>not</a:t>
            </a:r>
            <a:r>
              <a:rPr lang="en-US" sz="2800" dirty="0"/>
              <a:t> receiving SSI.</a:t>
            </a:r>
          </a:p>
          <a:p>
            <a:pPr>
              <a:buFont typeface="Wingdings" panose="05000000000000000000" pitchFamily="2" charset="2"/>
              <a:buChar char="q"/>
            </a:pPr>
            <a:r>
              <a:rPr lang="en-US" sz="2800" dirty="0"/>
              <a:t>If younger than age 18, the Social Security money the child receives is either:</a:t>
            </a:r>
          </a:p>
          <a:p>
            <a:pPr lvl="1">
              <a:buFont typeface="Wingdings" panose="05000000000000000000" pitchFamily="2" charset="2"/>
              <a:buChar char="q"/>
            </a:pPr>
            <a:r>
              <a:rPr lang="en-US" sz="2500" dirty="0"/>
              <a:t>Social Security Disability Insurance (SSDI) calculated on the parent’s work record, or</a:t>
            </a:r>
          </a:p>
          <a:p>
            <a:pPr lvl="1">
              <a:buFont typeface="Wingdings" panose="05000000000000000000" pitchFamily="2" charset="2"/>
              <a:buChar char="q"/>
            </a:pPr>
            <a:r>
              <a:rPr lang="en-US" sz="2800" dirty="0"/>
              <a:t>A survivor’s benefit, calculated on parent’s work record.</a:t>
            </a:r>
          </a:p>
        </p:txBody>
      </p:sp>
      <p:sp>
        <p:nvSpPr>
          <p:cNvPr id="3" name="Title 2"/>
          <p:cNvSpPr>
            <a:spLocks noGrp="1"/>
          </p:cNvSpPr>
          <p:nvPr>
            <p:ph type="title"/>
          </p:nvPr>
        </p:nvSpPr>
        <p:spPr/>
        <p:txBody>
          <a:bodyPr/>
          <a:lstStyle/>
          <a:p>
            <a:pPr algn="ctr"/>
            <a:r>
              <a:rPr lang="en-US" b="1" dirty="0"/>
              <a:t>Sometimes a son/daughter has SSDI and never had SSI</a:t>
            </a:r>
          </a:p>
        </p:txBody>
      </p:sp>
    </p:spTree>
    <p:extLst>
      <p:ext uri="{BB962C8B-B14F-4D97-AF65-F5344CB8AC3E}">
        <p14:creationId xmlns:p14="http://schemas.microsoft.com/office/powerpoint/2010/main" val="3394283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lgn="ctr">
              <a:buNone/>
            </a:pPr>
            <a:r>
              <a:rPr lang="en-US" sz="2400" dirty="0"/>
              <a:t/>
            </a:r>
            <a:br>
              <a:rPr lang="en-US" sz="2400" dirty="0"/>
            </a:br>
            <a:r>
              <a:rPr lang="en-US" sz="4000" b="1" dirty="0">
                <a:latin typeface="Arial" panose="020B0604020202020204" pitchFamily="34" charset="0"/>
                <a:cs typeface="Arial" panose="020B0604020202020204" pitchFamily="34" charset="0"/>
              </a:rPr>
              <a:t>WHAT HAPPENS TO SSI &amp; MEDICAID FOR SON/DAUGHTER WHEN A PARENT STARTS TO COLLECT SOCIAL SECURITY RETIREMENT BENEFIT (OR WHEN A PARENT BECOMES DISABLED OR PASSES AWAY)?</a:t>
            </a:r>
            <a:br>
              <a:rPr lang="en-US" sz="4000" b="1" dirty="0">
                <a:latin typeface="Arial" panose="020B0604020202020204" pitchFamily="34" charset="0"/>
                <a:cs typeface="Arial" panose="020B0604020202020204" pitchFamily="34" charset="0"/>
              </a:rPr>
            </a:br>
            <a:endParaRPr lang="en-US" sz="4000" b="1"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536855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Tx/>
              <a:buFont typeface="Wingdings" panose="05000000000000000000" pitchFamily="2" charset="2"/>
              <a:buChar char="q"/>
              <a:defRPr/>
            </a:pPr>
            <a:r>
              <a:rPr lang="en-US" sz="2400" dirty="0">
                <a:latin typeface="Arial" panose="020B0604020202020204" pitchFamily="34" charset="0"/>
                <a:cs typeface="Arial" panose="020B0604020202020204" pitchFamily="34" charset="0"/>
              </a:rPr>
              <a:t>Majority of adults (18 and older) with IDD have SSI and Medicaid. </a:t>
            </a:r>
          </a:p>
          <a:p>
            <a:pPr>
              <a:buClrTx/>
              <a:buFont typeface="Wingdings" panose="05000000000000000000" pitchFamily="2" charset="2"/>
              <a:buChar char="q"/>
              <a:defRPr/>
            </a:pPr>
            <a:endParaRPr lang="en-US" sz="2400" dirty="0">
              <a:latin typeface="Arial" panose="020B0604020202020204" pitchFamily="34" charset="0"/>
              <a:cs typeface="Arial" panose="020B0604020202020204" pitchFamily="34" charset="0"/>
            </a:endParaRPr>
          </a:p>
          <a:p>
            <a:pPr>
              <a:buClrTx/>
              <a:buFont typeface="Wingdings" panose="05000000000000000000" pitchFamily="2" charset="2"/>
              <a:buChar char="q"/>
              <a:defRPr/>
            </a:pPr>
            <a:r>
              <a:rPr lang="en-US" sz="2400" dirty="0">
                <a:latin typeface="Arial" panose="020B0604020202020204" pitchFamily="34" charset="0"/>
                <a:cs typeface="Arial" panose="020B0604020202020204" pitchFamily="34" charset="0"/>
              </a:rPr>
              <a:t>When individuals have SSI, they have Medicaid automatically, without a separate Medicaid application.</a:t>
            </a:r>
          </a:p>
          <a:p>
            <a:pPr>
              <a:buClrTx/>
              <a:buFont typeface="Wingdings" panose="05000000000000000000" pitchFamily="2" charset="2"/>
              <a:buChar char="q"/>
              <a:defRPr/>
            </a:pPr>
            <a:endParaRPr lang="en-US" sz="2400" dirty="0">
              <a:latin typeface="Arial" panose="020B0604020202020204" pitchFamily="34" charset="0"/>
              <a:cs typeface="Arial" panose="020B0604020202020204" pitchFamily="34" charset="0"/>
            </a:endParaRPr>
          </a:p>
          <a:p>
            <a:pPr>
              <a:buClrTx/>
              <a:buFont typeface="Wingdings" panose="05000000000000000000" pitchFamily="2" charset="2"/>
              <a:buChar char="q"/>
              <a:defRPr/>
            </a:pPr>
            <a:r>
              <a:rPr lang="en-US" sz="2400" dirty="0">
                <a:latin typeface="Arial" panose="020B0604020202020204" pitchFamily="34" charset="0"/>
                <a:cs typeface="Arial" panose="020B0604020202020204" pitchFamily="34" charset="0"/>
              </a:rPr>
              <a:t>There are changes to the son/daughter’s SSI &amp; Medicaid when a parent collects Social Security retirement, or if parent becomes disabled or passes away.</a:t>
            </a:r>
          </a:p>
          <a:p>
            <a:endParaRPr lang="en-US" dirty="0"/>
          </a:p>
        </p:txBody>
      </p:sp>
      <p:sp>
        <p:nvSpPr>
          <p:cNvPr id="3" name="Title 2"/>
          <p:cNvSpPr>
            <a:spLocks noGrp="1"/>
          </p:cNvSpPr>
          <p:nvPr>
            <p:ph type="title"/>
          </p:nvPr>
        </p:nvSpPr>
        <p:spPr/>
        <p:txBody>
          <a:bodyPr/>
          <a:lstStyle/>
          <a:p>
            <a:r>
              <a:rPr lang="en-US" sz="3200" b="1" dirty="0">
                <a:latin typeface="Arial" panose="020B0604020202020204" pitchFamily="34" charset="0"/>
                <a:cs typeface="Arial" panose="020B0604020202020204" pitchFamily="34" charset="0"/>
              </a:rPr>
              <a:t> SSI and Medicaid in NJ</a:t>
            </a:r>
            <a:endParaRPr lang="en-US" b="1" dirty="0"/>
          </a:p>
        </p:txBody>
      </p:sp>
    </p:spTree>
    <p:extLst>
      <p:ext uri="{BB962C8B-B14F-4D97-AF65-F5344CB8AC3E}">
        <p14:creationId xmlns:p14="http://schemas.microsoft.com/office/powerpoint/2010/main" val="2876908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Tx/>
              <a:buSzPct val="90000"/>
              <a:buFont typeface="Wingdings" panose="05000000000000000000" pitchFamily="2" charset="2"/>
              <a:buChar char="q"/>
              <a:defRPr/>
            </a:pPr>
            <a:r>
              <a:rPr lang="en-US" sz="2000" dirty="0">
                <a:latin typeface="Arial" panose="020B0604020202020204" pitchFamily="34" charset="0"/>
                <a:cs typeface="Arial" panose="020B0604020202020204" pitchFamily="34" charset="0"/>
              </a:rPr>
              <a:t>Previously:  When a person with IDD had SSI and then a parent retired, became disabled, or passed away – the switch to SSDI and DAC status was automatic.</a:t>
            </a:r>
          </a:p>
          <a:p>
            <a:pPr>
              <a:buClrTx/>
              <a:buSzPct val="90000"/>
              <a:buFont typeface="Wingdings" panose="05000000000000000000" pitchFamily="2" charset="2"/>
              <a:buChar char="q"/>
              <a:defRPr/>
            </a:pPr>
            <a:r>
              <a:rPr lang="en-US" sz="2000" dirty="0">
                <a:latin typeface="Arial" panose="020B0604020202020204" pitchFamily="34" charset="0"/>
                <a:cs typeface="Arial" panose="020B0604020202020204" pitchFamily="34" charset="0"/>
              </a:rPr>
              <a:t>Currently:  Parents are being told they need to </a:t>
            </a:r>
            <a:r>
              <a:rPr lang="en-US" sz="2000" b="1" dirty="0">
                <a:latin typeface="Arial" panose="020B0604020202020204" pitchFamily="34" charset="0"/>
                <a:cs typeface="Arial" panose="020B0604020202020204" pitchFamily="34" charset="0"/>
              </a:rPr>
              <a:t>do a new application to Social Security</a:t>
            </a:r>
            <a:r>
              <a:rPr lang="en-US" sz="2000" dirty="0">
                <a:latin typeface="Arial" panose="020B0604020202020204" pitchFamily="34" charset="0"/>
                <a:cs typeface="Arial" panose="020B0604020202020204" pitchFamily="34" charset="0"/>
              </a:rPr>
              <a:t> before DAC status takes place.  </a:t>
            </a:r>
          </a:p>
          <a:p>
            <a:pPr>
              <a:buClrTx/>
              <a:buSzPct val="90000"/>
              <a:buFont typeface="Wingdings" panose="05000000000000000000" pitchFamily="2" charset="2"/>
              <a:buChar char="q"/>
              <a:defRPr/>
            </a:pPr>
            <a:r>
              <a:rPr lang="en-US" sz="2000" dirty="0">
                <a:latin typeface="Arial" panose="020B0604020202020204" pitchFamily="34" charset="0"/>
                <a:cs typeface="Arial" panose="020B0604020202020204" pitchFamily="34" charset="0"/>
              </a:rPr>
              <a:t>Some reports of denial for DAC status because sufficient information was not provided to Social Security to “prove” disability status before age 22. Very troubling! </a:t>
            </a:r>
          </a:p>
          <a:p>
            <a:pPr lvl="1">
              <a:buSzPct val="90000"/>
              <a:buFont typeface="Wingdings" panose="05000000000000000000" pitchFamily="2" charset="2"/>
              <a:buChar char="q"/>
              <a:defRPr/>
            </a:pPr>
            <a:r>
              <a:rPr lang="en-US" sz="1700" dirty="0">
                <a:latin typeface="Arial" panose="020B0604020202020204" pitchFamily="34" charset="0"/>
                <a:cs typeface="Arial" panose="020B0604020202020204" pitchFamily="34" charset="0"/>
              </a:rPr>
              <a:t>If individual has Down syndrome, it is easier to be approved for SSDI.</a:t>
            </a:r>
          </a:p>
          <a:p>
            <a:pPr>
              <a:buClrTx/>
              <a:buSzPct val="90000"/>
              <a:buFont typeface="Wingdings" panose="05000000000000000000" pitchFamily="2" charset="2"/>
              <a:buChar char="q"/>
              <a:defRPr/>
            </a:pPr>
            <a:r>
              <a:rPr lang="en-US" sz="2000" b="1" dirty="0">
                <a:latin typeface="Arial" panose="020B0604020202020204" pitchFamily="34" charset="0"/>
                <a:cs typeface="Arial" panose="020B0604020202020204" pitchFamily="34" charset="0"/>
              </a:rPr>
              <a:t>Important to </a:t>
            </a:r>
            <a:r>
              <a:rPr lang="en-US" sz="2000" b="1" u="sng" dirty="0">
                <a:latin typeface="Arial" panose="020B0604020202020204" pitchFamily="34" charset="0"/>
                <a:cs typeface="Arial" panose="020B0604020202020204" pitchFamily="34" charset="0"/>
              </a:rPr>
              <a:t>save all medical &amp; IEP documents from when SSI is approved,</a:t>
            </a:r>
            <a:r>
              <a:rPr lang="en-US" sz="2000" b="1" dirty="0">
                <a:latin typeface="Arial" panose="020B0604020202020204" pitchFamily="34" charset="0"/>
                <a:cs typeface="Arial" panose="020B0604020202020204" pitchFamily="34" charset="0"/>
              </a:rPr>
              <a:t> to provide during a Social Security re-application process!</a:t>
            </a:r>
          </a:p>
          <a:p>
            <a:endParaRPr lang="en-US" dirty="0"/>
          </a:p>
        </p:txBody>
      </p:sp>
      <p:sp>
        <p:nvSpPr>
          <p:cNvPr id="3" name="Title 2"/>
          <p:cNvSpPr>
            <a:spLocks noGrp="1"/>
          </p:cNvSpPr>
          <p:nvPr>
            <p:ph type="title"/>
          </p:nvPr>
        </p:nvSpPr>
        <p:spPr/>
        <p:txBody>
          <a:bodyPr/>
          <a:lstStyle/>
          <a:p>
            <a:r>
              <a:rPr lang="en-US" sz="3200" b="1" dirty="0">
                <a:latin typeface="Arial" panose="020B0604020202020204" pitchFamily="34" charset="0"/>
                <a:cs typeface="Arial" panose="020B0604020202020204" pitchFamily="34" charset="0"/>
              </a:rPr>
              <a:t>Important Information!</a:t>
            </a:r>
            <a:endParaRPr lang="en-US" b="1" dirty="0"/>
          </a:p>
        </p:txBody>
      </p:sp>
    </p:spTree>
    <p:extLst>
      <p:ext uri="{BB962C8B-B14F-4D97-AF65-F5344CB8AC3E}">
        <p14:creationId xmlns:p14="http://schemas.microsoft.com/office/powerpoint/2010/main" val="2105078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42900" lvl="0" indent="-342900" defTabSz="914400" eaLnBrk="0" fontAlgn="base" hangingPunct="0">
              <a:lnSpc>
                <a:spcPct val="100000"/>
              </a:lnSpc>
              <a:spcBef>
                <a:spcPct val="20000"/>
              </a:spcBef>
              <a:spcAft>
                <a:spcPct val="0"/>
              </a:spcAft>
              <a:buSzPct val="70000"/>
              <a:buFont typeface="Wingdings" panose="05000000000000000000" pitchFamily="2" charset="2"/>
              <a:buChar char="q"/>
              <a:defRPr/>
            </a:pPr>
            <a:r>
              <a:rPr lang="en-US" sz="26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If your son/daughter needs DDD services, then they must have NJ </a:t>
            </a:r>
            <a:r>
              <a:rPr lang="en-US" sz="2600" kern="0" dirty="0" err="1">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FamilyCare</a:t>
            </a:r>
            <a:r>
              <a:rPr lang="en-US" sz="26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/Medicaid.  </a:t>
            </a:r>
            <a:r>
              <a:rPr lang="en-US" sz="26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Therefore, when SSDI starts, their resources cannot exceed $2,000.</a:t>
            </a:r>
            <a:r>
              <a:rPr lang="en-US" sz="26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 This is a Medicaid rule, not a Social Security rule.</a:t>
            </a:r>
          </a:p>
          <a:p>
            <a:pPr marL="342900" lvl="0" indent="-342900" defTabSz="914400" eaLnBrk="0" fontAlgn="base" hangingPunct="0">
              <a:lnSpc>
                <a:spcPct val="100000"/>
              </a:lnSpc>
              <a:spcBef>
                <a:spcPct val="20000"/>
              </a:spcBef>
              <a:spcAft>
                <a:spcPct val="0"/>
              </a:spcAft>
              <a:buSzPct val="70000"/>
              <a:buFont typeface="Wingdings" panose="05000000000000000000" pitchFamily="2" charset="2"/>
              <a:buChar char="q"/>
              <a:defRPr/>
            </a:pPr>
            <a:r>
              <a:rPr lang="en-US" sz="26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Families should be aware that Social Security employees don’t know that NJ Medicaid is required for DDD services. Do </a:t>
            </a:r>
            <a:r>
              <a:rPr lang="en-US" sz="2600" b="1" u="sng"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not</a:t>
            </a:r>
            <a:r>
              <a:rPr lang="en-US" sz="26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 pay attention if Social Security employee says there is no resource maximum for people who receive SSDI.</a:t>
            </a:r>
          </a:p>
          <a:p>
            <a:endParaRPr lang="en-US" dirty="0"/>
          </a:p>
        </p:txBody>
      </p:sp>
      <p:sp>
        <p:nvSpPr>
          <p:cNvPr id="3" name="Title 2"/>
          <p:cNvSpPr>
            <a:spLocks noGrp="1"/>
          </p:cNvSpPr>
          <p:nvPr>
            <p:ph type="title"/>
          </p:nvPr>
        </p:nvSpPr>
        <p:spPr/>
        <p:txBody>
          <a:bodyPr/>
          <a:lstStyle/>
          <a:p>
            <a:r>
              <a:rPr lang="en-US" b="1" dirty="0">
                <a:latin typeface="Arial" panose="020B0604020202020204" pitchFamily="34" charset="0"/>
                <a:cs typeface="Arial" panose="020B0604020202020204" pitchFamily="34" charset="0"/>
              </a:rPr>
              <a:t>More Important Information!</a:t>
            </a:r>
            <a:endParaRPr lang="en-US" b="1" dirty="0"/>
          </a:p>
        </p:txBody>
      </p:sp>
    </p:spTree>
    <p:extLst>
      <p:ext uri="{BB962C8B-B14F-4D97-AF65-F5344CB8AC3E}">
        <p14:creationId xmlns:p14="http://schemas.microsoft.com/office/powerpoint/2010/main" val="2054752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44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SOCIAL SECURITY’S </a:t>
            </a:r>
            <a:br>
              <a:rPr lang="en-US" sz="44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br>
            <a:r>
              <a:rPr lang="en-US" sz="44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OFFICIAL DEFINITION:</a:t>
            </a:r>
            <a:br>
              <a:rPr lang="en-US" sz="44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br>
            <a:r>
              <a:rPr lang="en-US" sz="44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SECTION 1634 DAC – </a:t>
            </a:r>
            <a:br>
              <a:rPr lang="en-US" sz="44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br>
            <a:r>
              <a:rPr lang="en-US" sz="44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(DISABLED ADULT CHILD)</a:t>
            </a:r>
            <a:endParaRPr lang="en-US" sz="4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643302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SzPct val="100000"/>
              <a:buFont typeface="Wingdings" panose="05000000000000000000" pitchFamily="2" charset="2"/>
              <a:buChar char="q"/>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When parent of person with IDD retires, becomes disabled, or dies:  If the son/daughter has SSI, they are able to receive Social Security Disability Insurance (SSDI) income on parent’s work record, instead of SSI.</a:t>
            </a:r>
          </a:p>
          <a:p>
            <a:pPr>
              <a:buSzPct val="100000"/>
              <a:buFont typeface="Wingdings" panose="05000000000000000000" pitchFamily="2" charset="2"/>
              <a:buChar char="q"/>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Monthly SSDI on parent’s work record is often too high to get Medicaid.</a:t>
            </a:r>
          </a:p>
          <a:p>
            <a:pPr>
              <a:buSzPct val="100000"/>
              <a:buFont typeface="Wingdings" panose="05000000000000000000" pitchFamily="2" charset="2"/>
              <a:buChar char="q"/>
            </a:pPr>
            <a:r>
              <a:rPr lang="en-US" altLang="en-US" sz="2000" b="1" dirty="0">
                <a:latin typeface="Arial" panose="020B0604020202020204" pitchFamily="34" charset="0"/>
                <a:ea typeface="ＭＳ Ｐゴシック" panose="020B0600070205080204" pitchFamily="34" charset="-128"/>
                <a:cs typeface="Arial" panose="020B0604020202020204" pitchFamily="34" charset="0"/>
              </a:rPr>
              <a:t>But, when persons with IDD previously had SSI, they are “Disabled Adult Children:  Section 1634 DACs”, as defined by the Social Security Admin.</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2000" b="1" dirty="0">
                <a:latin typeface="Arial" panose="020B0604020202020204" pitchFamily="34" charset="0"/>
                <a:ea typeface="ＭＳ Ｐゴシック" panose="020B0600070205080204" pitchFamily="34" charset="-128"/>
                <a:cs typeface="Arial" panose="020B0604020202020204" pitchFamily="34" charset="0"/>
              </a:rPr>
              <a:t>They are eligible to get Medicaid again, after they start receiving SSDI on parent’s work record. </a:t>
            </a:r>
            <a:r>
              <a:rPr lang="en-US" altLang="en-US" sz="2000" b="1" u="sng" dirty="0">
                <a:latin typeface="Arial" panose="020B0604020202020204" pitchFamily="34" charset="0"/>
                <a:ea typeface="ＭＳ Ｐゴシック" panose="020B0600070205080204" pitchFamily="34" charset="-128"/>
                <a:cs typeface="Arial" panose="020B0604020202020204" pitchFamily="34" charset="0"/>
              </a:rPr>
              <a:t>The amount of the SSDI benefit is ignored.</a:t>
            </a:r>
          </a:p>
          <a:p>
            <a:endParaRPr lang="en-US" dirty="0"/>
          </a:p>
        </p:txBody>
      </p:sp>
      <p:sp>
        <p:nvSpPr>
          <p:cNvPr id="3" name="Title 2"/>
          <p:cNvSpPr>
            <a:spLocks noGrp="1"/>
          </p:cNvSpPr>
          <p:nvPr>
            <p:ph type="title"/>
          </p:nvPr>
        </p:nvSpPr>
        <p:spPr/>
        <p:txBody>
          <a:bodyPr/>
          <a:lstStyle/>
          <a:p>
            <a:pPr algn="ctr"/>
            <a:r>
              <a:rPr lang="en-US" altLang="en-US" sz="3200" b="1" dirty="0">
                <a:latin typeface="Arial" panose="020B0604020202020204" pitchFamily="34" charset="0"/>
                <a:cs typeface="Arial" panose="020B0604020202020204" pitchFamily="34" charset="0"/>
              </a:rPr>
              <a:t>Why is it Helpful to Have SSI?</a:t>
            </a:r>
            <a:endParaRPr lang="en-US" b="1" dirty="0"/>
          </a:p>
        </p:txBody>
      </p:sp>
    </p:spTree>
    <p:extLst>
      <p:ext uri="{BB962C8B-B14F-4D97-AF65-F5344CB8AC3E}">
        <p14:creationId xmlns:p14="http://schemas.microsoft.com/office/powerpoint/2010/main" val="2699114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SzPct val="100000"/>
              <a:buFont typeface="Wingdings" panose="05000000000000000000" pitchFamily="2" charset="2"/>
              <a:buChar char="q"/>
              <a:defRPr/>
            </a:pPr>
            <a:r>
              <a:rPr lang="en-US" altLang="en-US" sz="2000" b="1" dirty="0">
                <a:latin typeface="Arial" panose="020B0604020202020204" pitchFamily="34" charset="0"/>
                <a:cs typeface="Arial" panose="020B0604020202020204" pitchFamily="34" charset="0"/>
              </a:rPr>
              <a:t>DAC = Disabled Adult Child.  See Section 1634 DAC flyer developed by NJ DHS.  </a:t>
            </a:r>
            <a:r>
              <a:rPr lang="en-US" altLang="en-US" sz="2000" b="1" u="sng" dirty="0">
                <a:latin typeface="Arial" panose="020B0604020202020204" pitchFamily="34" charset="0"/>
                <a:cs typeface="Arial" panose="020B0604020202020204" pitchFamily="34" charset="0"/>
              </a:rPr>
              <a:t>Flyer was revised, Sept. 2021.</a:t>
            </a:r>
          </a:p>
          <a:p>
            <a:pPr>
              <a:buSzPct val="100000"/>
              <a:buFont typeface="Wingdings" panose="05000000000000000000" pitchFamily="2" charset="2"/>
              <a:buChar char="q"/>
              <a:defRPr/>
            </a:pPr>
            <a:r>
              <a:rPr lang="en-US" altLang="en-US" sz="2000" dirty="0">
                <a:latin typeface="Arial" panose="020B0604020202020204" pitchFamily="34" charset="0"/>
                <a:cs typeface="Arial" panose="020B0604020202020204" pitchFamily="34" charset="0"/>
              </a:rPr>
              <a:t>Social Security Admin. (SSA) definition of a DAC:</a:t>
            </a:r>
          </a:p>
          <a:p>
            <a:pPr lvl="1">
              <a:buSzPct val="100000"/>
              <a:buFont typeface="Wingdings" panose="05000000000000000000" pitchFamily="2" charset="2"/>
              <a:buChar char="q"/>
              <a:defRPr/>
            </a:pPr>
            <a:r>
              <a:rPr lang="en-US" altLang="en-US" sz="2000" dirty="0">
                <a:latin typeface="Arial" panose="020B0604020202020204" pitchFamily="34" charset="0"/>
                <a:cs typeface="Arial" panose="020B0604020202020204" pitchFamily="34" charset="0"/>
              </a:rPr>
              <a:t>A person who was receiving Supplemental Security Income (SSI) benefits (and Medicaid) and who meets the following:</a:t>
            </a:r>
          </a:p>
          <a:p>
            <a:pPr lvl="1">
              <a:buSzPct val="100000"/>
              <a:buFont typeface="Wingdings" panose="05000000000000000000" pitchFamily="2" charset="2"/>
              <a:buChar char="q"/>
              <a:defRPr/>
            </a:pPr>
            <a:r>
              <a:rPr lang="en-US" altLang="en-US" sz="2000" dirty="0">
                <a:latin typeface="Arial" panose="020B0604020202020204" pitchFamily="34" charset="0"/>
                <a:cs typeface="Arial" panose="020B0604020202020204" pitchFamily="34" charset="0"/>
              </a:rPr>
              <a:t>Is at least 18 years of age;</a:t>
            </a:r>
          </a:p>
          <a:p>
            <a:pPr lvl="1">
              <a:buSzPct val="100000"/>
              <a:buFont typeface="Wingdings" panose="05000000000000000000" pitchFamily="2" charset="2"/>
              <a:buChar char="q"/>
              <a:defRPr/>
            </a:pPr>
            <a:r>
              <a:rPr lang="en-US" altLang="en-US" sz="2000" dirty="0">
                <a:latin typeface="Arial" panose="020B0604020202020204" pitchFamily="34" charset="0"/>
                <a:cs typeface="Arial" panose="020B0604020202020204" pitchFamily="34" charset="0"/>
              </a:rPr>
              <a:t>Has blindness or a disability which began before the age of 22;</a:t>
            </a:r>
          </a:p>
          <a:p>
            <a:pPr lvl="1">
              <a:buSzPct val="100000"/>
              <a:buFont typeface="Wingdings" panose="05000000000000000000" pitchFamily="2" charset="2"/>
              <a:buChar char="q"/>
              <a:defRPr/>
            </a:pPr>
            <a:r>
              <a:rPr lang="en-US" altLang="en-US" sz="2000" dirty="0">
                <a:latin typeface="Arial" panose="020B0604020202020204" pitchFamily="34" charset="0"/>
                <a:cs typeface="Arial" panose="020B0604020202020204" pitchFamily="34" charset="0"/>
              </a:rPr>
              <a:t>Has been receiving SSI based on blindness or disability; and</a:t>
            </a:r>
          </a:p>
          <a:p>
            <a:pPr lvl="1">
              <a:buSzPct val="100000"/>
              <a:buFont typeface="Wingdings" panose="05000000000000000000" pitchFamily="2" charset="2"/>
              <a:buChar char="q"/>
              <a:defRPr/>
            </a:pPr>
            <a:r>
              <a:rPr lang="en-US" altLang="en-US" sz="2000" b="1" dirty="0">
                <a:latin typeface="Arial" panose="020B0604020202020204" pitchFamily="34" charset="0"/>
                <a:cs typeface="Arial" panose="020B0604020202020204" pitchFamily="34" charset="0"/>
              </a:rPr>
              <a:t>Has lost SSI due to the receipt of Social Security benefits on a parent’s record due to the retirement, death, or disability of a parent.</a:t>
            </a:r>
          </a:p>
          <a:p>
            <a:pPr>
              <a:buSzPct val="100000"/>
              <a:buFont typeface="Wingdings" panose="05000000000000000000" pitchFamily="2" charset="2"/>
              <a:buChar char="q"/>
              <a:defRPr/>
            </a:pPr>
            <a:r>
              <a:rPr lang="en-US" altLang="en-US" sz="2000" dirty="0">
                <a:latin typeface="Arial" panose="020B0604020202020204" pitchFamily="34" charset="0"/>
                <a:cs typeface="Arial" panose="020B0604020202020204" pitchFamily="34" charset="0"/>
              </a:rPr>
              <a:t>Also, the person cannot have more than $2,000 in resources in his/her name (not including a Special Needs Trust or ABLE account).</a:t>
            </a:r>
          </a:p>
          <a:p>
            <a:endParaRPr lang="en-US" dirty="0"/>
          </a:p>
        </p:txBody>
      </p:sp>
      <p:sp>
        <p:nvSpPr>
          <p:cNvPr id="3" name="Title 2"/>
          <p:cNvSpPr>
            <a:spLocks noGrp="1"/>
          </p:cNvSpPr>
          <p:nvPr>
            <p:ph type="title"/>
          </p:nvPr>
        </p:nvSpPr>
        <p:spPr/>
        <p:txBody>
          <a:bodyPr/>
          <a:lstStyle/>
          <a:p>
            <a:pPr algn="ctr"/>
            <a:r>
              <a:rPr lang="en-US" altLang="en-US" sz="3200" b="1" dirty="0">
                <a:latin typeface="Arial" panose="020B0604020202020204" pitchFamily="34" charset="0"/>
                <a:cs typeface="Arial" panose="020B0604020202020204" pitchFamily="34" charset="0"/>
              </a:rPr>
              <a:t>Official Definition: Section 1634 DAC</a:t>
            </a:r>
            <a:endParaRPr lang="en-US" b="1" dirty="0"/>
          </a:p>
        </p:txBody>
      </p:sp>
    </p:spTree>
    <p:extLst>
      <p:ext uri="{BB962C8B-B14F-4D97-AF65-F5344CB8AC3E}">
        <p14:creationId xmlns:p14="http://schemas.microsoft.com/office/powerpoint/2010/main" val="3820499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457200"/>
            <a:ext cx="5943600" cy="6400800"/>
          </a:xfrm>
          <a:prstGeom prst="rect">
            <a:avLst/>
          </a:prstGeom>
          <a:noFill/>
          <a:ln>
            <a:noFill/>
          </a:ln>
          <a:effectLst/>
        </p:spPr>
      </p:pic>
    </p:spTree>
    <p:extLst>
      <p:ext uri="{BB962C8B-B14F-4D97-AF65-F5344CB8AC3E}">
        <p14:creationId xmlns:p14="http://schemas.microsoft.com/office/powerpoint/2010/main" val="1844602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q"/>
              <a:defRPr/>
            </a:pPr>
            <a:r>
              <a:rPr lang="en-US" sz="2200" dirty="0">
                <a:latin typeface="Arial" panose="020B0604020202020204" pitchFamily="34" charset="0"/>
                <a:cs typeface="Arial" panose="020B0604020202020204" pitchFamily="34" charset="0"/>
              </a:rPr>
              <a:t>Medicaid “Unwinding”</a:t>
            </a:r>
          </a:p>
          <a:p>
            <a:pPr>
              <a:buFont typeface="Wingdings" panose="05000000000000000000" pitchFamily="2" charset="2"/>
              <a:buChar char="q"/>
              <a:defRPr/>
            </a:pPr>
            <a:r>
              <a:rPr lang="en-US" sz="2200" dirty="0">
                <a:latin typeface="Arial" panose="020B0604020202020204" pitchFamily="34" charset="0"/>
                <a:cs typeface="Arial" panose="020B0604020202020204" pitchFamily="34" charset="0"/>
              </a:rPr>
              <a:t>When a parent is planning to collect Social Security retirement benefits.</a:t>
            </a:r>
          </a:p>
          <a:p>
            <a:pPr>
              <a:buFont typeface="Wingdings" panose="05000000000000000000" pitchFamily="2" charset="2"/>
              <a:buChar char="q"/>
              <a:defRPr/>
            </a:pPr>
            <a:r>
              <a:rPr lang="en-US" sz="2200" dirty="0">
                <a:latin typeface="Arial" panose="020B0604020202020204" pitchFamily="34" charset="0"/>
                <a:cs typeface="Arial" panose="020B0604020202020204" pitchFamily="34" charset="0"/>
              </a:rPr>
              <a:t>Why SSI for son/daughter changes to SSDI.</a:t>
            </a:r>
          </a:p>
          <a:p>
            <a:pPr>
              <a:buFont typeface="Wingdings" panose="05000000000000000000" pitchFamily="2" charset="2"/>
              <a:buChar char="q"/>
              <a:defRPr/>
            </a:pPr>
            <a:r>
              <a:rPr lang="en-US" sz="2200" dirty="0">
                <a:latin typeface="Arial" panose="020B0604020202020204" pitchFamily="34" charset="0"/>
                <a:cs typeface="Arial" panose="020B0604020202020204" pitchFamily="34" charset="0"/>
              </a:rPr>
              <a:t>Social Security’s official definition of a Disabled Adult Child (Section 1634 DAC).</a:t>
            </a:r>
          </a:p>
          <a:p>
            <a:pPr>
              <a:buFont typeface="Wingdings" panose="05000000000000000000" pitchFamily="2" charset="2"/>
              <a:buChar char="q"/>
              <a:defRPr/>
            </a:pPr>
            <a:r>
              <a:rPr lang="en-US" sz="2200" dirty="0">
                <a:latin typeface="Arial" panose="020B0604020202020204" pitchFamily="34" charset="0"/>
                <a:cs typeface="Arial" panose="020B0604020202020204" pitchFamily="34" charset="0"/>
              </a:rPr>
              <a:t>NJ </a:t>
            </a:r>
            <a:r>
              <a:rPr lang="en-US" sz="2200" dirty="0" err="1">
                <a:latin typeface="Arial" panose="020B0604020202020204" pitchFamily="34" charset="0"/>
                <a:cs typeface="Arial" panose="020B0604020202020204" pitchFamily="34" charset="0"/>
              </a:rPr>
              <a:t>WorkAbility</a:t>
            </a:r>
            <a:r>
              <a:rPr lang="en-US" sz="2200" dirty="0">
                <a:latin typeface="Arial" panose="020B0604020202020204" pitchFamily="34" charset="0"/>
                <a:cs typeface="Arial" panose="020B0604020202020204" pitchFamily="34" charset="0"/>
              </a:rPr>
              <a:t> (Medicaid).</a:t>
            </a:r>
          </a:p>
          <a:p>
            <a:pPr>
              <a:buFont typeface="Wingdings" panose="05000000000000000000" pitchFamily="2" charset="2"/>
              <a:buChar char="q"/>
              <a:defRPr/>
            </a:pPr>
            <a:r>
              <a:rPr lang="en-US" sz="2200" dirty="0">
                <a:latin typeface="Arial" panose="020B0604020202020204" pitchFamily="34" charset="0"/>
                <a:cs typeface="Arial" panose="020B0604020202020204" pitchFamily="34" charset="0"/>
              </a:rPr>
              <a:t>ABLE Accounts.</a:t>
            </a:r>
          </a:p>
          <a:p>
            <a:pPr>
              <a:buFont typeface="Wingdings" panose="05000000000000000000" pitchFamily="2" charset="2"/>
              <a:buChar char="q"/>
              <a:defRPr/>
            </a:pPr>
            <a:r>
              <a:rPr lang="en-US" sz="2200" dirty="0">
                <a:latin typeface="Arial" panose="020B0604020202020204" pitchFamily="34" charset="0"/>
                <a:cs typeface="Arial" panose="020B0604020202020204" pitchFamily="34" charset="0"/>
              </a:rPr>
              <a:t>Why </a:t>
            </a:r>
            <a:r>
              <a:rPr lang="en-US" sz="2200" u="sng" dirty="0">
                <a:latin typeface="Arial" panose="020B0604020202020204" pitchFamily="34" charset="0"/>
                <a:cs typeface="Arial" panose="020B0604020202020204" pitchFamily="34" charset="0"/>
              </a:rPr>
              <a:t>Medicare</a:t>
            </a:r>
            <a:r>
              <a:rPr lang="en-US" sz="2200" dirty="0">
                <a:latin typeface="Arial" panose="020B0604020202020204" pitchFamily="34" charset="0"/>
                <a:cs typeface="Arial" panose="020B0604020202020204" pitchFamily="34" charset="0"/>
              </a:rPr>
              <a:t> starts for persons with IDD after 24 months of SSDI.</a:t>
            </a:r>
          </a:p>
          <a:p>
            <a:endParaRPr lang="en-US" dirty="0"/>
          </a:p>
        </p:txBody>
      </p:sp>
      <p:sp>
        <p:nvSpPr>
          <p:cNvPr id="3" name="Title 2"/>
          <p:cNvSpPr>
            <a:spLocks noGrp="1"/>
          </p:cNvSpPr>
          <p:nvPr>
            <p:ph type="title"/>
          </p:nvPr>
        </p:nvSpPr>
        <p:spPr/>
        <p:txBody>
          <a:bodyPr/>
          <a:lstStyle/>
          <a:p>
            <a:r>
              <a:rPr lang="en-US" sz="3200" b="1" dirty="0">
                <a:latin typeface="Arial" panose="020B0604020202020204" pitchFamily="34" charset="0"/>
                <a:cs typeface="Arial" panose="020B0604020202020204" pitchFamily="34" charset="0"/>
              </a:rPr>
              <a:t>Main topics to be discussed in this presentation include:</a:t>
            </a:r>
            <a:endParaRPr lang="en-US" b="1" dirty="0"/>
          </a:p>
        </p:txBody>
      </p:sp>
    </p:spTree>
    <p:extLst>
      <p:ext uri="{BB962C8B-B14F-4D97-AF65-F5344CB8AC3E}">
        <p14:creationId xmlns:p14="http://schemas.microsoft.com/office/powerpoint/2010/main" val="2055360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685800"/>
            <a:ext cx="5867400" cy="6172200"/>
          </a:xfrm>
          <a:prstGeom prst="rect">
            <a:avLst/>
          </a:prstGeom>
          <a:noFill/>
          <a:ln>
            <a:noFill/>
          </a:ln>
          <a:effectLst/>
        </p:spPr>
      </p:pic>
    </p:spTree>
    <p:extLst>
      <p:ext uri="{BB962C8B-B14F-4D97-AF65-F5344CB8AC3E}">
        <p14:creationId xmlns:p14="http://schemas.microsoft.com/office/powerpoint/2010/main" val="3390292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defTabSz="914400" eaLnBrk="0" fontAlgn="base" hangingPunct="0">
              <a:lnSpc>
                <a:spcPct val="100000"/>
              </a:lnSpc>
              <a:spcBef>
                <a:spcPct val="20000"/>
              </a:spcBef>
              <a:spcAft>
                <a:spcPct val="0"/>
              </a:spcAft>
              <a:buClr>
                <a:srgbClr val="6600FF"/>
              </a:buClr>
              <a:buSzPct val="70000"/>
              <a:buNone/>
              <a:defRPr/>
            </a:pPr>
            <a:r>
              <a:rPr lang="en-US" sz="2400" b="1" kern="0" dirty="0">
                <a:solidFill>
                  <a:srgbClr val="FF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For individuals ENROLLED in the DDD Supports Program or Community Care Program:</a:t>
            </a:r>
          </a:p>
          <a:p>
            <a:pPr marL="0" lvl="0" indent="0" defTabSz="914400" eaLnBrk="0" fontAlgn="base" hangingPunct="0">
              <a:lnSpc>
                <a:spcPct val="100000"/>
              </a:lnSpc>
              <a:spcBef>
                <a:spcPct val="20000"/>
              </a:spcBef>
              <a:spcAft>
                <a:spcPct val="0"/>
              </a:spcAft>
              <a:buClr>
                <a:srgbClr val="6600FF"/>
              </a:buClr>
              <a:buSzPct val="70000"/>
              <a:buNone/>
              <a:defRPr/>
            </a:pPr>
            <a:r>
              <a:rPr lang="en-US" sz="22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DDD will send the NJ FamilyCare Aged, Blind, and Disabled Programs</a:t>
            </a:r>
            <a:r>
              <a:rPr lang="en-US" sz="22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 </a:t>
            </a:r>
            <a:r>
              <a:rPr lang="en-US" sz="22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Request for Information (RFI)</a:t>
            </a:r>
            <a:r>
              <a:rPr lang="en-US" sz="22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 Packet, which includes instructions about where to send the completed form. It is important to complete this RFI Packet as soon as possible and return it as instructed. After your packet is reviewed (this can take up to 90 days), you will receive a Final Determination letter.</a:t>
            </a:r>
          </a:p>
          <a:p>
            <a:endParaRPr lang="en-US" dirty="0"/>
          </a:p>
        </p:txBody>
      </p:sp>
      <p:sp>
        <p:nvSpPr>
          <p:cNvPr id="3" name="Title 2"/>
          <p:cNvSpPr>
            <a:spLocks noGrp="1"/>
          </p:cNvSpPr>
          <p:nvPr>
            <p:ph type="title"/>
          </p:nvPr>
        </p:nvSpPr>
        <p:spPr/>
        <p:txBody>
          <a:bodyPr/>
          <a:lstStyle/>
          <a:p>
            <a:r>
              <a:rPr lang="en-US" sz="3200" b="1" dirty="0">
                <a:latin typeface="Arial" panose="020B0604020202020204" pitchFamily="34" charset="0"/>
                <a:cs typeface="Arial" panose="020B0604020202020204" pitchFamily="34" charset="0"/>
              </a:rPr>
              <a:t>How to obtain Medicaid after becoming a Section 1634 DAC, and SSI benefits end</a:t>
            </a:r>
            <a:endParaRPr lang="en-US" sz="3200" b="1" dirty="0"/>
          </a:p>
        </p:txBody>
      </p:sp>
    </p:spTree>
    <p:extLst>
      <p:ext uri="{BB962C8B-B14F-4D97-AF65-F5344CB8AC3E}">
        <p14:creationId xmlns:p14="http://schemas.microsoft.com/office/powerpoint/2010/main" val="1652151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Font typeface="Wingdings" panose="05000000000000000000" pitchFamily="2" charset="2"/>
              <a:buNone/>
              <a:defRPr/>
            </a:pPr>
            <a:r>
              <a:rPr lang="en-US" sz="2800" b="1" dirty="0">
                <a:solidFill>
                  <a:srgbClr val="FF0000"/>
                </a:solidFill>
                <a:latin typeface="Arial" panose="020B0604020202020204" pitchFamily="34" charset="0"/>
                <a:cs typeface="Arial" panose="020B0604020202020204" pitchFamily="34" charset="0"/>
              </a:rPr>
              <a:t>For individuals </a:t>
            </a:r>
            <a:r>
              <a:rPr lang="en-US" sz="2800" b="1" u="sng" dirty="0">
                <a:solidFill>
                  <a:srgbClr val="FF0000"/>
                </a:solidFill>
                <a:latin typeface="Arial" panose="020B0604020202020204" pitchFamily="34" charset="0"/>
                <a:cs typeface="Arial" panose="020B0604020202020204" pitchFamily="34" charset="0"/>
              </a:rPr>
              <a:t>NOT</a:t>
            </a:r>
            <a:r>
              <a:rPr lang="en-US" sz="2800" b="1" dirty="0">
                <a:solidFill>
                  <a:srgbClr val="FF0000"/>
                </a:solidFill>
                <a:latin typeface="Arial" panose="020B0604020202020204" pitchFamily="34" charset="0"/>
                <a:cs typeface="Arial" panose="020B0604020202020204" pitchFamily="34" charset="0"/>
              </a:rPr>
              <a:t> ENROLLED in the DDD Supports Program or Community Care Program:</a:t>
            </a:r>
          </a:p>
          <a:p>
            <a:pPr>
              <a:buClrTx/>
              <a:buFont typeface="Wingdings" panose="05000000000000000000" pitchFamily="2" charset="2"/>
              <a:buChar char="q"/>
              <a:defRPr/>
            </a:pPr>
            <a:r>
              <a:rPr lang="en-US" sz="2400" b="1" dirty="0">
                <a:latin typeface="Arial" panose="020B0604020202020204" pitchFamily="34" charset="0"/>
                <a:cs typeface="Arial" panose="020B0604020202020204" pitchFamily="34" charset="0"/>
              </a:rPr>
              <a:t>Your local County Board of Social Services should send you the NJ FamilyCare Aged, Blind, and Disabled Programs </a:t>
            </a:r>
            <a:r>
              <a:rPr lang="en-US" sz="2400" b="1" u="sng" dirty="0">
                <a:latin typeface="Arial" panose="020B0604020202020204" pitchFamily="34" charset="0"/>
                <a:cs typeface="Arial" panose="020B0604020202020204" pitchFamily="34" charset="0"/>
              </a:rPr>
              <a:t>Request for Information (RFI) Packet</a:t>
            </a:r>
            <a:r>
              <a:rPr lang="en-US" sz="2400" dirty="0">
                <a:latin typeface="Arial" panose="020B0604020202020204" pitchFamily="34" charset="0"/>
                <a:cs typeface="Arial" panose="020B0604020202020204" pitchFamily="34" charset="0"/>
              </a:rPr>
              <a:t> in a blue envelope. It is important to complete this RFI Packet as soon as possible and return it to the County Board of Social Services. After your packet is reviewed (this can take up to 90 days), you will receive a Final Determination letter. </a:t>
            </a:r>
          </a:p>
          <a:p>
            <a:pPr>
              <a:buClrTx/>
              <a:buFont typeface="Wingdings" panose="05000000000000000000" pitchFamily="2" charset="2"/>
              <a:buChar char="q"/>
              <a:defRPr/>
            </a:pPr>
            <a:r>
              <a:rPr lang="en-US" sz="2400" dirty="0">
                <a:latin typeface="Arial" panose="020B0604020202020204" pitchFamily="34" charset="0"/>
                <a:cs typeface="Arial" panose="020B0604020202020204" pitchFamily="34" charset="0"/>
              </a:rPr>
              <a:t>If you do not receive the RFI Packet from the County BOSS, contact that office to request it: </a:t>
            </a:r>
            <a:r>
              <a:rPr lang="en-US" sz="2400" dirty="0">
                <a:latin typeface="Arial" panose="020B0604020202020204" pitchFamily="34" charset="0"/>
                <a:cs typeface="Arial" panose="020B0604020202020204" pitchFamily="34" charset="0"/>
                <a:hlinkClick r:id="rId2"/>
              </a:rPr>
              <a:t>www.nj.gov/humanservices/njsnap/home/cbss.shtml </a:t>
            </a:r>
            <a:endParaRPr lang="en-US" sz="2400" dirty="0">
              <a:latin typeface="Arial" panose="020B0604020202020204" pitchFamily="34" charset="0"/>
              <a:cs typeface="Arial" panose="020B0604020202020204" pitchFamily="34" charset="0"/>
            </a:endParaRPr>
          </a:p>
          <a:p>
            <a:endParaRPr lang="en-US" dirty="0"/>
          </a:p>
        </p:txBody>
      </p:sp>
      <p:sp>
        <p:nvSpPr>
          <p:cNvPr id="3" name="Title 2"/>
          <p:cNvSpPr>
            <a:spLocks noGrp="1"/>
          </p:cNvSpPr>
          <p:nvPr>
            <p:ph type="title"/>
          </p:nvPr>
        </p:nvSpPr>
        <p:spPr/>
        <p:txBody>
          <a:bodyPr/>
          <a:lstStyle/>
          <a:p>
            <a:r>
              <a:rPr lang="en-US" sz="3200" b="1" dirty="0">
                <a:latin typeface="Arial" panose="020B0604020202020204" pitchFamily="34" charset="0"/>
                <a:cs typeface="Arial" panose="020B0604020202020204" pitchFamily="34" charset="0"/>
              </a:rPr>
              <a:t>How to obtain Medicaid after becoming a Section 1634 DAC, and SSI benefits end</a:t>
            </a:r>
            <a:endParaRPr lang="en-US" sz="3200" b="1" dirty="0"/>
          </a:p>
        </p:txBody>
      </p:sp>
    </p:spTree>
    <p:extLst>
      <p:ext uri="{BB962C8B-B14F-4D97-AF65-F5344CB8AC3E}">
        <p14:creationId xmlns:p14="http://schemas.microsoft.com/office/powerpoint/2010/main" val="1239079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19200" y="990600"/>
            <a:ext cx="9067800" cy="5696374"/>
          </a:xfrm>
          <a:prstGeom prst="rect">
            <a:avLst/>
          </a:prstGeom>
        </p:spPr>
      </p:pic>
      <p:sp>
        <p:nvSpPr>
          <p:cNvPr id="3" name="Title 2"/>
          <p:cNvSpPr>
            <a:spLocks noGrp="1"/>
          </p:cNvSpPr>
          <p:nvPr>
            <p:ph type="title"/>
          </p:nvPr>
        </p:nvSpPr>
        <p:spPr>
          <a:xfrm>
            <a:off x="3124200" y="0"/>
            <a:ext cx="5829300" cy="1325563"/>
          </a:xfrm>
        </p:spPr>
        <p:txBody>
          <a:bodyPr/>
          <a:lstStyle/>
          <a:p>
            <a:pPr algn="ctr"/>
            <a:r>
              <a:rPr lang="en-US" sz="2400" b="1" kern="0" dirty="0">
                <a:latin typeface="Garamond"/>
                <a:ea typeface="ＭＳ Ｐゴシック" charset="-128"/>
              </a:rPr>
              <a:t>Form Letter Sent by DDD When Person is Changing from SSI to SSDI</a:t>
            </a:r>
            <a:endParaRPr lang="en-US" sz="2400" dirty="0"/>
          </a:p>
        </p:txBody>
      </p:sp>
    </p:spTree>
    <p:extLst>
      <p:ext uri="{BB962C8B-B14F-4D97-AF65-F5344CB8AC3E}">
        <p14:creationId xmlns:p14="http://schemas.microsoft.com/office/powerpoint/2010/main" val="1026889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34C0A7-5FCA-05A5-4CEF-301E475C1179}"/>
              </a:ext>
            </a:extLst>
          </p:cNvPr>
          <p:cNvSpPr>
            <a:spLocks noGrp="1"/>
          </p:cNvSpPr>
          <p:nvPr>
            <p:ph idx="1"/>
          </p:nvPr>
        </p:nvSpPr>
        <p:spPr/>
        <p:txBody>
          <a:bodyPr>
            <a:normAutofit/>
          </a:bodyPr>
          <a:lstStyle/>
          <a:p>
            <a:pPr marL="0" indent="0">
              <a:buNone/>
            </a:pPr>
            <a:r>
              <a:rPr lang="en-US" sz="2800" dirty="0"/>
              <a:t>1. </a:t>
            </a:r>
            <a:r>
              <a:rPr lang="en-US" sz="3200" dirty="0"/>
              <a:t> “NJ </a:t>
            </a:r>
            <a:r>
              <a:rPr lang="en-US" sz="3200" dirty="0" err="1"/>
              <a:t>FamilyCare</a:t>
            </a:r>
            <a:r>
              <a:rPr lang="en-US" sz="3200" dirty="0"/>
              <a:t>” and “Medicaid” are the same!  Some notifications may say “NJ </a:t>
            </a:r>
            <a:r>
              <a:rPr lang="en-US" sz="3200" dirty="0" err="1"/>
              <a:t>FamilyCare</a:t>
            </a:r>
            <a:r>
              <a:rPr lang="en-US" sz="3200" dirty="0"/>
              <a:t>”;  others may say “Medicaid;” and others use both terms.</a:t>
            </a:r>
          </a:p>
          <a:p>
            <a:pPr marL="0" indent="0">
              <a:buNone/>
            </a:pPr>
            <a:r>
              <a:rPr lang="en-US" sz="3200" dirty="0"/>
              <a:t>2. The first page of the Medicaid application for a new DAC needs to say </a:t>
            </a:r>
            <a:r>
              <a:rPr lang="en-US" sz="3200" b="1" u="sng" dirty="0"/>
              <a:t>Request for Information or RFI.</a:t>
            </a:r>
          </a:p>
          <a:p>
            <a:pPr marL="0" indent="0">
              <a:buNone/>
            </a:pPr>
            <a:r>
              <a:rPr lang="en-US" sz="3200" b="1" dirty="0"/>
              <a:t> 	</a:t>
            </a:r>
            <a:endParaRPr lang="en-US" sz="2800" dirty="0"/>
          </a:p>
          <a:p>
            <a:pPr marL="0"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811E92F8-2E96-1FEA-40E8-F99B40F803B5}"/>
              </a:ext>
            </a:extLst>
          </p:cNvPr>
          <p:cNvSpPr>
            <a:spLocks noGrp="1"/>
          </p:cNvSpPr>
          <p:nvPr>
            <p:ph type="title"/>
          </p:nvPr>
        </p:nvSpPr>
        <p:spPr/>
        <p:txBody>
          <a:bodyPr/>
          <a:lstStyle/>
          <a:p>
            <a:pPr algn="ctr"/>
            <a:r>
              <a:rPr lang="en-US" sz="3200" b="1" dirty="0"/>
              <a:t>Important when applying for NJ </a:t>
            </a:r>
            <a:r>
              <a:rPr lang="en-US" sz="3200" b="1" dirty="0" err="1"/>
              <a:t>FamilyCare</a:t>
            </a:r>
            <a:r>
              <a:rPr lang="en-US" sz="3200" b="1" dirty="0"/>
              <a:t>/Medicaid as a DAC</a:t>
            </a:r>
          </a:p>
        </p:txBody>
      </p:sp>
    </p:spTree>
    <p:extLst>
      <p:ext uri="{BB962C8B-B14F-4D97-AF65-F5344CB8AC3E}">
        <p14:creationId xmlns:p14="http://schemas.microsoft.com/office/powerpoint/2010/main" val="3360683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5D457B-8D44-E6DD-D966-C9A0C95CF085}"/>
              </a:ext>
            </a:extLst>
          </p:cNvPr>
          <p:cNvSpPr>
            <a:spLocks noGrp="1"/>
          </p:cNvSpPr>
          <p:nvPr>
            <p:ph idx="1"/>
          </p:nvPr>
        </p:nvSpPr>
        <p:spPr/>
        <p:txBody>
          <a:bodyPr>
            <a:normAutofit/>
          </a:bodyPr>
          <a:lstStyle/>
          <a:p>
            <a:pPr marL="0" indent="0">
              <a:buNone/>
            </a:pPr>
            <a:r>
              <a:rPr lang="en-US" sz="3600" b="1" dirty="0"/>
              <a:t> </a:t>
            </a:r>
            <a:r>
              <a:rPr lang="en-US" sz="3200" b="1" dirty="0"/>
              <a:t>A question on page 1 of the application asks if applicant needs Long-Term Services and Supports such as dressing, bathing or mobility assistance.  </a:t>
            </a:r>
            <a:r>
              <a:rPr lang="en-US" sz="3200" b="1" u="sng" dirty="0"/>
              <a:t>The answer is “no.” </a:t>
            </a:r>
          </a:p>
          <a:p>
            <a:pPr marL="0" indent="0">
              <a:buNone/>
            </a:pPr>
            <a:r>
              <a:rPr lang="en-US" sz="3200" b="1" dirty="0"/>
              <a:t>A “yes” answer leads to a huge problem and delay in Medicaid approval because Medicaid </a:t>
            </a:r>
            <a:r>
              <a:rPr lang="en-US" sz="3200" b="1"/>
              <a:t>staff may </a:t>
            </a:r>
            <a:r>
              <a:rPr lang="en-US" sz="3200" b="1" dirty="0"/>
              <a:t>think person needs nursing home care!</a:t>
            </a:r>
          </a:p>
          <a:p>
            <a:endParaRPr lang="en-US" dirty="0"/>
          </a:p>
        </p:txBody>
      </p:sp>
      <p:sp>
        <p:nvSpPr>
          <p:cNvPr id="3" name="Title 2">
            <a:extLst>
              <a:ext uri="{FF2B5EF4-FFF2-40B4-BE49-F238E27FC236}">
                <a16:creationId xmlns:a16="http://schemas.microsoft.com/office/drawing/2014/main" id="{E9A17621-23D9-8829-EB7F-B6EDA67CB62B}"/>
              </a:ext>
            </a:extLst>
          </p:cNvPr>
          <p:cNvSpPr>
            <a:spLocks noGrp="1"/>
          </p:cNvSpPr>
          <p:nvPr>
            <p:ph type="title"/>
          </p:nvPr>
        </p:nvSpPr>
        <p:spPr/>
        <p:txBody>
          <a:bodyPr/>
          <a:lstStyle/>
          <a:p>
            <a:pPr algn="ctr"/>
            <a:r>
              <a:rPr lang="en-US" b="1" dirty="0"/>
              <a:t>Important when completing RFI application for Medicaid!</a:t>
            </a:r>
          </a:p>
        </p:txBody>
      </p:sp>
    </p:spTree>
    <p:extLst>
      <p:ext uri="{BB962C8B-B14F-4D97-AF65-F5344CB8AC3E}">
        <p14:creationId xmlns:p14="http://schemas.microsoft.com/office/powerpoint/2010/main" val="1365328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lvl="0" indent="0" defTabSz="914400" eaLnBrk="0" fontAlgn="base" hangingPunct="0">
              <a:lnSpc>
                <a:spcPct val="100000"/>
              </a:lnSpc>
              <a:spcBef>
                <a:spcPct val="20000"/>
              </a:spcBef>
              <a:spcAft>
                <a:spcPct val="0"/>
              </a:spcAft>
              <a:buClr>
                <a:srgbClr val="6600FF"/>
              </a:buClr>
              <a:buSzPct val="70000"/>
              <a:buNone/>
              <a:defRPr/>
            </a:pPr>
            <a:r>
              <a:rPr lang="en-US" sz="23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When SSI/Medicaid is ending due to parent’s retirement (or due to parent’s disability or passing away):</a:t>
            </a:r>
          </a:p>
          <a:p>
            <a:pPr marL="342900" lvl="0" indent="-342900" defTabSz="914400" eaLnBrk="0" fontAlgn="base" hangingPunct="0">
              <a:lnSpc>
                <a:spcPct val="100000"/>
              </a:lnSpc>
              <a:spcBef>
                <a:spcPct val="20000"/>
              </a:spcBef>
              <a:spcAft>
                <a:spcPct val="0"/>
              </a:spcAft>
              <a:buSzPct val="70000"/>
              <a:buFont typeface="Wingdings" panose="05000000000000000000" pitchFamily="2" charset="2"/>
              <a:buChar char="q"/>
              <a:defRPr/>
            </a:pPr>
            <a:r>
              <a:rPr lang="en-US" sz="23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Son/daughter with IDD cannot have more than $2,000 in resources with these exceptions:</a:t>
            </a:r>
          </a:p>
          <a:p>
            <a:pPr marL="742950" lvl="1" indent="-285750" defTabSz="914400" eaLnBrk="0" fontAlgn="base" hangingPunct="0">
              <a:lnSpc>
                <a:spcPct val="100000"/>
              </a:lnSpc>
              <a:spcBef>
                <a:spcPct val="20000"/>
              </a:spcBef>
              <a:spcAft>
                <a:spcPct val="0"/>
              </a:spcAft>
              <a:buSzPct val="70000"/>
              <a:buFont typeface="Wingdings" panose="05000000000000000000" pitchFamily="2" charset="2"/>
              <a:buChar char="q"/>
              <a:defRPr/>
            </a:pPr>
            <a:r>
              <a:rPr lang="en-US" sz="19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Funds in ABLE account (up to $</a:t>
            </a:r>
            <a:r>
              <a:rPr lang="en-US" sz="1900" kern="0" dirty="0" smtClean="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18,000 </a:t>
            </a:r>
            <a:r>
              <a:rPr lang="en-US" sz="19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deposited per year)</a:t>
            </a:r>
          </a:p>
          <a:p>
            <a:pPr marL="742950" lvl="1" indent="-285750" defTabSz="914400" eaLnBrk="0" fontAlgn="base" hangingPunct="0">
              <a:lnSpc>
                <a:spcPct val="100000"/>
              </a:lnSpc>
              <a:spcBef>
                <a:spcPct val="20000"/>
              </a:spcBef>
              <a:spcAft>
                <a:spcPct val="0"/>
              </a:spcAft>
              <a:buSzPct val="70000"/>
              <a:buFont typeface="Wingdings" panose="05000000000000000000" pitchFamily="2" charset="2"/>
              <a:buChar char="q"/>
              <a:defRPr/>
            </a:pPr>
            <a:r>
              <a:rPr lang="en-US" sz="19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Funds in a Special Needs Trust</a:t>
            </a:r>
          </a:p>
          <a:p>
            <a:pPr marL="742950" lvl="1" indent="-285750" defTabSz="914400" eaLnBrk="0" fontAlgn="base" hangingPunct="0">
              <a:lnSpc>
                <a:spcPct val="100000"/>
              </a:lnSpc>
              <a:spcBef>
                <a:spcPct val="20000"/>
              </a:spcBef>
              <a:spcAft>
                <a:spcPct val="0"/>
              </a:spcAft>
              <a:buSzPct val="70000"/>
              <a:buFont typeface="Wingdings" panose="05000000000000000000" pitchFamily="2" charset="2"/>
              <a:buChar char="q"/>
              <a:defRPr/>
            </a:pPr>
            <a:r>
              <a:rPr lang="en-US" sz="19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If back-payment received from Social Security: Nine months to spend it down.</a:t>
            </a:r>
          </a:p>
          <a:p>
            <a:pPr marL="0" lvl="0" indent="0" defTabSz="914400" eaLnBrk="0" fontAlgn="base" hangingPunct="0">
              <a:lnSpc>
                <a:spcPct val="100000"/>
              </a:lnSpc>
              <a:spcBef>
                <a:spcPct val="20000"/>
              </a:spcBef>
              <a:spcAft>
                <a:spcPct val="0"/>
              </a:spcAft>
              <a:buClr>
                <a:srgbClr val="C00000"/>
              </a:buClr>
              <a:buSzPct val="70000"/>
              <a:buNone/>
              <a:defRPr/>
            </a:pPr>
            <a:r>
              <a:rPr lang="en-US" sz="2300" b="1" u="sng"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Important:</a:t>
            </a:r>
            <a:r>
              <a:rPr lang="en-US" sz="23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  The previous Medicaid (from SSI) is in effect for 4 months after SSI ends.  </a:t>
            </a:r>
            <a:r>
              <a:rPr lang="en-US" sz="2300" b="1" u="sng"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Don’t delay in submitting the RFI Medicaid application!</a:t>
            </a:r>
          </a:p>
          <a:p>
            <a:endParaRPr lang="en-US" dirty="0"/>
          </a:p>
        </p:txBody>
      </p:sp>
      <p:sp>
        <p:nvSpPr>
          <p:cNvPr id="3" name="Title 2"/>
          <p:cNvSpPr>
            <a:spLocks noGrp="1"/>
          </p:cNvSpPr>
          <p:nvPr>
            <p:ph type="title"/>
          </p:nvPr>
        </p:nvSpPr>
        <p:spPr/>
        <p:txBody>
          <a:bodyPr/>
          <a:lstStyle/>
          <a:p>
            <a:pPr algn="ctr"/>
            <a:r>
              <a:rPr lang="en-US" sz="3200" b="1" dirty="0">
                <a:latin typeface="Arial" panose="020B0604020202020204" pitchFamily="34" charset="0"/>
                <a:cs typeface="Arial" panose="020B0604020202020204" pitchFamily="34" charset="0"/>
              </a:rPr>
              <a:t>When applying for Medicaid…</a:t>
            </a:r>
            <a:endParaRPr lang="en-US" b="1" dirty="0"/>
          </a:p>
        </p:txBody>
      </p:sp>
    </p:spTree>
    <p:extLst>
      <p:ext uri="{BB962C8B-B14F-4D97-AF65-F5344CB8AC3E}">
        <p14:creationId xmlns:p14="http://schemas.microsoft.com/office/powerpoint/2010/main" val="2710593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82475C-FFB3-AFA7-4DDF-46ED7919B9C6}"/>
              </a:ext>
            </a:extLst>
          </p:cNvPr>
          <p:cNvSpPr>
            <a:spLocks noGrp="1"/>
          </p:cNvSpPr>
          <p:nvPr>
            <p:ph idx="1"/>
          </p:nvPr>
        </p:nvSpPr>
        <p:spPr/>
        <p:txBody>
          <a:bodyPr>
            <a:noAutofit/>
          </a:bodyPr>
          <a:lstStyle/>
          <a:p>
            <a:pPr marL="0" indent="0">
              <a:buNone/>
            </a:pPr>
            <a:r>
              <a:rPr lang="en-US" sz="2400" b="1" u="sng" dirty="0"/>
              <a:t>Example of having both SSI and SSDI simultaneously:</a:t>
            </a:r>
          </a:p>
          <a:p>
            <a:pPr>
              <a:buFont typeface="Wingdings" panose="05000000000000000000" pitchFamily="2" charset="2"/>
              <a:buChar char="§"/>
            </a:pPr>
            <a:r>
              <a:rPr lang="en-US" sz="2300" dirty="0"/>
              <a:t>Person with IDD receives SSI and Medicaid at age 18.</a:t>
            </a:r>
            <a:endParaRPr lang="en-US" sz="2300" b="1" u="sng" dirty="0"/>
          </a:p>
          <a:p>
            <a:pPr>
              <a:buFont typeface="Wingdings" panose="05000000000000000000" pitchFamily="2" charset="2"/>
              <a:buChar char="§"/>
            </a:pPr>
            <a:r>
              <a:rPr lang="en-US" sz="2300" dirty="0"/>
              <a:t>Later, a parent with a small work record retires or becomes </a:t>
            </a:r>
            <a:r>
              <a:rPr lang="en-US" sz="2300" dirty="0" smtClean="0"/>
              <a:t>disabled. Parent </a:t>
            </a:r>
            <a:r>
              <a:rPr lang="en-US" sz="2300" dirty="0"/>
              <a:t>receives $900/month in Social Security benefit.</a:t>
            </a:r>
          </a:p>
          <a:p>
            <a:pPr>
              <a:buFont typeface="Wingdings" panose="05000000000000000000" pitchFamily="2" charset="2"/>
              <a:buChar char="§"/>
            </a:pPr>
            <a:r>
              <a:rPr lang="en-US" sz="2300" dirty="0"/>
              <a:t>Person with IDD starts to receive SSDI:  ½ of $900 = $450/month.</a:t>
            </a:r>
          </a:p>
          <a:p>
            <a:pPr>
              <a:buFont typeface="Wingdings" panose="05000000000000000000" pitchFamily="2" charset="2"/>
              <a:buChar char="§"/>
            </a:pPr>
            <a:r>
              <a:rPr lang="en-US" sz="2300" dirty="0"/>
              <a:t>Person with IDD will receive reduced amount of SSI, and $450/month in SSDI. </a:t>
            </a:r>
            <a:r>
              <a:rPr lang="en-US" sz="2300" b="1" dirty="0" smtClean="0"/>
              <a:t>Person </a:t>
            </a:r>
            <a:r>
              <a:rPr lang="en-US" sz="2300" b="1" dirty="0"/>
              <a:t>with IDD keeps Medicaid because they still have some SSI.  RFI Medicaid application is </a:t>
            </a:r>
            <a:r>
              <a:rPr lang="en-US" sz="2300" b="1" u="sng" dirty="0"/>
              <a:t>not</a:t>
            </a:r>
            <a:r>
              <a:rPr lang="en-US" sz="2300" b="1" dirty="0"/>
              <a:t> applicable in this situation.  </a:t>
            </a:r>
          </a:p>
        </p:txBody>
      </p:sp>
      <p:sp>
        <p:nvSpPr>
          <p:cNvPr id="3" name="Title 2">
            <a:extLst>
              <a:ext uri="{FF2B5EF4-FFF2-40B4-BE49-F238E27FC236}">
                <a16:creationId xmlns:a16="http://schemas.microsoft.com/office/drawing/2014/main" id="{7C8E3CFD-2F4C-239F-539F-490B1F72B318}"/>
              </a:ext>
            </a:extLst>
          </p:cNvPr>
          <p:cNvSpPr>
            <a:spLocks noGrp="1"/>
          </p:cNvSpPr>
          <p:nvPr>
            <p:ph type="title"/>
          </p:nvPr>
        </p:nvSpPr>
        <p:spPr/>
        <p:txBody>
          <a:bodyPr/>
          <a:lstStyle/>
          <a:p>
            <a:r>
              <a:rPr lang="en-US" dirty="0"/>
              <a:t> </a:t>
            </a:r>
            <a:r>
              <a:rPr lang="en-US" sz="3600" b="1" dirty="0"/>
              <a:t>Having both SSI and SSDI at the same time</a:t>
            </a:r>
          </a:p>
        </p:txBody>
      </p:sp>
    </p:spTree>
    <p:extLst>
      <p:ext uri="{BB962C8B-B14F-4D97-AF65-F5344CB8AC3E}">
        <p14:creationId xmlns:p14="http://schemas.microsoft.com/office/powerpoint/2010/main" val="1341031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Tx/>
              <a:buFont typeface="Wingdings" panose="05000000000000000000" pitchFamily="2" charset="2"/>
              <a:buChar char="q"/>
              <a:defRPr/>
            </a:pPr>
            <a:r>
              <a:rPr lang="en-US" sz="2400" dirty="0">
                <a:latin typeface="Arial" panose="020B0604020202020204" pitchFamily="34" charset="0"/>
                <a:cs typeface="Arial" panose="020B0604020202020204" pitchFamily="34" charset="0"/>
              </a:rPr>
              <a:t>If setting up SNT, be sure the attorney is very experienced with this type of trust for Medicaid beneficiary.</a:t>
            </a:r>
          </a:p>
          <a:p>
            <a:pPr>
              <a:buClrTx/>
              <a:buFont typeface="Wingdings" panose="05000000000000000000" pitchFamily="2" charset="2"/>
              <a:buChar char="q"/>
              <a:defRPr/>
            </a:pPr>
            <a:endParaRPr lang="en-US" sz="2400" dirty="0">
              <a:latin typeface="Arial" panose="020B0604020202020204" pitchFamily="34" charset="0"/>
              <a:cs typeface="Arial" panose="020B0604020202020204" pitchFamily="34" charset="0"/>
            </a:endParaRPr>
          </a:p>
          <a:p>
            <a:pPr>
              <a:buClrTx/>
              <a:buFont typeface="Wingdings" panose="05000000000000000000" pitchFamily="2" charset="2"/>
              <a:buChar char="q"/>
              <a:defRPr/>
            </a:pPr>
            <a:r>
              <a:rPr lang="en-US" sz="2400" dirty="0">
                <a:latin typeface="Arial" panose="020B0604020202020204" pitchFamily="34" charset="0"/>
                <a:cs typeface="Arial" panose="020B0604020202020204" pitchFamily="34" charset="0"/>
              </a:rPr>
              <a:t>If the SNT has been funded, Medicaid will want to review the document. </a:t>
            </a:r>
          </a:p>
          <a:p>
            <a:pPr>
              <a:buClrTx/>
              <a:buFont typeface="Wingdings" panose="05000000000000000000" pitchFamily="2" charset="2"/>
              <a:buChar char="q"/>
              <a:defRPr/>
            </a:pPr>
            <a:endParaRPr lang="en-US" sz="2400" dirty="0">
              <a:latin typeface="Arial" panose="020B0604020202020204" pitchFamily="34" charset="0"/>
              <a:cs typeface="Arial" panose="020B0604020202020204" pitchFamily="34" charset="0"/>
            </a:endParaRPr>
          </a:p>
          <a:p>
            <a:pPr>
              <a:buClrTx/>
              <a:buFont typeface="Wingdings" panose="05000000000000000000" pitchFamily="2" charset="2"/>
              <a:buChar char="q"/>
              <a:defRPr/>
            </a:pPr>
            <a:r>
              <a:rPr lang="en-US" sz="2400" dirty="0">
                <a:latin typeface="Arial" panose="020B0604020202020204" pitchFamily="34" charset="0"/>
                <a:cs typeface="Arial" panose="020B0604020202020204" pitchFamily="34" charset="0"/>
              </a:rPr>
              <a:t>Whenever there are expenditures from SNT, save all receipts. </a:t>
            </a:r>
            <a:r>
              <a:rPr lang="en-US" sz="2400" dirty="0" smtClean="0">
                <a:latin typeface="Arial" panose="020B0604020202020204" pitchFamily="34" charset="0"/>
                <a:cs typeface="Arial" panose="020B0604020202020204" pitchFamily="34" charset="0"/>
              </a:rPr>
              <a:t>Follow </a:t>
            </a:r>
            <a:r>
              <a:rPr lang="en-US" sz="2400" dirty="0">
                <a:latin typeface="Arial" panose="020B0604020202020204" pitchFamily="34" charset="0"/>
                <a:cs typeface="Arial" panose="020B0604020202020204" pitchFamily="34" charset="0"/>
              </a:rPr>
              <a:t>Medicaid regulations.</a:t>
            </a:r>
          </a:p>
          <a:p>
            <a:endParaRPr lang="en-US" dirty="0"/>
          </a:p>
        </p:txBody>
      </p:sp>
      <p:sp>
        <p:nvSpPr>
          <p:cNvPr id="3" name="Title 2"/>
          <p:cNvSpPr>
            <a:spLocks noGrp="1"/>
          </p:cNvSpPr>
          <p:nvPr>
            <p:ph type="title"/>
          </p:nvPr>
        </p:nvSpPr>
        <p:spPr/>
        <p:txBody>
          <a:bodyPr/>
          <a:lstStyle/>
          <a:p>
            <a:r>
              <a:rPr lang="en-US" sz="3200" b="1" dirty="0">
                <a:latin typeface="Arial" panose="020B0604020202020204" pitchFamily="34" charset="0"/>
                <a:cs typeface="Arial" panose="020B0604020202020204" pitchFamily="34" charset="0"/>
              </a:rPr>
              <a:t>Special Needs Trusts (SNT)</a:t>
            </a:r>
            <a:endParaRPr lang="en-US" b="1" dirty="0"/>
          </a:p>
        </p:txBody>
      </p:sp>
    </p:spTree>
    <p:extLst>
      <p:ext uri="{BB962C8B-B14F-4D97-AF65-F5344CB8AC3E}">
        <p14:creationId xmlns:p14="http://schemas.microsoft.com/office/powerpoint/2010/main" val="3947176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48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SOME PEOPLE WITH IDD WHO ARE EMPLOYED HAVE NJ WORKABILITY MEDICAID. </a:t>
            </a:r>
            <a:endParaRPr lang="en-US" sz="4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581235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lgn="ctr">
              <a:buNone/>
            </a:pPr>
            <a:r>
              <a:rPr lang="en-US" sz="4400" b="1" dirty="0">
                <a:latin typeface="Arial" panose="020B0604020202020204" pitchFamily="34" charset="0"/>
                <a:cs typeface="Arial" panose="020B0604020202020204" pitchFamily="34" charset="0"/>
              </a:rPr>
              <a:t>MEDICAID “UNWINDING” </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815112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2"/>
          <p:cNvSpPr txBox="1">
            <a:spLocks noGrp="1"/>
          </p:cNvSpPr>
          <p:nvPr>
            <p:ph type="body" idx="1"/>
          </p:nvPr>
        </p:nvSpPr>
        <p:spPr>
          <a:xfrm>
            <a:off x="914155" y="1690684"/>
            <a:ext cx="78867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2800" b="1" u="sng" dirty="0">
                <a:latin typeface="Garamond"/>
                <a:ea typeface="Garamond"/>
                <a:cs typeface="Garamond"/>
                <a:sym typeface="Garamond"/>
              </a:rPr>
              <a:t>Phase 1:  Implemented on April 1, 2023:</a:t>
            </a:r>
            <a:endParaRPr sz="2800" u="sng" dirty="0"/>
          </a:p>
          <a:p>
            <a:pPr marL="171450" lvl="0" indent="-171450" algn="l" rtl="0">
              <a:lnSpc>
                <a:spcPct val="90000"/>
              </a:lnSpc>
              <a:spcBef>
                <a:spcPts val="750"/>
              </a:spcBef>
              <a:spcAft>
                <a:spcPts val="0"/>
              </a:spcAft>
              <a:buClr>
                <a:schemeClr val="dk1"/>
              </a:buClr>
              <a:buSzPts val="2800"/>
              <a:buFont typeface="Noto Sans Symbols"/>
              <a:buChar char="❑"/>
            </a:pPr>
            <a:r>
              <a:rPr lang="en-US" sz="2800" dirty="0">
                <a:latin typeface="Garamond"/>
                <a:ea typeface="Garamond"/>
                <a:cs typeface="Garamond"/>
                <a:sym typeface="Garamond"/>
              </a:rPr>
              <a:t>Allows for continuation of NJ Workability for 12 months after a job loss (through no fault of the employee)</a:t>
            </a:r>
            <a:endParaRPr dirty="0"/>
          </a:p>
          <a:p>
            <a:pPr marL="171450" lvl="0" indent="-171450" algn="l" rtl="0">
              <a:lnSpc>
                <a:spcPct val="90000"/>
              </a:lnSpc>
              <a:spcBef>
                <a:spcPts val="750"/>
              </a:spcBef>
              <a:spcAft>
                <a:spcPts val="0"/>
              </a:spcAft>
              <a:buClr>
                <a:schemeClr val="dk1"/>
              </a:buClr>
              <a:buSzPts val="2800"/>
              <a:buFont typeface="Noto Sans Symbols"/>
              <a:buChar char="❑"/>
            </a:pPr>
            <a:r>
              <a:rPr lang="en-US" sz="2800" dirty="0">
                <a:latin typeface="Garamond"/>
                <a:ea typeface="Garamond"/>
                <a:cs typeface="Garamond"/>
                <a:sym typeface="Garamond"/>
              </a:rPr>
              <a:t>Resource limits were eliminated.</a:t>
            </a:r>
            <a:endParaRPr sz="2800" dirty="0"/>
          </a:p>
          <a:p>
            <a:pPr marL="171450" lvl="0" indent="-171450" algn="l" rtl="0">
              <a:lnSpc>
                <a:spcPct val="90000"/>
              </a:lnSpc>
              <a:spcBef>
                <a:spcPts val="750"/>
              </a:spcBef>
              <a:spcAft>
                <a:spcPts val="0"/>
              </a:spcAft>
              <a:buClr>
                <a:schemeClr val="dk1"/>
              </a:buClr>
              <a:buSzPts val="2800"/>
              <a:buFont typeface="Noto Sans Symbols"/>
              <a:buChar char="❑"/>
            </a:pPr>
            <a:r>
              <a:rPr lang="en-US" sz="2800" dirty="0" smtClean="0">
                <a:latin typeface="Garamond"/>
                <a:ea typeface="Garamond"/>
                <a:cs typeface="Garamond"/>
                <a:sym typeface="Garamond"/>
              </a:rPr>
              <a:t>Can </a:t>
            </a:r>
            <a:r>
              <a:rPr lang="en-US" sz="2800" dirty="0">
                <a:latin typeface="Garamond"/>
                <a:ea typeface="Garamond"/>
                <a:cs typeface="Garamond"/>
                <a:sym typeface="Garamond"/>
              </a:rPr>
              <a:t>keep NJ </a:t>
            </a:r>
            <a:r>
              <a:rPr lang="en-US" sz="2800" dirty="0" err="1">
                <a:latin typeface="Garamond"/>
                <a:ea typeface="Garamond"/>
                <a:cs typeface="Garamond"/>
                <a:sym typeface="Garamond"/>
              </a:rPr>
              <a:t>WorkAbility</a:t>
            </a:r>
            <a:r>
              <a:rPr lang="en-US" sz="2800" dirty="0">
                <a:latin typeface="Garamond"/>
                <a:ea typeface="Garamond"/>
                <a:cs typeface="Garamond"/>
                <a:sym typeface="Garamond"/>
              </a:rPr>
              <a:t> after 65</a:t>
            </a:r>
            <a:r>
              <a:rPr lang="en-US" sz="2800" baseline="30000" dirty="0">
                <a:latin typeface="Garamond"/>
                <a:ea typeface="Garamond"/>
                <a:cs typeface="Garamond"/>
                <a:sym typeface="Garamond"/>
              </a:rPr>
              <a:t>th</a:t>
            </a:r>
            <a:r>
              <a:rPr lang="en-US" sz="2800" dirty="0">
                <a:latin typeface="Garamond"/>
                <a:ea typeface="Garamond"/>
                <a:cs typeface="Garamond"/>
                <a:sym typeface="Garamond"/>
              </a:rPr>
              <a:t> birthday. </a:t>
            </a:r>
            <a:endParaRPr sz="2800" dirty="0"/>
          </a:p>
          <a:p>
            <a:pPr marL="171450" lvl="0" indent="-171450" algn="l" rtl="0">
              <a:lnSpc>
                <a:spcPct val="90000"/>
              </a:lnSpc>
              <a:spcBef>
                <a:spcPts val="750"/>
              </a:spcBef>
              <a:spcAft>
                <a:spcPts val="0"/>
              </a:spcAft>
              <a:buClr>
                <a:schemeClr val="dk1"/>
              </a:buClr>
              <a:buSzPts val="2800"/>
              <a:buFont typeface="Noto Sans Symbols"/>
              <a:buChar char="❑"/>
            </a:pPr>
            <a:r>
              <a:rPr lang="en-US" sz="2800" dirty="0">
                <a:latin typeface="Garamond"/>
                <a:ea typeface="Garamond"/>
                <a:cs typeface="Garamond"/>
                <a:sym typeface="Garamond"/>
              </a:rPr>
              <a:t>Removes consideration of spouse’s income.</a:t>
            </a:r>
          </a:p>
          <a:p>
            <a:pPr marL="171450" lvl="0" indent="-171450" algn="l" rtl="0">
              <a:lnSpc>
                <a:spcPct val="90000"/>
              </a:lnSpc>
              <a:spcBef>
                <a:spcPts val="750"/>
              </a:spcBef>
              <a:spcAft>
                <a:spcPts val="0"/>
              </a:spcAft>
              <a:buClr>
                <a:schemeClr val="dk1"/>
              </a:buClr>
              <a:buSzPts val="2800"/>
              <a:buFont typeface="Noto Sans Symbols"/>
              <a:buChar char="❑"/>
            </a:pPr>
            <a:r>
              <a:rPr lang="en-US" sz="2800" dirty="0">
                <a:latin typeface="Garamond"/>
                <a:sym typeface="Garamond"/>
              </a:rPr>
              <a:t>Can have IRA or 401k retirement account (this is not new;  was already allowable).</a:t>
            </a:r>
            <a:endParaRPr sz="2800" dirty="0"/>
          </a:p>
          <a:p>
            <a:pPr marL="171450" lvl="0" indent="-38100" algn="l" rtl="0">
              <a:lnSpc>
                <a:spcPct val="90000"/>
              </a:lnSpc>
              <a:spcBef>
                <a:spcPts val="750"/>
              </a:spcBef>
              <a:spcAft>
                <a:spcPts val="0"/>
              </a:spcAft>
              <a:buClr>
                <a:schemeClr val="dk1"/>
              </a:buClr>
              <a:buSzPts val="2100"/>
              <a:buNone/>
            </a:pPr>
            <a:endParaRPr dirty="0"/>
          </a:p>
        </p:txBody>
      </p:sp>
      <p:sp>
        <p:nvSpPr>
          <p:cNvPr id="187" name="Google Shape;187;p22"/>
          <p:cNvSpPr txBox="1">
            <a:spLocks noGrp="1"/>
          </p:cNvSpPr>
          <p:nvPr>
            <p:ph type="title"/>
          </p:nvPr>
        </p:nvSpPr>
        <p:spPr>
          <a:xfrm>
            <a:off x="3154476" y="50794"/>
            <a:ext cx="5829300" cy="13255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Garamond"/>
              <a:buNone/>
            </a:pPr>
            <a:r>
              <a:rPr lang="en-US" sz="4000" b="1" dirty="0">
                <a:latin typeface="Garamond"/>
                <a:ea typeface="Garamond"/>
                <a:cs typeface="Garamond"/>
                <a:sym typeface="Garamond"/>
              </a:rPr>
              <a:t>NJ </a:t>
            </a:r>
            <a:r>
              <a:rPr lang="en-US" sz="4000" b="1" dirty="0" err="1">
                <a:latin typeface="Garamond"/>
                <a:ea typeface="Garamond"/>
                <a:cs typeface="Garamond"/>
                <a:sym typeface="Garamond"/>
              </a:rPr>
              <a:t>WorkAbility</a:t>
            </a:r>
            <a:r>
              <a:rPr lang="en-US" sz="4000" b="1" dirty="0">
                <a:latin typeface="Garamond"/>
                <a:ea typeface="Garamond"/>
                <a:cs typeface="Garamond"/>
                <a:sym typeface="Garamond"/>
              </a:rPr>
              <a:t/>
            </a:r>
            <a:br>
              <a:rPr lang="en-US" sz="4000" b="1" dirty="0">
                <a:latin typeface="Garamond"/>
                <a:ea typeface="Garamond"/>
                <a:cs typeface="Garamond"/>
                <a:sym typeface="Garamond"/>
              </a:rPr>
            </a:br>
            <a:r>
              <a:rPr lang="en-US" sz="4000" b="1" dirty="0">
                <a:latin typeface="Garamond"/>
                <a:ea typeface="Garamond"/>
                <a:cs typeface="Garamond"/>
                <a:sym typeface="Garamond"/>
              </a:rPr>
              <a:t> Medicaid Expansion</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a:spLocks noGrp="1"/>
          </p:cNvSpPr>
          <p:nvPr>
            <p:ph type="body" idx="1"/>
          </p:nvPr>
        </p:nvSpPr>
        <p:spPr>
          <a:xfrm>
            <a:off x="923299" y="1635820"/>
            <a:ext cx="7886700" cy="4351338"/>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ts val="3200"/>
              <a:buNone/>
            </a:pPr>
            <a:r>
              <a:rPr lang="en-US" sz="3200" b="1" u="sng" dirty="0">
                <a:latin typeface="Garamond"/>
                <a:ea typeface="Garamond"/>
                <a:cs typeface="Garamond"/>
                <a:sym typeface="Garamond"/>
              </a:rPr>
              <a:t>Phase 2 implementation:  No date has been announced yet.</a:t>
            </a:r>
            <a:endParaRPr u="sng" dirty="0"/>
          </a:p>
          <a:p>
            <a:pPr marL="171450" lvl="0" indent="-171450" algn="l" rtl="0">
              <a:lnSpc>
                <a:spcPct val="90000"/>
              </a:lnSpc>
              <a:spcBef>
                <a:spcPts val="750"/>
              </a:spcBef>
              <a:spcAft>
                <a:spcPts val="0"/>
              </a:spcAft>
              <a:buClr>
                <a:schemeClr val="dk1"/>
              </a:buClr>
              <a:buSzPts val="3000"/>
              <a:buFont typeface="Noto Sans Symbols"/>
              <a:buChar char="❑"/>
            </a:pPr>
            <a:r>
              <a:rPr lang="en-US" sz="3000" dirty="0" smtClean="0">
                <a:latin typeface="Garamond"/>
                <a:ea typeface="Garamond"/>
                <a:cs typeface="Garamond"/>
                <a:sym typeface="Garamond"/>
              </a:rPr>
              <a:t>Is expected to </a:t>
            </a:r>
            <a:r>
              <a:rPr lang="en-US" sz="3000" dirty="0">
                <a:latin typeface="Garamond"/>
                <a:ea typeface="Garamond"/>
                <a:cs typeface="Garamond"/>
                <a:sym typeface="Garamond"/>
              </a:rPr>
              <a:t>remove the regulation stating that a person is not eligible for NJ </a:t>
            </a:r>
            <a:r>
              <a:rPr lang="en-US" sz="3000" dirty="0" err="1">
                <a:latin typeface="Garamond"/>
                <a:ea typeface="Garamond"/>
                <a:cs typeface="Garamond"/>
                <a:sym typeface="Garamond"/>
              </a:rPr>
              <a:t>WorkAbility</a:t>
            </a:r>
            <a:r>
              <a:rPr lang="en-US" sz="3000" dirty="0">
                <a:latin typeface="Garamond"/>
                <a:ea typeface="Garamond"/>
                <a:cs typeface="Garamond"/>
                <a:sym typeface="Garamond"/>
              </a:rPr>
              <a:t> if receives “unearned” SSDI income above $1,215/month (in 2023) from parent’s work record. </a:t>
            </a:r>
            <a:endParaRPr dirty="0"/>
          </a:p>
          <a:p>
            <a:pPr marL="171450" lvl="0" indent="-171450" algn="l" rtl="0">
              <a:lnSpc>
                <a:spcPct val="90000"/>
              </a:lnSpc>
              <a:spcBef>
                <a:spcPts val="750"/>
              </a:spcBef>
              <a:spcAft>
                <a:spcPts val="0"/>
              </a:spcAft>
              <a:buClr>
                <a:schemeClr val="dk1"/>
              </a:buClr>
              <a:buSzPts val="3000"/>
              <a:buFont typeface="Noto Sans Symbols"/>
              <a:buChar char="❑"/>
            </a:pPr>
            <a:r>
              <a:rPr lang="en-US" sz="3000" u="sng" dirty="0">
                <a:latin typeface="Garamond"/>
                <a:ea typeface="Garamond"/>
                <a:cs typeface="Garamond"/>
                <a:sym typeface="Garamond"/>
              </a:rPr>
              <a:t>Note:</a:t>
            </a:r>
            <a:r>
              <a:rPr lang="en-US" sz="3000" dirty="0">
                <a:latin typeface="Garamond"/>
                <a:ea typeface="Garamond"/>
                <a:cs typeface="Garamond"/>
                <a:sym typeface="Garamond"/>
              </a:rPr>
              <a:t> The $1,215/month threshold pertains only to NJ </a:t>
            </a:r>
            <a:r>
              <a:rPr lang="en-US" sz="3000" dirty="0" err="1">
                <a:latin typeface="Garamond"/>
                <a:ea typeface="Garamond"/>
                <a:cs typeface="Garamond"/>
                <a:sym typeface="Garamond"/>
              </a:rPr>
              <a:t>WorkAbility</a:t>
            </a:r>
            <a:r>
              <a:rPr lang="en-US" sz="3000" dirty="0">
                <a:latin typeface="Garamond"/>
                <a:ea typeface="Garamond"/>
                <a:cs typeface="Garamond"/>
                <a:sym typeface="Garamond"/>
              </a:rPr>
              <a:t> Medicaid.  The $1,215/month limit is </a:t>
            </a:r>
            <a:r>
              <a:rPr lang="en-US" sz="3000" u="sng" dirty="0">
                <a:latin typeface="Garamond"/>
                <a:ea typeface="Garamond"/>
                <a:cs typeface="Garamond"/>
                <a:sym typeface="Garamond"/>
              </a:rPr>
              <a:t>not applicable</a:t>
            </a:r>
            <a:r>
              <a:rPr lang="en-US" sz="3000" dirty="0">
                <a:latin typeface="Garamond"/>
                <a:ea typeface="Garamond"/>
                <a:cs typeface="Garamond"/>
                <a:sym typeface="Garamond"/>
              </a:rPr>
              <a:t> for people who have Section 1634 DAC status and are employed.</a:t>
            </a:r>
            <a:endParaRPr dirty="0"/>
          </a:p>
          <a:p>
            <a:pPr marL="171450" lvl="0" indent="19050" algn="l" rtl="0">
              <a:lnSpc>
                <a:spcPct val="90000"/>
              </a:lnSpc>
              <a:spcBef>
                <a:spcPts val="750"/>
              </a:spcBef>
              <a:spcAft>
                <a:spcPts val="0"/>
              </a:spcAft>
              <a:buClr>
                <a:schemeClr val="dk1"/>
              </a:buClr>
              <a:buSzPts val="3000"/>
              <a:buFont typeface="Noto Sans Symbols"/>
              <a:buNone/>
            </a:pPr>
            <a:endParaRPr dirty="0"/>
          </a:p>
        </p:txBody>
      </p:sp>
      <p:sp>
        <p:nvSpPr>
          <p:cNvPr id="193" name="Google Shape;193;p23"/>
          <p:cNvSpPr txBox="1">
            <a:spLocks noGrp="1"/>
          </p:cNvSpPr>
          <p:nvPr>
            <p:ph type="title"/>
          </p:nvPr>
        </p:nvSpPr>
        <p:spPr>
          <a:xfrm>
            <a:off x="3154476" y="50794"/>
            <a:ext cx="5829300" cy="13255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Garamond"/>
              <a:buNone/>
            </a:pPr>
            <a:r>
              <a:rPr lang="en-US" sz="4000" b="1">
                <a:latin typeface="Garamond"/>
                <a:ea typeface="Garamond"/>
                <a:cs typeface="Garamond"/>
                <a:sym typeface="Garamond"/>
              </a:rPr>
              <a:t>NJ WorkAbility </a:t>
            </a:r>
            <a:br>
              <a:rPr lang="en-US" sz="4000" b="1">
                <a:latin typeface="Garamond"/>
                <a:ea typeface="Garamond"/>
                <a:cs typeface="Garamond"/>
                <a:sym typeface="Garamond"/>
              </a:rPr>
            </a:br>
            <a:r>
              <a:rPr lang="en-US" sz="4000" b="1">
                <a:latin typeface="Garamond"/>
                <a:ea typeface="Garamond"/>
                <a:cs typeface="Garamond"/>
                <a:sym typeface="Garamond"/>
              </a:rPr>
              <a:t>Medicaid expansion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44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IMPORTANT:  </a:t>
            </a:r>
            <a:br>
              <a:rPr lang="en-US" sz="44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br>
            <a:r>
              <a:rPr lang="en-US" sz="44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WHAT TO KNOW WHEN A</a:t>
            </a:r>
            <a:br>
              <a:rPr lang="en-US" sz="44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br>
            <a:r>
              <a:rPr lang="en-US" sz="44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SON/DAUGHTER WITH IDD RECEIVES SSDI AND IS EMPLOYED</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211049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0" indent="-342900" defTabSz="914400" eaLnBrk="0" fontAlgn="base" hangingPunct="0">
              <a:lnSpc>
                <a:spcPct val="100000"/>
              </a:lnSpc>
              <a:spcBef>
                <a:spcPct val="20000"/>
              </a:spcBef>
              <a:spcAft>
                <a:spcPct val="0"/>
              </a:spcAft>
              <a:buSzPct val="70000"/>
              <a:buFont typeface="Wingdings" panose="05000000000000000000" pitchFamily="2" charset="2"/>
              <a:buChar char="q"/>
              <a:defRPr/>
            </a:pPr>
            <a:r>
              <a:rPr lang="en-US" sz="1900" kern="0" dirty="0">
                <a:solidFill>
                  <a:srgbClr val="000000"/>
                </a:solidFill>
                <a:latin typeface="Arial" panose="020B0604020202020204" pitchFamily="34" charset="0"/>
                <a:ea typeface="ＭＳ Ｐゴシック" charset="-128"/>
                <a:cs typeface="Arial" panose="020B0604020202020204" pitchFamily="34" charset="0"/>
              </a:rPr>
              <a:t>Social Security Administration’s regulation: To be eligible for SSDI benefits, a person must </a:t>
            </a:r>
            <a:r>
              <a:rPr lang="en-US" sz="1900" b="1" u="sng" kern="0" dirty="0">
                <a:solidFill>
                  <a:srgbClr val="000000"/>
                </a:solidFill>
                <a:latin typeface="Arial" panose="020B0604020202020204" pitchFamily="34" charset="0"/>
                <a:ea typeface="ＭＳ Ｐゴシック" charset="-128"/>
                <a:cs typeface="Arial" panose="020B0604020202020204" pitchFamily="34" charset="0"/>
              </a:rPr>
              <a:t>not</a:t>
            </a:r>
            <a:r>
              <a:rPr lang="en-US" sz="1900" kern="0" dirty="0">
                <a:solidFill>
                  <a:srgbClr val="000000"/>
                </a:solidFill>
                <a:latin typeface="Arial" panose="020B0604020202020204" pitchFamily="34" charset="0"/>
                <a:ea typeface="ＭＳ Ｐゴシック" charset="-128"/>
                <a:cs typeface="Arial" panose="020B0604020202020204" pitchFamily="34" charset="0"/>
              </a:rPr>
              <a:t> be able to engage in </a:t>
            </a:r>
            <a:r>
              <a:rPr lang="en-US" sz="1900" b="1" kern="0" dirty="0">
                <a:solidFill>
                  <a:srgbClr val="000000"/>
                </a:solidFill>
                <a:latin typeface="Arial" panose="020B0604020202020204" pitchFamily="34" charset="0"/>
                <a:ea typeface="ＭＳ Ｐゴシック" charset="-128"/>
                <a:cs typeface="Arial" panose="020B0604020202020204" pitchFamily="34" charset="0"/>
              </a:rPr>
              <a:t>substantial gainful activity</a:t>
            </a:r>
            <a:r>
              <a:rPr lang="en-US" sz="1900" kern="0" dirty="0">
                <a:solidFill>
                  <a:srgbClr val="000000"/>
                </a:solidFill>
                <a:latin typeface="Arial" panose="020B0604020202020204" pitchFamily="34" charset="0"/>
                <a:ea typeface="ＭＳ Ｐゴシック" charset="-128"/>
                <a:cs typeface="Arial" panose="020B0604020202020204" pitchFamily="34" charset="0"/>
              </a:rPr>
              <a:t> </a:t>
            </a:r>
            <a:r>
              <a:rPr lang="en-US" sz="1900" b="1" kern="0" dirty="0">
                <a:solidFill>
                  <a:srgbClr val="000000"/>
                </a:solidFill>
                <a:latin typeface="Arial" panose="020B0604020202020204" pitchFamily="34" charset="0"/>
                <a:ea typeface="ＭＳ Ｐゴシック" charset="-128"/>
                <a:cs typeface="Arial" panose="020B0604020202020204" pitchFamily="34" charset="0"/>
              </a:rPr>
              <a:t>(SGA).</a:t>
            </a:r>
            <a:r>
              <a:rPr lang="en-US" sz="1900" kern="0" dirty="0">
                <a:solidFill>
                  <a:srgbClr val="000000"/>
                </a:solidFill>
                <a:latin typeface="Arial" panose="020B0604020202020204" pitchFamily="34" charset="0"/>
                <a:ea typeface="ＭＳ Ｐゴシック" charset="-128"/>
                <a:cs typeface="Arial" panose="020B0604020202020204" pitchFamily="34" charset="0"/>
              </a:rPr>
              <a:t> A person who is earning more than a certain monthly amount is usually considered to be engaging in SGA. </a:t>
            </a:r>
            <a:endParaRPr lang="en-US" sz="19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endParaRPr>
          </a:p>
          <a:p>
            <a:pPr marL="342900" lvl="0" indent="-342900" defTabSz="914400" eaLnBrk="0" fontAlgn="base" hangingPunct="0">
              <a:lnSpc>
                <a:spcPct val="100000"/>
              </a:lnSpc>
              <a:spcBef>
                <a:spcPct val="20000"/>
              </a:spcBef>
              <a:spcAft>
                <a:spcPct val="0"/>
              </a:spcAft>
              <a:buSzPct val="70000"/>
              <a:buFont typeface="Wingdings" panose="05000000000000000000" pitchFamily="2" charset="2"/>
              <a:buChar char="q"/>
              <a:defRPr/>
            </a:pPr>
            <a:r>
              <a:rPr lang="en-US" sz="19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SGA maximum for </a:t>
            </a:r>
            <a:r>
              <a:rPr lang="en-US" sz="1900" b="1" kern="0" dirty="0" smtClean="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2024 </a:t>
            </a:r>
            <a:r>
              <a:rPr lang="en-US" sz="19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is $</a:t>
            </a:r>
            <a:r>
              <a:rPr lang="en-US" sz="1900" b="1" kern="0" dirty="0" smtClean="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1,550/mo</a:t>
            </a:r>
            <a:r>
              <a:rPr lang="en-US" sz="19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 gross income</a:t>
            </a:r>
            <a:r>
              <a:rPr lang="en-US" sz="19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 </a:t>
            </a:r>
            <a:r>
              <a:rPr lang="en-US" sz="19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SGA is income from employment; does not include SSDI income</a:t>
            </a:r>
            <a:r>
              <a:rPr lang="en-US" sz="19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a:t>
            </a:r>
          </a:p>
          <a:p>
            <a:pPr marL="342900" lvl="0" indent="-342900" defTabSz="914400" eaLnBrk="0" fontAlgn="base" hangingPunct="0">
              <a:lnSpc>
                <a:spcPct val="100000"/>
              </a:lnSpc>
              <a:spcBef>
                <a:spcPct val="20000"/>
              </a:spcBef>
              <a:spcAft>
                <a:spcPct val="0"/>
              </a:spcAft>
              <a:buSzPct val="70000"/>
              <a:buFont typeface="Wingdings" panose="05000000000000000000" pitchFamily="2" charset="2"/>
              <a:buChar char="q"/>
              <a:defRPr/>
            </a:pPr>
            <a:r>
              <a:rPr lang="en-US" sz="19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Report income from employment monthly to SSA.</a:t>
            </a:r>
          </a:p>
          <a:p>
            <a:pPr marL="342900" lvl="0" indent="-342900" defTabSz="914400" eaLnBrk="0" fontAlgn="base" hangingPunct="0">
              <a:lnSpc>
                <a:spcPct val="100000"/>
              </a:lnSpc>
              <a:spcBef>
                <a:spcPct val="20000"/>
              </a:spcBef>
              <a:spcAft>
                <a:spcPct val="0"/>
              </a:spcAft>
              <a:buSzPct val="70000"/>
              <a:buFont typeface="Wingdings" panose="05000000000000000000" pitchFamily="2" charset="2"/>
              <a:buChar char="q"/>
              <a:defRPr/>
            </a:pPr>
            <a:r>
              <a:rPr lang="en-US" sz="19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If employee with IDD receiving SSDI exceeds SGA for 9 months:  Expect to have SSDI halted and receive a letter from Social Security requiring pay-back for overpayment.  </a:t>
            </a:r>
          </a:p>
          <a:p>
            <a:pPr marL="342900" lvl="0" indent="-342900" defTabSz="914400" eaLnBrk="0" fontAlgn="base" hangingPunct="0">
              <a:lnSpc>
                <a:spcPct val="100000"/>
              </a:lnSpc>
              <a:spcBef>
                <a:spcPct val="20000"/>
              </a:spcBef>
              <a:spcAft>
                <a:spcPct val="0"/>
              </a:spcAft>
              <a:buSzPct val="70000"/>
              <a:buFont typeface="Wingdings" panose="05000000000000000000" pitchFamily="2" charset="2"/>
              <a:buChar char="q"/>
              <a:defRPr/>
            </a:pPr>
            <a:r>
              <a:rPr lang="en-US" sz="19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Important: SSA is very delayed in sending notifications when persons with SSDI exceeded the SGA level.</a:t>
            </a:r>
          </a:p>
          <a:p>
            <a:endParaRPr lang="en-US" dirty="0"/>
          </a:p>
        </p:txBody>
      </p:sp>
      <p:sp>
        <p:nvSpPr>
          <p:cNvPr id="3" name="Title 2"/>
          <p:cNvSpPr>
            <a:spLocks noGrp="1"/>
          </p:cNvSpPr>
          <p:nvPr>
            <p:ph type="title"/>
          </p:nvPr>
        </p:nvSpPr>
        <p:spPr/>
        <p:txBody>
          <a:bodyPr/>
          <a:lstStyle/>
          <a:p>
            <a:pPr algn="ctr"/>
            <a:r>
              <a:rPr lang="en-US" sz="5400" b="1" dirty="0">
                <a:latin typeface="Arial" panose="020B0604020202020204" pitchFamily="34" charset="0"/>
                <a:cs typeface="Arial" panose="020B0604020202020204" pitchFamily="34" charset="0"/>
              </a:rPr>
              <a:t>What is SGA?</a:t>
            </a:r>
          </a:p>
        </p:txBody>
      </p:sp>
    </p:spTree>
    <p:extLst>
      <p:ext uri="{BB962C8B-B14F-4D97-AF65-F5344CB8AC3E}">
        <p14:creationId xmlns:p14="http://schemas.microsoft.com/office/powerpoint/2010/main" val="4251564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lgn="ctr" defTabSz="914400" eaLnBrk="0" fontAlgn="base" hangingPunct="0">
              <a:lnSpc>
                <a:spcPct val="100000"/>
              </a:lnSpc>
              <a:spcBef>
                <a:spcPct val="20000"/>
              </a:spcBef>
              <a:spcAft>
                <a:spcPct val="0"/>
              </a:spcAft>
              <a:buClr>
                <a:srgbClr val="6600FF"/>
              </a:buClr>
              <a:buSzPct val="70000"/>
              <a:buNone/>
              <a:defRPr/>
            </a:pPr>
            <a:endParaRPr lang="en-US" sz="44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endParaRPr>
          </a:p>
          <a:p>
            <a:pPr marL="0" lvl="0" indent="0" algn="ctr" defTabSz="914400" eaLnBrk="0" fontAlgn="base" hangingPunct="0">
              <a:lnSpc>
                <a:spcPct val="100000"/>
              </a:lnSpc>
              <a:spcBef>
                <a:spcPct val="20000"/>
              </a:spcBef>
              <a:spcAft>
                <a:spcPct val="0"/>
              </a:spcAft>
              <a:buClr>
                <a:srgbClr val="6600FF"/>
              </a:buClr>
              <a:buSzPct val="70000"/>
              <a:buNone/>
              <a:defRPr/>
            </a:pPr>
            <a:r>
              <a:rPr lang="en-US" sz="44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ABLE ACCOUNTS</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832303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42900" lvl="0" indent="-342900" defTabSz="914400" eaLnBrk="0" fontAlgn="base" hangingPunct="0">
              <a:lnSpc>
                <a:spcPct val="100000"/>
              </a:lnSpc>
              <a:spcBef>
                <a:spcPct val="20000"/>
              </a:spcBef>
              <a:spcAft>
                <a:spcPct val="0"/>
              </a:spcAft>
              <a:buSzPct val="50000"/>
              <a:buFont typeface="Wingdings" panose="05000000000000000000" pitchFamily="2" charset="2"/>
              <a:buChar char="q"/>
              <a:defRPr/>
            </a:pPr>
            <a:r>
              <a:rPr lang="en-US" sz="2600" kern="0" dirty="0">
                <a:solidFill>
                  <a:srgbClr val="000000"/>
                </a:solidFill>
                <a:latin typeface="Arial" panose="020B0604020202020204" pitchFamily="34" charset="0"/>
                <a:ea typeface="ＭＳ Ｐゴシック" charset="-128"/>
                <a:cs typeface="Arial" panose="020B0604020202020204" pitchFamily="34" charset="0"/>
              </a:rPr>
              <a:t>Persons with disabilities can deposit up to $</a:t>
            </a:r>
            <a:r>
              <a:rPr lang="en-US" sz="2600" kern="0" dirty="0" smtClean="0">
                <a:solidFill>
                  <a:srgbClr val="000000"/>
                </a:solidFill>
                <a:latin typeface="Arial" panose="020B0604020202020204" pitchFamily="34" charset="0"/>
                <a:ea typeface="ＭＳ Ｐゴシック" charset="-128"/>
                <a:cs typeface="Arial" panose="020B0604020202020204" pitchFamily="34" charset="0"/>
              </a:rPr>
              <a:t>18,000/year </a:t>
            </a:r>
            <a:r>
              <a:rPr lang="en-US" sz="2600" kern="0" dirty="0">
                <a:solidFill>
                  <a:srgbClr val="000000"/>
                </a:solidFill>
                <a:latin typeface="Arial" panose="020B0604020202020204" pitchFamily="34" charset="0"/>
                <a:ea typeface="ＭＳ Ｐゴシック" charset="-128"/>
                <a:cs typeface="Arial" panose="020B0604020202020204" pitchFamily="34" charset="0"/>
              </a:rPr>
              <a:t>in an ABLE tax-exempt savings account.  </a:t>
            </a:r>
          </a:p>
          <a:p>
            <a:pPr marL="342900" lvl="0" indent="-342900" defTabSz="914400" eaLnBrk="0" fontAlgn="base" hangingPunct="0">
              <a:lnSpc>
                <a:spcPct val="100000"/>
              </a:lnSpc>
              <a:spcBef>
                <a:spcPct val="20000"/>
              </a:spcBef>
              <a:spcAft>
                <a:spcPct val="0"/>
              </a:spcAft>
              <a:buSzPct val="50000"/>
              <a:buFont typeface="Wingdings" panose="05000000000000000000" pitchFamily="2" charset="2"/>
              <a:buChar char="q"/>
              <a:defRPr/>
            </a:pPr>
            <a:r>
              <a:rPr lang="en-US" sz="2600" kern="0" dirty="0">
                <a:solidFill>
                  <a:srgbClr val="000000"/>
                </a:solidFill>
                <a:latin typeface="Arial" panose="020B0604020202020204" pitchFamily="34" charset="0"/>
                <a:ea typeface="ＭＳ Ｐゴシック" charset="-128"/>
                <a:cs typeface="Arial" panose="020B0604020202020204" pitchFamily="34" charset="0"/>
              </a:rPr>
              <a:t>Eligibility: Must be receiving SSI or SSDI; Age of onset of disability must be before age 26.</a:t>
            </a:r>
          </a:p>
          <a:p>
            <a:pPr marL="342900" lvl="0" indent="-342900" defTabSz="914400" eaLnBrk="0" fontAlgn="base" hangingPunct="0">
              <a:lnSpc>
                <a:spcPct val="100000"/>
              </a:lnSpc>
              <a:spcBef>
                <a:spcPct val="20000"/>
              </a:spcBef>
              <a:spcAft>
                <a:spcPct val="0"/>
              </a:spcAft>
              <a:buSzPct val="50000"/>
              <a:buFont typeface="Wingdings" panose="05000000000000000000" pitchFamily="2" charset="2"/>
              <a:buChar char="q"/>
              <a:defRPr/>
            </a:pPr>
            <a:r>
              <a:rPr lang="en-US" sz="2600" kern="0" dirty="0">
                <a:solidFill>
                  <a:srgbClr val="000000"/>
                </a:solidFill>
                <a:latin typeface="Arial" panose="020B0604020202020204" pitchFamily="34" charset="0"/>
                <a:ea typeface="ＭＳ Ｐゴシック" charset="-128"/>
                <a:cs typeface="Arial" panose="020B0604020202020204" pitchFamily="34" charset="0"/>
              </a:rPr>
              <a:t>After SSDI starts (if difficulty spending the additional money), opening an ABLE account may be helpful.  </a:t>
            </a:r>
          </a:p>
          <a:p>
            <a:pPr marL="342900" lvl="0" indent="-342900" defTabSz="914400" eaLnBrk="0" fontAlgn="base" hangingPunct="0">
              <a:lnSpc>
                <a:spcPct val="100000"/>
              </a:lnSpc>
              <a:spcBef>
                <a:spcPct val="20000"/>
              </a:spcBef>
              <a:spcAft>
                <a:spcPct val="0"/>
              </a:spcAft>
              <a:buSzPct val="50000"/>
              <a:buFont typeface="Wingdings" panose="05000000000000000000" pitchFamily="2" charset="2"/>
              <a:buChar char="q"/>
              <a:defRPr/>
            </a:pPr>
            <a:r>
              <a:rPr lang="en-US" sz="2600" kern="0" dirty="0">
                <a:solidFill>
                  <a:srgbClr val="000000"/>
                </a:solidFill>
                <a:latin typeface="Arial" panose="020B0604020202020204" pitchFamily="34" charset="0"/>
                <a:ea typeface="ＭＳ Ｐゴシック" charset="-128"/>
                <a:cs typeface="Arial" panose="020B0604020202020204" pitchFamily="34" charset="0"/>
              </a:rPr>
              <a:t>ABLE accounts won't affect continuing financial eligibility for Medicaid, SSI and other public benefits.</a:t>
            </a:r>
            <a:endParaRPr lang="en-US" dirty="0"/>
          </a:p>
        </p:txBody>
      </p:sp>
      <p:sp>
        <p:nvSpPr>
          <p:cNvPr id="3" name="Title 2"/>
          <p:cNvSpPr>
            <a:spLocks noGrp="1"/>
          </p:cNvSpPr>
          <p:nvPr>
            <p:ph type="title"/>
          </p:nvPr>
        </p:nvSpPr>
        <p:spPr/>
        <p:txBody>
          <a:bodyPr/>
          <a:lstStyle/>
          <a:p>
            <a:pPr algn="ctr"/>
            <a:r>
              <a:rPr lang="en-US" altLang="en-US" sz="3200" b="1" dirty="0">
                <a:latin typeface="Arial" panose="020B0604020202020204" pitchFamily="34" charset="0"/>
                <a:ea typeface="ＭＳ Ｐゴシック" panose="020B0600070205080204" pitchFamily="34" charset="-128"/>
                <a:cs typeface="Arial" panose="020B0604020202020204" pitchFamily="34" charset="0"/>
              </a:rPr>
              <a:t>Achieving a Better Life Experience</a:t>
            </a:r>
            <a:br>
              <a:rPr lang="en-US" altLang="en-US" sz="3200" b="1" dirty="0">
                <a:latin typeface="Arial" panose="020B0604020202020204" pitchFamily="34" charset="0"/>
                <a:ea typeface="ＭＳ Ｐゴシック" panose="020B0600070205080204" pitchFamily="34" charset="-128"/>
                <a:cs typeface="Arial" panose="020B0604020202020204" pitchFamily="34" charset="0"/>
              </a:rPr>
            </a:br>
            <a:r>
              <a:rPr lang="en-US" altLang="en-US" sz="3200" b="1" dirty="0">
                <a:latin typeface="Arial" panose="020B0604020202020204" pitchFamily="34" charset="0"/>
                <a:ea typeface="ＭＳ Ｐゴシック" panose="020B0600070205080204" pitchFamily="34" charset="-128"/>
                <a:cs typeface="Arial" panose="020B0604020202020204" pitchFamily="34" charset="0"/>
              </a:rPr>
              <a:t>(ABLE) Act of 2014 </a:t>
            </a:r>
            <a:endParaRPr lang="en-US" b="1" dirty="0"/>
          </a:p>
        </p:txBody>
      </p:sp>
    </p:spTree>
    <p:extLst>
      <p:ext uri="{BB962C8B-B14F-4D97-AF65-F5344CB8AC3E}">
        <p14:creationId xmlns:p14="http://schemas.microsoft.com/office/powerpoint/2010/main" val="658404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47244E-D91A-6274-4749-294D9FE0AA45}"/>
              </a:ext>
            </a:extLst>
          </p:cNvPr>
          <p:cNvSpPr>
            <a:spLocks noGrp="1"/>
          </p:cNvSpPr>
          <p:nvPr>
            <p:ph idx="1"/>
          </p:nvPr>
        </p:nvSpPr>
        <p:spPr/>
        <p:txBody>
          <a:bodyPr>
            <a:normAutofit/>
          </a:bodyPr>
          <a:lstStyle/>
          <a:p>
            <a:pPr>
              <a:buFont typeface="Wingdings" panose="05000000000000000000" pitchFamily="2" charset="2"/>
              <a:buChar char="q"/>
            </a:pPr>
            <a:r>
              <a:rPr lang="en-US" sz="2900" dirty="0"/>
              <a:t> It is prudent to monitor the monthly ABLE account statements, as you would with a regular bank debit or credit card.</a:t>
            </a:r>
          </a:p>
          <a:p>
            <a:pPr>
              <a:buFont typeface="Wingdings" panose="05000000000000000000" pitchFamily="2" charset="2"/>
              <a:buChar char="q"/>
            </a:pPr>
            <a:r>
              <a:rPr lang="en-US" sz="2900" dirty="0"/>
              <a:t>If you see any unauthorized purchases, report it to the bank.</a:t>
            </a:r>
          </a:p>
          <a:p>
            <a:pPr>
              <a:buFont typeface="Wingdings" panose="05000000000000000000" pitchFamily="2" charset="2"/>
              <a:buChar char="q"/>
            </a:pPr>
            <a:r>
              <a:rPr lang="en-US" sz="2900" dirty="0"/>
              <a:t>They will investigate, and the account holder will be reimbursed for any unauthorized charges.</a:t>
            </a:r>
          </a:p>
        </p:txBody>
      </p:sp>
      <p:sp>
        <p:nvSpPr>
          <p:cNvPr id="3" name="Title 2">
            <a:extLst>
              <a:ext uri="{FF2B5EF4-FFF2-40B4-BE49-F238E27FC236}">
                <a16:creationId xmlns:a16="http://schemas.microsoft.com/office/drawing/2014/main" id="{E6463BD1-49D8-029B-DE6E-C385FEBC088B}"/>
              </a:ext>
            </a:extLst>
          </p:cNvPr>
          <p:cNvSpPr>
            <a:spLocks noGrp="1"/>
          </p:cNvSpPr>
          <p:nvPr>
            <p:ph type="title"/>
          </p:nvPr>
        </p:nvSpPr>
        <p:spPr/>
        <p:txBody>
          <a:bodyPr/>
          <a:lstStyle/>
          <a:p>
            <a:pPr algn="ctr"/>
            <a:r>
              <a:rPr lang="en-US" b="1" dirty="0"/>
              <a:t>Important to monitor ABLE account statements</a:t>
            </a:r>
          </a:p>
        </p:txBody>
      </p:sp>
    </p:spTree>
    <p:extLst>
      <p:ext uri="{BB962C8B-B14F-4D97-AF65-F5344CB8AC3E}">
        <p14:creationId xmlns:p14="http://schemas.microsoft.com/office/powerpoint/2010/main" val="1306581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defTabSz="914400" eaLnBrk="0" fontAlgn="base" hangingPunct="0">
              <a:lnSpc>
                <a:spcPct val="100000"/>
              </a:lnSpc>
              <a:spcBef>
                <a:spcPct val="20000"/>
              </a:spcBef>
              <a:spcAft>
                <a:spcPct val="0"/>
              </a:spcAft>
              <a:buSzPct val="50000"/>
              <a:buFont typeface="Wingdings" panose="05000000000000000000" pitchFamily="2" charset="2"/>
              <a:buChar char="q"/>
            </a:pPr>
            <a:r>
              <a:rPr lang="en-US" altLang="en-US" sz="2400" b="1" kern="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Can open ABLE account in NJ or another state. </a:t>
            </a:r>
            <a:r>
              <a:rPr lang="en-US" altLang="en-US" sz="2400" b="1" kern="0" dirty="0">
                <a:solidFill>
                  <a:srgbClr val="000000"/>
                </a:solidFill>
                <a:latin typeface="Arial" panose="020B0604020202020204" pitchFamily="34" charset="0"/>
                <a:ea typeface="ＭＳ Ｐゴシック" panose="020B0600070205080204" pitchFamily="34" charset="-128"/>
                <a:cs typeface="Arial" panose="020B0604020202020204" pitchFamily="34" charset="0"/>
                <a:hlinkClick r:id="rId2"/>
              </a:rPr>
              <a:t>https://savewithable.com/nj/home.html</a:t>
            </a:r>
            <a:endParaRPr lang="en-US" altLang="en-US" sz="2400" kern="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342900" lvl="1" indent="-342900" defTabSz="914400" eaLnBrk="0" fontAlgn="base" hangingPunct="0">
              <a:lnSpc>
                <a:spcPct val="100000"/>
              </a:lnSpc>
              <a:spcBef>
                <a:spcPct val="20000"/>
              </a:spcBef>
              <a:spcAft>
                <a:spcPct val="0"/>
              </a:spcAft>
              <a:buSzPct val="50000"/>
              <a:buFont typeface="Wingdings" panose="05000000000000000000" pitchFamily="2" charset="2"/>
              <a:buChar char="q"/>
            </a:pPr>
            <a:r>
              <a:rPr lang="en-US" altLang="en-US" sz="2400" kern="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Visit the </a:t>
            </a:r>
            <a:r>
              <a:rPr lang="en-US" altLang="en-US" sz="2400" b="1" kern="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ABLE National Resource Center website</a:t>
            </a:r>
            <a:r>
              <a:rPr lang="en-US" altLang="en-US" sz="2400" kern="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2400" kern="0" dirty="0">
                <a:solidFill>
                  <a:srgbClr val="000000"/>
                </a:solidFill>
                <a:latin typeface="Arial" panose="020B0604020202020204" pitchFamily="34" charset="0"/>
                <a:ea typeface="ＭＳ Ｐゴシック" panose="020B0600070205080204" pitchFamily="34" charset="-128"/>
                <a:cs typeface="Arial" panose="020B0604020202020204" pitchFamily="34" charset="0"/>
                <a:hlinkClick r:id="rId3"/>
              </a:rPr>
              <a:t>www.ablenrc.org</a:t>
            </a:r>
            <a:r>
              <a:rPr lang="en-US" altLang="en-US" sz="2400" kern="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for state-specific information. Great  webinars and state-by-state comparisons.</a:t>
            </a:r>
            <a:endParaRPr lang="en-US" altLang="en-US" sz="2400" b="1" kern="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342900" lvl="0" indent="-342900" defTabSz="914400" eaLnBrk="0" fontAlgn="base" hangingPunct="0">
              <a:lnSpc>
                <a:spcPct val="100000"/>
              </a:lnSpc>
              <a:spcBef>
                <a:spcPct val="20000"/>
              </a:spcBef>
              <a:spcAft>
                <a:spcPct val="0"/>
              </a:spcAft>
              <a:buSzPct val="50000"/>
              <a:buFont typeface="Wingdings" panose="05000000000000000000" pitchFamily="2" charset="2"/>
              <a:buChar char="q"/>
            </a:pPr>
            <a:r>
              <a:rPr lang="en-US" altLang="en-US" sz="2400" b="1" kern="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Important: Upon the death of the beneficiary, the state in which he/she lived may file a claim for all or a portion of the funds in the ABLE account to recoup costs paid by the state while the beneficiary was receiving services through the state Medicaid program.</a:t>
            </a:r>
            <a:r>
              <a:rPr lang="en-US" altLang="en-US" sz="2400" kern="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p>
          <a:p>
            <a:endParaRPr lang="en-US" dirty="0"/>
          </a:p>
        </p:txBody>
      </p:sp>
      <p:sp>
        <p:nvSpPr>
          <p:cNvPr id="3" name="Title 2"/>
          <p:cNvSpPr>
            <a:spLocks noGrp="1"/>
          </p:cNvSpPr>
          <p:nvPr>
            <p:ph type="title"/>
          </p:nvPr>
        </p:nvSpPr>
        <p:spPr/>
        <p:txBody>
          <a:bodyPr/>
          <a:lstStyle/>
          <a:p>
            <a:pPr algn="ctr"/>
            <a:r>
              <a:rPr lang="en-US" altLang="en-US" sz="3600" b="1" dirty="0">
                <a:latin typeface="Arial" panose="020B0604020202020204" pitchFamily="34" charset="0"/>
                <a:ea typeface="ＭＳ Ｐゴシック" panose="020B0600070205080204" pitchFamily="34" charset="-128"/>
                <a:cs typeface="Arial" panose="020B0604020202020204" pitchFamily="34" charset="0"/>
              </a:rPr>
              <a:t>ABLE Accounts (cont.)</a:t>
            </a:r>
            <a:endParaRPr lang="en-US" sz="3600" b="1" dirty="0"/>
          </a:p>
        </p:txBody>
      </p:sp>
    </p:spTree>
    <p:extLst>
      <p:ext uri="{BB962C8B-B14F-4D97-AF65-F5344CB8AC3E}">
        <p14:creationId xmlns:p14="http://schemas.microsoft.com/office/powerpoint/2010/main" val="1040734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endParaRPr lang="en-US" sz="44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endParaRPr>
          </a:p>
          <a:p>
            <a:pPr marL="0" indent="0" algn="ctr">
              <a:buNone/>
            </a:pPr>
            <a:r>
              <a:rPr lang="en-US" sz="44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MEDICARE AND</a:t>
            </a:r>
            <a:br>
              <a:rPr lang="en-US" sz="44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br>
            <a:r>
              <a:rPr lang="en-US" sz="44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 PERSONS WITH IDD</a:t>
            </a:r>
            <a:endParaRPr lang="en-US" sz="44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545419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0" indent="-342900" defTabSz="914400" eaLnBrk="0" fontAlgn="base" hangingPunct="0">
              <a:lnSpc>
                <a:spcPct val="100000"/>
              </a:lnSpc>
              <a:spcBef>
                <a:spcPct val="20000"/>
              </a:spcBef>
              <a:spcAft>
                <a:spcPct val="0"/>
              </a:spcAft>
              <a:buSzPct val="70000"/>
              <a:buFont typeface="Wingdings" panose="05000000000000000000" pitchFamily="2" charset="2"/>
              <a:buChar char="q"/>
              <a:defRPr/>
            </a:pPr>
            <a:r>
              <a:rPr lang="en-US" sz="40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Important Note:  If a parent is age 65 and collecting Medicare, that does </a:t>
            </a:r>
            <a:r>
              <a:rPr lang="en-US" sz="4000" b="1" u="sng"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not</a:t>
            </a:r>
            <a:r>
              <a:rPr lang="en-US" sz="40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 automatically result in person with IDD having Medicare.  </a:t>
            </a:r>
          </a:p>
          <a:p>
            <a:endParaRPr lang="en-US" dirty="0"/>
          </a:p>
        </p:txBody>
      </p:sp>
      <p:sp>
        <p:nvSpPr>
          <p:cNvPr id="3" name="Title 2"/>
          <p:cNvSpPr>
            <a:spLocks noGrp="1"/>
          </p:cNvSpPr>
          <p:nvPr>
            <p:ph type="title"/>
          </p:nvPr>
        </p:nvSpPr>
        <p:spPr/>
        <p:txBody>
          <a:bodyPr/>
          <a:lstStyle/>
          <a:p>
            <a:r>
              <a:rPr lang="en-US" sz="3600" b="1" kern="0" dirty="0">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When will Medicare start for person with IDD?</a:t>
            </a:r>
            <a:endParaRPr lang="en-US" dirty="0"/>
          </a:p>
        </p:txBody>
      </p:sp>
    </p:spTree>
    <p:extLst>
      <p:ext uri="{BB962C8B-B14F-4D97-AF65-F5344CB8AC3E}">
        <p14:creationId xmlns:p14="http://schemas.microsoft.com/office/powerpoint/2010/main" val="862234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body" idx="1"/>
          </p:nvPr>
        </p:nvSpPr>
        <p:spPr>
          <a:xfrm>
            <a:off x="941587" y="1599244"/>
            <a:ext cx="7886700"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000000"/>
              </a:buClr>
              <a:buSzPts val="1680"/>
              <a:buFont typeface="Noto Sans Symbols"/>
              <a:buChar char="❑"/>
            </a:pPr>
            <a:r>
              <a:rPr lang="en-US" sz="2400" dirty="0">
                <a:solidFill>
                  <a:srgbClr val="000000"/>
                </a:solidFill>
                <a:latin typeface="Garamond"/>
                <a:ea typeface="Garamond"/>
                <a:cs typeface="Garamond"/>
                <a:sym typeface="Garamond"/>
              </a:rPr>
              <a:t>COVID pandemic started in March 2020, and the federal government declared a Public Health Emergency (PHE) and “continuous Medicaid enrollment”.   </a:t>
            </a:r>
            <a:endParaRPr sz="2400" dirty="0"/>
          </a:p>
          <a:p>
            <a:pPr marL="342900" lvl="0" indent="-342900" algn="l" rtl="0">
              <a:lnSpc>
                <a:spcPct val="100000"/>
              </a:lnSpc>
              <a:spcBef>
                <a:spcPts val="480"/>
              </a:spcBef>
              <a:spcAft>
                <a:spcPts val="0"/>
              </a:spcAft>
              <a:buClr>
                <a:srgbClr val="000000"/>
              </a:buClr>
              <a:buSzPts val="1680"/>
              <a:buFont typeface="Noto Sans Symbols"/>
              <a:buChar char="❑"/>
            </a:pPr>
            <a:r>
              <a:rPr lang="en-US" sz="2400" b="1" u="sng" dirty="0">
                <a:solidFill>
                  <a:srgbClr val="000000"/>
                </a:solidFill>
                <a:latin typeface="Garamond"/>
                <a:ea typeface="Garamond"/>
                <a:cs typeface="Garamond"/>
                <a:sym typeface="Garamond"/>
              </a:rPr>
              <a:t>From April 2023 to March 2024:  1/12</a:t>
            </a:r>
            <a:r>
              <a:rPr lang="en-US" sz="2400" b="1" u="sng" baseline="30000" dirty="0">
                <a:solidFill>
                  <a:srgbClr val="000000"/>
                </a:solidFill>
                <a:latin typeface="Garamond"/>
                <a:ea typeface="Garamond"/>
                <a:cs typeface="Garamond"/>
                <a:sym typeface="Garamond"/>
              </a:rPr>
              <a:t>th</a:t>
            </a:r>
            <a:r>
              <a:rPr lang="en-US" sz="2400" b="1" u="sng" dirty="0">
                <a:solidFill>
                  <a:srgbClr val="000000"/>
                </a:solidFill>
                <a:latin typeface="Garamond"/>
                <a:ea typeface="Garamond"/>
                <a:cs typeface="Garamond"/>
                <a:sym typeface="Garamond"/>
              </a:rPr>
              <a:t> of the NJ </a:t>
            </a:r>
            <a:r>
              <a:rPr lang="en-US" sz="2400" b="1" u="sng" dirty="0" err="1">
                <a:solidFill>
                  <a:srgbClr val="000000"/>
                </a:solidFill>
                <a:latin typeface="Garamond"/>
                <a:ea typeface="Garamond"/>
                <a:cs typeface="Garamond"/>
                <a:sym typeface="Garamond"/>
              </a:rPr>
              <a:t>FamilyCare</a:t>
            </a:r>
            <a:r>
              <a:rPr lang="en-US" sz="2400" b="1" u="sng" dirty="0">
                <a:solidFill>
                  <a:srgbClr val="000000"/>
                </a:solidFill>
                <a:latin typeface="Garamond"/>
                <a:ea typeface="Garamond"/>
                <a:cs typeface="Garamond"/>
                <a:sym typeface="Garamond"/>
              </a:rPr>
              <a:t>/Medicaid enrollees will receive a renewal application.</a:t>
            </a:r>
            <a:endParaRPr sz="2400" b="1" dirty="0">
              <a:solidFill>
                <a:srgbClr val="000000"/>
              </a:solidFill>
              <a:latin typeface="Garamond"/>
              <a:ea typeface="Garamond"/>
              <a:cs typeface="Garamond"/>
              <a:sym typeface="Garamond"/>
            </a:endParaRPr>
          </a:p>
          <a:p>
            <a:pPr marL="342900" lvl="0" indent="-342900" algn="l" rtl="0">
              <a:lnSpc>
                <a:spcPct val="100000"/>
              </a:lnSpc>
              <a:spcBef>
                <a:spcPts val="480"/>
              </a:spcBef>
              <a:spcAft>
                <a:spcPts val="0"/>
              </a:spcAft>
              <a:buClr>
                <a:srgbClr val="000000"/>
              </a:buClr>
              <a:buSzPts val="1680"/>
              <a:buFont typeface="Noto Sans Symbols"/>
              <a:buChar char="❑"/>
            </a:pPr>
            <a:r>
              <a:rPr lang="en-US" sz="2400" b="1" dirty="0">
                <a:solidFill>
                  <a:srgbClr val="000000"/>
                </a:solidFill>
                <a:latin typeface="Garamond"/>
                <a:ea typeface="Garamond"/>
                <a:cs typeface="Garamond"/>
                <a:sym typeface="Garamond"/>
              </a:rPr>
              <a:t>EVERYONE WITH IDD MUST CONTINUE TO HAVE MEDICAID TO KEEP THEIR DDD SERVICES!</a:t>
            </a:r>
            <a:endParaRPr sz="2400" dirty="0"/>
          </a:p>
          <a:p>
            <a:pPr marL="0" lvl="0" indent="0" algn="l" rtl="0">
              <a:lnSpc>
                <a:spcPct val="100000"/>
              </a:lnSpc>
              <a:spcBef>
                <a:spcPts val="480"/>
              </a:spcBef>
              <a:spcAft>
                <a:spcPts val="0"/>
              </a:spcAft>
              <a:buClr>
                <a:srgbClr val="000000"/>
              </a:buClr>
              <a:buSzPts val="1680"/>
              <a:buNone/>
            </a:pPr>
            <a:endParaRPr sz="2200" dirty="0"/>
          </a:p>
          <a:p>
            <a:pPr marL="342900" lvl="0" indent="-236220" algn="l" rtl="0">
              <a:lnSpc>
                <a:spcPct val="100000"/>
              </a:lnSpc>
              <a:spcBef>
                <a:spcPts val="480"/>
              </a:spcBef>
              <a:spcAft>
                <a:spcPts val="0"/>
              </a:spcAft>
              <a:buClr>
                <a:schemeClr val="dk1"/>
              </a:buClr>
              <a:buSzPts val="1680"/>
              <a:buFont typeface="Noto Sans Symbols"/>
              <a:buNone/>
            </a:pPr>
            <a:endParaRPr sz="2400" b="1" dirty="0">
              <a:solidFill>
                <a:srgbClr val="000000"/>
              </a:solidFill>
              <a:latin typeface="Garamond"/>
              <a:ea typeface="Garamond"/>
              <a:cs typeface="Garamond"/>
              <a:sym typeface="Garamond"/>
            </a:endParaRPr>
          </a:p>
          <a:p>
            <a:pPr marL="171450" lvl="0" indent="-38100" algn="l" rtl="0">
              <a:lnSpc>
                <a:spcPct val="90000"/>
              </a:lnSpc>
              <a:spcBef>
                <a:spcPts val="750"/>
              </a:spcBef>
              <a:spcAft>
                <a:spcPts val="0"/>
              </a:spcAft>
              <a:buClr>
                <a:schemeClr val="dk1"/>
              </a:buClr>
              <a:buSzPts val="2100"/>
              <a:buNone/>
            </a:pPr>
            <a:endParaRPr dirty="0"/>
          </a:p>
        </p:txBody>
      </p:sp>
      <p:sp>
        <p:nvSpPr>
          <p:cNvPr id="40" name="Google Shape;40;p2"/>
          <p:cNvSpPr txBox="1">
            <a:spLocks noGrp="1"/>
          </p:cNvSpPr>
          <p:nvPr>
            <p:ph type="title"/>
          </p:nvPr>
        </p:nvSpPr>
        <p:spPr>
          <a:xfrm>
            <a:off x="2740152" y="353500"/>
            <a:ext cx="5829300" cy="92495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400"/>
              <a:buFont typeface="Arial"/>
              <a:buNone/>
            </a:pPr>
            <a:r>
              <a:rPr lang="en-US" sz="4400" b="1">
                <a:latin typeface="Garamond"/>
                <a:ea typeface="Garamond"/>
                <a:cs typeface="Garamond"/>
                <a:sym typeface="Garamond"/>
              </a:rPr>
              <a:t>Medicaid “Unwinding”</a:t>
            </a:r>
            <a:endParaRPr>
              <a:latin typeface="Garamond"/>
              <a:ea typeface="Garamond"/>
              <a:cs typeface="Garamond"/>
              <a:sym typeface="Garamon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342900" lvl="0" indent="-342900" defTabSz="914400" eaLnBrk="0" fontAlgn="base" hangingPunct="0">
              <a:lnSpc>
                <a:spcPct val="100000"/>
              </a:lnSpc>
              <a:spcBef>
                <a:spcPct val="20000"/>
              </a:spcBef>
              <a:spcAft>
                <a:spcPct val="0"/>
              </a:spcAft>
              <a:buSzPct val="80000"/>
              <a:buFont typeface="Wingdings" panose="05000000000000000000" pitchFamily="2" charset="2"/>
              <a:buChar char="q"/>
              <a:defRPr/>
            </a:pPr>
            <a:r>
              <a:rPr lang="en-US" sz="22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After a person with IDD has been receiving SSDI for two years, Medicare will start automatically.</a:t>
            </a:r>
          </a:p>
          <a:p>
            <a:pPr marL="342900" lvl="0" indent="-342900" defTabSz="914400" eaLnBrk="0" fontAlgn="base" hangingPunct="0">
              <a:lnSpc>
                <a:spcPct val="100000"/>
              </a:lnSpc>
              <a:spcBef>
                <a:spcPct val="20000"/>
              </a:spcBef>
              <a:spcAft>
                <a:spcPct val="0"/>
              </a:spcAft>
              <a:buSzPct val="80000"/>
              <a:buFont typeface="Wingdings" panose="05000000000000000000" pitchFamily="2" charset="2"/>
              <a:buChar char="q"/>
              <a:defRPr/>
            </a:pPr>
            <a:r>
              <a:rPr lang="en-US" sz="2200" b="1" u="sng"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Two ways for person with IDD to have SSDI:</a:t>
            </a:r>
          </a:p>
          <a:p>
            <a:pPr marL="742950" lvl="1" indent="-285750" defTabSz="914400" eaLnBrk="0" fontAlgn="base" hangingPunct="0">
              <a:lnSpc>
                <a:spcPct val="100000"/>
              </a:lnSpc>
              <a:spcBef>
                <a:spcPct val="20000"/>
              </a:spcBef>
              <a:spcAft>
                <a:spcPct val="0"/>
              </a:spcAft>
              <a:buSzPct val="80000"/>
              <a:buFont typeface="Wingdings" panose="05000000000000000000" pitchFamily="2" charset="2"/>
              <a:buChar char="q"/>
              <a:defRPr/>
            </a:pPr>
            <a:r>
              <a:rPr lang="en-US" sz="22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From work record of parent who collects Social Security retirement or disability, or who has passed away.  OR</a:t>
            </a:r>
          </a:p>
          <a:p>
            <a:pPr marL="742950" lvl="1" indent="-285750" defTabSz="914400" eaLnBrk="0" fontAlgn="base" hangingPunct="0">
              <a:lnSpc>
                <a:spcPct val="100000"/>
              </a:lnSpc>
              <a:spcBef>
                <a:spcPct val="20000"/>
              </a:spcBef>
              <a:spcAft>
                <a:spcPct val="0"/>
              </a:spcAft>
              <a:buSzPct val="80000"/>
              <a:buFont typeface="Wingdings" panose="05000000000000000000" pitchFamily="2" charset="2"/>
              <a:buChar char="q"/>
              <a:defRPr/>
            </a:pPr>
            <a:r>
              <a:rPr lang="en-US" sz="22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From the work record of the person with IDD – after they have SSDI for two years.</a:t>
            </a:r>
          </a:p>
          <a:p>
            <a:pPr marL="342900" lvl="0" indent="-342900" defTabSz="914400" eaLnBrk="0" fontAlgn="base" hangingPunct="0">
              <a:lnSpc>
                <a:spcPct val="100000"/>
              </a:lnSpc>
              <a:spcBef>
                <a:spcPct val="20000"/>
              </a:spcBef>
              <a:spcAft>
                <a:spcPct val="0"/>
              </a:spcAft>
              <a:buSzPct val="80000"/>
              <a:buFont typeface="Wingdings" panose="05000000000000000000" pitchFamily="2" charset="2"/>
              <a:buChar char="q"/>
              <a:defRPr/>
            </a:pPr>
            <a:r>
              <a:rPr lang="en-US" sz="22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When person has both Medicare and Medicaid, Medicaid pays the Medicare Part B premium (after a couple of months).</a:t>
            </a:r>
          </a:p>
          <a:p>
            <a:pPr marL="342900" lvl="0" indent="-342900" defTabSz="914400" eaLnBrk="0" fontAlgn="base" hangingPunct="0">
              <a:lnSpc>
                <a:spcPct val="100000"/>
              </a:lnSpc>
              <a:spcBef>
                <a:spcPct val="20000"/>
              </a:spcBef>
              <a:spcAft>
                <a:spcPct val="0"/>
              </a:spcAft>
              <a:buSzPct val="80000"/>
              <a:buFont typeface="Wingdings" panose="05000000000000000000" pitchFamily="2" charset="2"/>
              <a:buChar char="q"/>
              <a:defRPr/>
            </a:pPr>
            <a:r>
              <a:rPr lang="en-US" sz="22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Person with IDD won’t receive Medicare without having SSDI for two years (or turning age 65, with a sufficient work record).</a:t>
            </a:r>
          </a:p>
          <a:p>
            <a:endParaRPr lang="en-US" dirty="0"/>
          </a:p>
        </p:txBody>
      </p:sp>
      <p:sp>
        <p:nvSpPr>
          <p:cNvPr id="3" name="Title 2"/>
          <p:cNvSpPr>
            <a:spLocks noGrp="1"/>
          </p:cNvSpPr>
          <p:nvPr>
            <p:ph type="title"/>
          </p:nvPr>
        </p:nvSpPr>
        <p:spPr/>
        <p:txBody>
          <a:bodyPr/>
          <a:lstStyle/>
          <a:p>
            <a:r>
              <a:rPr lang="en-US" sz="3600" b="1" kern="0" dirty="0">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Medicare starts after 24 months of SSDI benefit</a:t>
            </a:r>
            <a:endParaRPr lang="en-US" dirty="0"/>
          </a:p>
        </p:txBody>
      </p:sp>
    </p:spTree>
    <p:extLst>
      <p:ext uri="{BB962C8B-B14F-4D97-AF65-F5344CB8AC3E}">
        <p14:creationId xmlns:p14="http://schemas.microsoft.com/office/powerpoint/2010/main" val="1808533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0" indent="-342900" defTabSz="914400" eaLnBrk="0" fontAlgn="base" hangingPunct="0">
              <a:lnSpc>
                <a:spcPct val="100000"/>
              </a:lnSpc>
              <a:spcBef>
                <a:spcPct val="20000"/>
              </a:spcBef>
              <a:spcAft>
                <a:spcPct val="0"/>
              </a:spcAft>
              <a:buSzPct val="90000"/>
              <a:buFont typeface="Wingdings" panose="05000000000000000000" pitchFamily="2" charset="2"/>
              <a:buChar char="q"/>
              <a:defRPr/>
            </a:pPr>
            <a:r>
              <a:rPr lang="en-US" sz="26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Can have both Medicare and Medicaid</a:t>
            </a:r>
            <a:r>
              <a:rPr lang="en-US" sz="26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 with an ABD (Aged, Blind Disabled) type of Medicaid. </a:t>
            </a:r>
            <a:endParaRPr lang="en-US" sz="26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endParaRPr>
          </a:p>
          <a:p>
            <a:pPr marL="342900" lvl="0" indent="-342900" defTabSz="914400" eaLnBrk="0" fontAlgn="base" hangingPunct="0">
              <a:lnSpc>
                <a:spcPct val="100000"/>
              </a:lnSpc>
              <a:spcBef>
                <a:spcPct val="20000"/>
              </a:spcBef>
              <a:spcAft>
                <a:spcPct val="0"/>
              </a:spcAft>
              <a:buSzPct val="90000"/>
              <a:buFont typeface="Wingdings" panose="05000000000000000000" pitchFamily="2" charset="2"/>
              <a:buChar char="q"/>
              <a:defRPr/>
            </a:pPr>
            <a:r>
              <a:rPr lang="en-US" sz="26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DAC Medicaid = ABD Medicaid.</a:t>
            </a:r>
          </a:p>
          <a:p>
            <a:pPr marL="342900" lvl="0" indent="-342900" defTabSz="914400" eaLnBrk="0" fontAlgn="base" hangingPunct="0">
              <a:lnSpc>
                <a:spcPct val="100000"/>
              </a:lnSpc>
              <a:spcBef>
                <a:spcPct val="20000"/>
              </a:spcBef>
              <a:spcAft>
                <a:spcPct val="0"/>
              </a:spcAft>
              <a:buSzPct val="90000"/>
              <a:buFont typeface="Wingdings" panose="05000000000000000000" pitchFamily="2" charset="2"/>
              <a:buChar char="q"/>
              <a:defRPr/>
            </a:pPr>
            <a:r>
              <a:rPr lang="en-US" sz="2600" b="1" i="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Cannot</a:t>
            </a:r>
            <a:r>
              <a:rPr lang="en-US" sz="26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 </a:t>
            </a:r>
            <a:r>
              <a:rPr lang="en-US" sz="26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have both Medicare and Medicaid with non-ABD NJ FamilyCare (Medicaid expansion).</a:t>
            </a:r>
          </a:p>
          <a:p>
            <a:pPr marL="342900" lvl="0" indent="-342900" defTabSz="914400" eaLnBrk="0" fontAlgn="base" hangingPunct="0">
              <a:lnSpc>
                <a:spcPct val="100000"/>
              </a:lnSpc>
              <a:spcBef>
                <a:spcPct val="20000"/>
              </a:spcBef>
              <a:spcAft>
                <a:spcPct val="0"/>
              </a:spcAft>
              <a:buSzPct val="90000"/>
              <a:buFont typeface="Wingdings" panose="05000000000000000000" pitchFamily="2" charset="2"/>
              <a:buChar char="q"/>
              <a:defRPr/>
            </a:pPr>
            <a:r>
              <a:rPr lang="en-US" sz="26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Most people with IDD have an ABD type of Medicaid.</a:t>
            </a:r>
          </a:p>
          <a:p>
            <a:endParaRPr lang="en-US" dirty="0"/>
          </a:p>
        </p:txBody>
      </p:sp>
      <p:sp>
        <p:nvSpPr>
          <p:cNvPr id="3" name="Title 2"/>
          <p:cNvSpPr>
            <a:spLocks noGrp="1"/>
          </p:cNvSpPr>
          <p:nvPr>
            <p:ph type="title"/>
          </p:nvPr>
        </p:nvSpPr>
        <p:spPr/>
        <p:txBody>
          <a:bodyPr/>
          <a:lstStyle/>
          <a:p>
            <a:pPr algn="ctr"/>
            <a:r>
              <a:rPr lang="en-US" sz="3200" b="1" dirty="0">
                <a:latin typeface="Arial" panose="020B0604020202020204" pitchFamily="34" charset="0"/>
                <a:cs typeface="Arial" panose="020B0604020202020204" pitchFamily="34" charset="0"/>
              </a:rPr>
              <a:t>Having both Medicare and Medicaid (dual eligibility)</a:t>
            </a:r>
            <a:endParaRPr lang="en-US" b="1" dirty="0"/>
          </a:p>
        </p:txBody>
      </p:sp>
    </p:spTree>
    <p:extLst>
      <p:ext uri="{BB962C8B-B14F-4D97-AF65-F5344CB8AC3E}">
        <p14:creationId xmlns:p14="http://schemas.microsoft.com/office/powerpoint/2010/main" val="3084905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0" indent="-342900" defTabSz="914400" eaLnBrk="0" fontAlgn="base" hangingPunct="0">
              <a:lnSpc>
                <a:spcPct val="100000"/>
              </a:lnSpc>
              <a:spcBef>
                <a:spcPct val="20000"/>
              </a:spcBef>
              <a:spcAft>
                <a:spcPct val="0"/>
              </a:spcAft>
              <a:buSzPct val="90000"/>
              <a:buFont typeface="Wingdings" panose="05000000000000000000" pitchFamily="2" charset="2"/>
              <a:buChar char="q"/>
              <a:defRPr/>
            </a:pPr>
            <a:r>
              <a:rPr lang="en-US" sz="2400" u="sng"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Without Medicaid,</a:t>
            </a:r>
            <a:r>
              <a:rPr lang="en-US" sz="24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 the cost of Medicare Part B premium: $</a:t>
            </a:r>
            <a:r>
              <a:rPr lang="en-US" sz="2400" kern="0" dirty="0" smtClean="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174.70/mo</a:t>
            </a:r>
            <a:r>
              <a:rPr lang="en-US" sz="24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 in </a:t>
            </a:r>
            <a:r>
              <a:rPr lang="en-US" sz="2400" kern="0" dirty="0" smtClean="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2024. (</a:t>
            </a:r>
            <a:r>
              <a:rPr lang="en-US" sz="24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Slight </a:t>
            </a:r>
            <a:r>
              <a:rPr lang="en-US" sz="2400" kern="0" dirty="0" smtClean="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increase </a:t>
            </a:r>
            <a:r>
              <a:rPr lang="en-US" sz="24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from </a:t>
            </a:r>
            <a:r>
              <a:rPr lang="en-US" sz="2400" kern="0" dirty="0" smtClean="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2023 </a:t>
            </a:r>
            <a:r>
              <a:rPr lang="en-US" sz="24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premium.) </a:t>
            </a:r>
          </a:p>
          <a:p>
            <a:pPr marL="342900" lvl="0" indent="-342900" defTabSz="914400" eaLnBrk="0" fontAlgn="base" hangingPunct="0">
              <a:lnSpc>
                <a:spcPct val="100000"/>
              </a:lnSpc>
              <a:spcBef>
                <a:spcPct val="20000"/>
              </a:spcBef>
              <a:spcAft>
                <a:spcPct val="0"/>
              </a:spcAft>
              <a:buSzPct val="90000"/>
              <a:buFont typeface="Wingdings" panose="05000000000000000000" pitchFamily="2" charset="2"/>
              <a:buChar char="q"/>
              <a:defRPr/>
            </a:pPr>
            <a:endParaRPr lang="en-US" sz="24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endParaRPr>
          </a:p>
          <a:p>
            <a:pPr marL="342900" lvl="0" indent="-342900" defTabSz="914400" eaLnBrk="0" fontAlgn="base" hangingPunct="0">
              <a:lnSpc>
                <a:spcPct val="100000"/>
              </a:lnSpc>
              <a:spcBef>
                <a:spcPct val="20000"/>
              </a:spcBef>
              <a:spcAft>
                <a:spcPct val="0"/>
              </a:spcAft>
              <a:buSzPct val="90000"/>
              <a:buFont typeface="Wingdings" panose="05000000000000000000" pitchFamily="2" charset="2"/>
              <a:buChar char="q"/>
              <a:defRPr/>
            </a:pPr>
            <a:r>
              <a:rPr lang="en-US" sz="2400" u="sng"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Having both Medicare and Medicaid:</a:t>
            </a:r>
            <a:r>
              <a:rPr lang="en-US" sz="24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  </a:t>
            </a:r>
            <a:r>
              <a:rPr lang="en-US" sz="24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NJ Medicaid pays the cost for Medicare Part B monthly premium.</a:t>
            </a:r>
            <a:r>
              <a:rPr lang="en-US" sz="24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  But for the first 2 or 3 months, the Medicare fee will be deducted from Social Security benefit. Then the problem should be corrected automatically.</a:t>
            </a:r>
          </a:p>
          <a:p>
            <a:endParaRPr lang="en-US" dirty="0"/>
          </a:p>
        </p:txBody>
      </p:sp>
      <p:sp>
        <p:nvSpPr>
          <p:cNvPr id="3" name="Title 2"/>
          <p:cNvSpPr>
            <a:spLocks noGrp="1"/>
          </p:cNvSpPr>
          <p:nvPr>
            <p:ph type="title"/>
          </p:nvPr>
        </p:nvSpPr>
        <p:spPr/>
        <p:txBody>
          <a:bodyPr/>
          <a:lstStyle/>
          <a:p>
            <a:pPr algn="ctr"/>
            <a:r>
              <a:rPr lang="en-US" sz="3200" b="1" dirty="0">
                <a:latin typeface="Arial" panose="020B0604020202020204" pitchFamily="34" charset="0"/>
                <a:cs typeface="Arial" panose="020B0604020202020204" pitchFamily="34" charset="0"/>
              </a:rPr>
              <a:t>Medicare Part B for dual eligible </a:t>
            </a:r>
            <a:endParaRPr lang="en-US" b="1" dirty="0"/>
          </a:p>
        </p:txBody>
      </p:sp>
    </p:spTree>
    <p:extLst>
      <p:ext uri="{BB962C8B-B14F-4D97-AF65-F5344CB8AC3E}">
        <p14:creationId xmlns:p14="http://schemas.microsoft.com/office/powerpoint/2010/main" val="1056430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2900" lvl="0" indent="-342900" defTabSz="914400" eaLnBrk="0" fontAlgn="base" hangingPunct="0">
              <a:lnSpc>
                <a:spcPct val="100000"/>
              </a:lnSpc>
              <a:spcBef>
                <a:spcPct val="20000"/>
              </a:spcBef>
              <a:spcAft>
                <a:spcPct val="0"/>
              </a:spcAft>
              <a:buSzPct val="70000"/>
              <a:buFont typeface="Wingdings" panose="05000000000000000000" pitchFamily="2" charset="2"/>
              <a:buChar char="q"/>
              <a:defRPr/>
            </a:pPr>
            <a:r>
              <a:rPr lang="en-US" sz="22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If have private health insurance: Suggest </a:t>
            </a:r>
            <a:r>
              <a:rPr lang="en-US" sz="2200" u="sng"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not</a:t>
            </a:r>
            <a:r>
              <a:rPr lang="en-US" sz="22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 declining Medicare Part B even though person with IDD also has private health insurance from parent.  Medicaid pays the Part B premium.</a:t>
            </a:r>
          </a:p>
          <a:p>
            <a:pPr marL="342900" lvl="0" indent="-342900" defTabSz="914400" eaLnBrk="0" fontAlgn="base" hangingPunct="0">
              <a:lnSpc>
                <a:spcPct val="100000"/>
              </a:lnSpc>
              <a:spcBef>
                <a:spcPct val="20000"/>
              </a:spcBef>
              <a:spcAft>
                <a:spcPct val="0"/>
              </a:spcAft>
              <a:buSzPct val="70000"/>
              <a:buFont typeface="Wingdings" panose="05000000000000000000" pitchFamily="2" charset="2"/>
              <a:buChar char="q"/>
              <a:defRPr/>
            </a:pPr>
            <a:r>
              <a:rPr lang="en-US" sz="22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What happens if Part B was turned down because of private insurance, and then private insurance ends?</a:t>
            </a:r>
          </a:p>
          <a:p>
            <a:pPr marL="685800" lvl="1" indent="-342900" defTabSz="914400" eaLnBrk="0" fontAlgn="base" hangingPunct="0">
              <a:lnSpc>
                <a:spcPct val="100000"/>
              </a:lnSpc>
              <a:spcBef>
                <a:spcPct val="20000"/>
              </a:spcBef>
              <a:spcAft>
                <a:spcPct val="0"/>
              </a:spcAft>
              <a:buSzPct val="70000"/>
              <a:buFont typeface="Wingdings" panose="05000000000000000000" pitchFamily="2" charset="2"/>
              <a:buChar char="q"/>
              <a:defRPr/>
            </a:pPr>
            <a:r>
              <a:rPr lang="en-US" sz="1900" b="1" kern="0" dirty="0">
                <a:solidFill>
                  <a:srgbClr val="000000"/>
                </a:solidFill>
                <a:latin typeface="Arial" panose="020B0604020202020204" pitchFamily="34" charset="0"/>
                <a:ea typeface="ＭＳ Ｐゴシック" charset="-128"/>
                <a:cs typeface="Arial" panose="020B0604020202020204" pitchFamily="34" charset="0"/>
              </a:rPr>
              <a:t>When ready to start Medicare Part B:  The parent who has that health insurance MUST have a letter from employer documenting continuous, creditable coverage from the date when the person was first eligible to have Medicare Part B, but refused it because of the private health insurance.</a:t>
            </a:r>
          </a:p>
          <a:p>
            <a:endParaRPr lang="en-US" dirty="0"/>
          </a:p>
        </p:txBody>
      </p:sp>
      <p:sp>
        <p:nvSpPr>
          <p:cNvPr id="3" name="Title 2"/>
          <p:cNvSpPr>
            <a:spLocks noGrp="1"/>
          </p:cNvSpPr>
          <p:nvPr>
            <p:ph type="title"/>
          </p:nvPr>
        </p:nvSpPr>
        <p:spPr/>
        <p:txBody>
          <a:bodyPr/>
          <a:lstStyle/>
          <a:p>
            <a:r>
              <a:rPr lang="en-US" sz="3600" b="1" kern="0" dirty="0">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Private health insurance and Medicare Part B</a:t>
            </a:r>
            <a:endParaRPr lang="en-US" dirty="0"/>
          </a:p>
        </p:txBody>
      </p:sp>
    </p:spTree>
    <p:extLst>
      <p:ext uri="{BB962C8B-B14F-4D97-AF65-F5344CB8AC3E}">
        <p14:creationId xmlns:p14="http://schemas.microsoft.com/office/powerpoint/2010/main" val="28566357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0" indent="-342900" defTabSz="914400" eaLnBrk="0" fontAlgn="base" hangingPunct="0">
              <a:lnSpc>
                <a:spcPct val="100000"/>
              </a:lnSpc>
              <a:spcBef>
                <a:spcPct val="20000"/>
              </a:spcBef>
              <a:spcAft>
                <a:spcPct val="0"/>
              </a:spcAft>
              <a:buSzPct val="70000"/>
              <a:buFont typeface="Wingdings" panose="05000000000000000000" pitchFamily="2" charset="2"/>
              <a:buChar char="q"/>
              <a:defRPr/>
            </a:pPr>
            <a:r>
              <a:rPr lang="en-US" sz="24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When person has Medicare and Medicaid, prescription drugs provided through Medicare Part D.</a:t>
            </a:r>
          </a:p>
          <a:p>
            <a:pPr marL="342900" lvl="0" indent="-342900" defTabSz="914400" eaLnBrk="0" fontAlgn="base" hangingPunct="0">
              <a:lnSpc>
                <a:spcPct val="100000"/>
              </a:lnSpc>
              <a:spcBef>
                <a:spcPct val="20000"/>
              </a:spcBef>
              <a:spcAft>
                <a:spcPct val="0"/>
              </a:spcAft>
              <a:buSzPct val="70000"/>
              <a:buFont typeface="Wingdings" panose="05000000000000000000" pitchFamily="2" charset="2"/>
              <a:buChar char="q"/>
              <a:defRPr/>
            </a:pPr>
            <a:r>
              <a:rPr lang="en-US" sz="24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If person also has private health insurance with a good drug benefit (called “creditable” coverage) usually need to “opt out” from Medicare Part D.  Call 1-800-Medicare.</a:t>
            </a:r>
          </a:p>
          <a:p>
            <a:pPr marL="342900" lvl="0" indent="-342900" defTabSz="914400" eaLnBrk="0" fontAlgn="base" hangingPunct="0">
              <a:lnSpc>
                <a:spcPct val="100000"/>
              </a:lnSpc>
              <a:spcBef>
                <a:spcPct val="20000"/>
              </a:spcBef>
              <a:spcAft>
                <a:spcPct val="0"/>
              </a:spcAft>
              <a:buSzPct val="70000"/>
              <a:buFont typeface="Wingdings" panose="05000000000000000000" pitchFamily="2" charset="2"/>
              <a:buChar char="q"/>
              <a:defRPr/>
            </a:pPr>
            <a:r>
              <a:rPr lang="en-US" sz="24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The Arc of New Jersey’s does an annual webinar in November on Medicare Part D. </a:t>
            </a:r>
            <a:r>
              <a:rPr lang="en-US" sz="2400" b="1" kern="0" dirty="0" smtClean="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Slides </a:t>
            </a:r>
            <a:r>
              <a:rPr lang="en-US" sz="24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and recording are posted on our website.</a:t>
            </a:r>
          </a:p>
          <a:p>
            <a:endParaRPr lang="en-US" dirty="0"/>
          </a:p>
        </p:txBody>
      </p:sp>
      <p:sp>
        <p:nvSpPr>
          <p:cNvPr id="3" name="Title 2"/>
          <p:cNvSpPr>
            <a:spLocks noGrp="1"/>
          </p:cNvSpPr>
          <p:nvPr>
            <p:ph type="title"/>
          </p:nvPr>
        </p:nvSpPr>
        <p:spPr/>
        <p:txBody>
          <a:bodyPr/>
          <a:lstStyle/>
          <a:p>
            <a:pPr algn="ctr"/>
            <a:r>
              <a:rPr lang="en-US" sz="3600" b="1" kern="0" dirty="0">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Medicare Part D – drug benefit</a:t>
            </a:r>
            <a:endParaRPr lang="en-US" dirty="0"/>
          </a:p>
        </p:txBody>
      </p:sp>
    </p:spTree>
    <p:extLst>
      <p:ext uri="{BB962C8B-B14F-4D97-AF65-F5344CB8AC3E}">
        <p14:creationId xmlns:p14="http://schemas.microsoft.com/office/powerpoint/2010/main" val="21991864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lvl="0" indent="0" defTabSz="914400" eaLnBrk="0" fontAlgn="base" hangingPunct="0">
              <a:lnSpc>
                <a:spcPct val="100000"/>
              </a:lnSpc>
              <a:spcBef>
                <a:spcPct val="20000"/>
              </a:spcBef>
              <a:spcAft>
                <a:spcPct val="0"/>
              </a:spcAft>
              <a:buClr>
                <a:srgbClr val="6600FF"/>
              </a:buClr>
              <a:buSzPct val="70000"/>
              <a:buNone/>
              <a:defRPr/>
            </a:pPr>
            <a:r>
              <a:rPr lang="en-US" sz="2400" b="1" kern="0" dirty="0">
                <a:solidFill>
                  <a:srgbClr val="222222"/>
                </a:solidFill>
                <a:latin typeface="Arial" panose="020B0604020202020204" pitchFamily="34" charset="0"/>
                <a:ea typeface="ＭＳ Ｐゴシック" charset="-128"/>
                <a:cs typeface="Arial" panose="020B0604020202020204" pitchFamily="34" charset="0"/>
              </a:rPr>
              <a:t>Understanding what happens when a person with IDD who receives Medicaid becomes eligible for Medicare.</a:t>
            </a:r>
          </a:p>
          <a:p>
            <a:pPr marL="342900" lvl="0" indent="-342900" defTabSz="914400" eaLnBrk="0" fontAlgn="base" hangingPunct="0">
              <a:lnSpc>
                <a:spcPct val="100000"/>
              </a:lnSpc>
              <a:spcBef>
                <a:spcPct val="20000"/>
              </a:spcBef>
              <a:spcAft>
                <a:spcPct val="0"/>
              </a:spcAft>
              <a:buClr>
                <a:srgbClr val="6600FF"/>
              </a:buClr>
              <a:buSzPct val="70000"/>
              <a:buFont typeface="Wingdings" panose="05000000000000000000" pitchFamily="2" charset="2"/>
              <a:buChar char="q"/>
              <a:defRPr/>
            </a:pPr>
            <a:endParaRPr lang="en-US" sz="2400" kern="0" dirty="0">
              <a:solidFill>
                <a:srgbClr val="000000"/>
              </a:solidFill>
              <a:latin typeface="Arial" panose="020B0604020202020204" pitchFamily="34" charset="0"/>
              <a:ea typeface="ＭＳ Ｐゴシック" charset="-128"/>
            </a:endParaRPr>
          </a:p>
          <a:p>
            <a:pPr marL="342900" lvl="0" indent="-342900" defTabSz="914400" eaLnBrk="0" fontAlgn="base" hangingPunct="0">
              <a:lnSpc>
                <a:spcPct val="100000"/>
              </a:lnSpc>
              <a:spcBef>
                <a:spcPct val="20000"/>
              </a:spcBef>
              <a:spcAft>
                <a:spcPct val="0"/>
              </a:spcAft>
              <a:buSzPct val="70000"/>
              <a:buFont typeface="Wingdings" panose="05000000000000000000" pitchFamily="2" charset="2"/>
              <a:buChar char="q"/>
              <a:defRPr/>
            </a:pPr>
            <a:r>
              <a:rPr lang="en-US" sz="2400" b="1" kern="0" dirty="0" smtClean="0">
                <a:solidFill>
                  <a:srgbClr val="000000"/>
                </a:solidFill>
                <a:latin typeface="georgia, serif"/>
                <a:ea typeface="ＭＳ Ｐゴシック" charset="-128"/>
                <a:hlinkClick r:id="rId2" action="ppaction://hlinkfile"/>
              </a:rPr>
              <a:t>FAQ - </a:t>
            </a:r>
            <a:r>
              <a:rPr lang="en-US" sz="2400" b="1" kern="0" dirty="0">
                <a:solidFill>
                  <a:srgbClr val="000000"/>
                </a:solidFill>
                <a:latin typeface="georgia, serif"/>
                <a:ea typeface="ＭＳ Ｐゴシック" charset="-128"/>
                <a:hlinkClick r:id="rId2" action="ppaction://hlinkfile"/>
              </a:rPr>
              <a:t>Dual </a:t>
            </a:r>
            <a:r>
              <a:rPr lang="en-US" sz="2400" b="1" kern="0" dirty="0" err="1">
                <a:solidFill>
                  <a:srgbClr val="000000"/>
                </a:solidFill>
                <a:latin typeface="georgia, serif"/>
                <a:ea typeface="ＭＳ Ｐゴシック" charset="-128"/>
                <a:hlinkClick r:id="rId2" action="ppaction://hlinkfile"/>
              </a:rPr>
              <a:t>Eligibles</a:t>
            </a:r>
            <a:r>
              <a:rPr lang="en-US" sz="2400" b="1" kern="0" dirty="0">
                <a:solidFill>
                  <a:srgbClr val="000000"/>
                </a:solidFill>
                <a:latin typeface="georgia, serif"/>
                <a:ea typeface="ＭＳ Ｐゴシック" charset="-128"/>
                <a:hlinkClick r:id="rId2" action="ppaction://hlinkfile"/>
              </a:rPr>
              <a:t> General Information</a:t>
            </a:r>
            <a:endParaRPr lang="en-US" sz="2400" b="1" kern="0" dirty="0">
              <a:solidFill>
                <a:srgbClr val="000000"/>
              </a:solidFill>
              <a:latin typeface="georgia, serif"/>
              <a:ea typeface="ＭＳ Ｐゴシック" charset="-128"/>
            </a:endParaRPr>
          </a:p>
          <a:p>
            <a:pPr marL="342900" lvl="0" indent="-342900" defTabSz="914400" eaLnBrk="0" fontAlgn="base" hangingPunct="0">
              <a:lnSpc>
                <a:spcPct val="100000"/>
              </a:lnSpc>
              <a:spcBef>
                <a:spcPct val="20000"/>
              </a:spcBef>
              <a:spcAft>
                <a:spcPct val="0"/>
              </a:spcAft>
              <a:buSzPct val="70000"/>
              <a:buFont typeface="Wingdings" panose="05000000000000000000" pitchFamily="2" charset="2"/>
              <a:buChar char="q"/>
              <a:defRPr/>
            </a:pPr>
            <a:endParaRPr lang="en-US" sz="2400" b="1" kern="0" dirty="0">
              <a:solidFill>
                <a:srgbClr val="000000"/>
              </a:solidFill>
              <a:latin typeface="Arial" panose="020B0604020202020204" pitchFamily="34" charset="0"/>
              <a:ea typeface="ＭＳ Ｐゴシック" charset="-128"/>
            </a:endParaRPr>
          </a:p>
          <a:p>
            <a:pPr marL="342900" lvl="0" indent="-342900" defTabSz="914400" eaLnBrk="0" fontAlgn="base" hangingPunct="0">
              <a:lnSpc>
                <a:spcPct val="100000"/>
              </a:lnSpc>
              <a:spcBef>
                <a:spcPct val="20000"/>
              </a:spcBef>
              <a:spcAft>
                <a:spcPct val="0"/>
              </a:spcAft>
              <a:buSzPct val="70000"/>
              <a:buFont typeface="Wingdings" panose="05000000000000000000" pitchFamily="2" charset="2"/>
              <a:buChar char="q"/>
              <a:defRPr/>
            </a:pPr>
            <a:r>
              <a:rPr lang="en-US" sz="2400" b="1" kern="0" dirty="0">
                <a:solidFill>
                  <a:srgbClr val="000000"/>
                </a:solidFill>
                <a:latin typeface="georgia, serif"/>
                <a:ea typeface="ＭＳ Ｐゴシック" charset="-128"/>
                <a:hlinkClick r:id="rId3" action="ppaction://hlinkfile"/>
              </a:rPr>
              <a:t>FAQ- Dual </a:t>
            </a:r>
            <a:r>
              <a:rPr lang="en-US" sz="2400" b="1" kern="0" dirty="0" err="1">
                <a:solidFill>
                  <a:srgbClr val="000000"/>
                </a:solidFill>
                <a:latin typeface="georgia, serif"/>
                <a:ea typeface="ＭＳ Ｐゴシック" charset="-128"/>
                <a:hlinkClick r:id="rId3" action="ppaction://hlinkfile"/>
              </a:rPr>
              <a:t>Eligibles</a:t>
            </a:r>
            <a:r>
              <a:rPr lang="en-US" sz="2400" b="1" kern="0" dirty="0">
                <a:solidFill>
                  <a:srgbClr val="000000"/>
                </a:solidFill>
                <a:latin typeface="georgia, serif"/>
                <a:ea typeface="ＭＳ Ｐゴシック" charset="-128"/>
                <a:hlinkClick r:id="rId3" action="ppaction://hlinkfile"/>
              </a:rPr>
              <a:t> and Prescription Medication</a:t>
            </a:r>
            <a:endParaRPr lang="en-US" sz="2400" b="1" kern="0" dirty="0">
              <a:solidFill>
                <a:srgbClr val="000000"/>
              </a:solidFill>
              <a:latin typeface="georgia, serif"/>
              <a:ea typeface="ＭＳ Ｐゴシック" charset="-128"/>
            </a:endParaRPr>
          </a:p>
          <a:p>
            <a:pPr marL="342900" lvl="0" indent="-342900" defTabSz="914400" eaLnBrk="0" fontAlgn="base" hangingPunct="0">
              <a:lnSpc>
                <a:spcPct val="100000"/>
              </a:lnSpc>
              <a:spcBef>
                <a:spcPct val="20000"/>
              </a:spcBef>
              <a:spcAft>
                <a:spcPct val="0"/>
              </a:spcAft>
              <a:buSzPct val="70000"/>
              <a:buFont typeface="Wingdings" panose="05000000000000000000" pitchFamily="2" charset="2"/>
              <a:buChar char="q"/>
              <a:defRPr/>
            </a:pPr>
            <a:endParaRPr lang="en-US" sz="2400" b="1" kern="0" dirty="0">
              <a:solidFill>
                <a:srgbClr val="000000"/>
              </a:solidFill>
              <a:latin typeface="Arial" panose="020B0604020202020204" pitchFamily="34" charset="0"/>
              <a:ea typeface="ＭＳ Ｐゴシック" charset="-128"/>
            </a:endParaRPr>
          </a:p>
          <a:p>
            <a:pPr marL="342900" lvl="0" indent="-342900" defTabSz="914400" eaLnBrk="0" fontAlgn="base" hangingPunct="0">
              <a:lnSpc>
                <a:spcPct val="100000"/>
              </a:lnSpc>
              <a:spcBef>
                <a:spcPct val="20000"/>
              </a:spcBef>
              <a:spcAft>
                <a:spcPct val="0"/>
              </a:spcAft>
              <a:buSzPct val="70000"/>
              <a:buFont typeface="Wingdings" panose="05000000000000000000" pitchFamily="2" charset="2"/>
              <a:buChar char="q"/>
              <a:defRPr/>
            </a:pPr>
            <a:r>
              <a:rPr lang="en-US" sz="2400" b="1" kern="0" dirty="0">
                <a:solidFill>
                  <a:srgbClr val="000000"/>
                </a:solidFill>
                <a:latin typeface="georgia, serif"/>
                <a:ea typeface="ＭＳ Ｐゴシック" charset="-128"/>
                <a:hlinkClick r:id="rId4" action="ppaction://hlinkfile"/>
              </a:rPr>
              <a:t>FAQ- Dual </a:t>
            </a:r>
            <a:r>
              <a:rPr lang="en-US" sz="2400" b="1" kern="0" dirty="0" err="1">
                <a:solidFill>
                  <a:srgbClr val="000000"/>
                </a:solidFill>
                <a:latin typeface="georgia, serif"/>
                <a:ea typeface="ＭＳ Ｐゴシック" charset="-128"/>
                <a:hlinkClick r:id="rId4" action="ppaction://hlinkfile"/>
              </a:rPr>
              <a:t>Eligibles</a:t>
            </a:r>
            <a:r>
              <a:rPr lang="en-US" sz="2400" b="1" kern="0" dirty="0">
                <a:solidFill>
                  <a:srgbClr val="000000"/>
                </a:solidFill>
                <a:latin typeface="georgia, serif"/>
                <a:ea typeface="ＭＳ Ｐゴシック" charset="-128"/>
                <a:hlinkClick r:id="rId4" action="ppaction://hlinkfile"/>
              </a:rPr>
              <a:t> and Special Needs Plan (D-SNPs)</a:t>
            </a:r>
            <a:endParaRPr lang="en-US" sz="2400" b="1" kern="0" dirty="0">
              <a:solidFill>
                <a:srgbClr val="000000"/>
              </a:solidFill>
              <a:latin typeface="Arial" panose="020B0604020202020204" pitchFamily="34" charset="0"/>
              <a:ea typeface="ＭＳ Ｐゴシック" charset="-128"/>
            </a:endParaRPr>
          </a:p>
          <a:p>
            <a:endParaRPr lang="en-US" dirty="0"/>
          </a:p>
        </p:txBody>
      </p:sp>
      <p:sp>
        <p:nvSpPr>
          <p:cNvPr id="3" name="Title 2"/>
          <p:cNvSpPr>
            <a:spLocks noGrp="1"/>
          </p:cNvSpPr>
          <p:nvPr>
            <p:ph type="title"/>
          </p:nvPr>
        </p:nvSpPr>
        <p:spPr/>
        <p:txBody>
          <a:bodyPr/>
          <a:lstStyle/>
          <a:p>
            <a:r>
              <a:rPr lang="en-US" sz="3600" b="1" dirty="0">
                <a:latin typeface="Arial" panose="020B0604020202020204" pitchFamily="34" charset="0"/>
                <a:cs typeface="Arial" panose="020B0604020202020204" pitchFamily="34" charset="0"/>
              </a:rPr>
              <a:t>Three Fact Sheets from</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 The Arc of New Jersey</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69142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2900" lvl="0" indent="-342900" defTabSz="914400" eaLnBrk="0" fontAlgn="base" hangingPunct="0">
              <a:lnSpc>
                <a:spcPct val="100000"/>
              </a:lnSpc>
              <a:spcBef>
                <a:spcPct val="20000"/>
              </a:spcBef>
              <a:spcAft>
                <a:spcPct val="0"/>
              </a:spcAft>
              <a:buSzPct val="100000"/>
              <a:buFont typeface="Wingdings" panose="05000000000000000000" pitchFamily="2" charset="2"/>
              <a:buChar char="q"/>
              <a:defRPr/>
            </a:pPr>
            <a:r>
              <a:rPr lang="en-US" altLang="en-US" sz="24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All young adults can stay on parent’s health insurance until age 26.</a:t>
            </a:r>
          </a:p>
          <a:p>
            <a:pPr marL="342900" lvl="0" indent="-342900" defTabSz="914400" eaLnBrk="0" fontAlgn="base" hangingPunct="0">
              <a:lnSpc>
                <a:spcPct val="100000"/>
              </a:lnSpc>
              <a:spcBef>
                <a:spcPct val="20000"/>
              </a:spcBef>
              <a:spcAft>
                <a:spcPct val="0"/>
              </a:spcAft>
              <a:buSzPct val="100000"/>
              <a:buFont typeface="Wingdings" panose="05000000000000000000" pitchFamily="2" charset="2"/>
              <a:buChar char="q"/>
              <a:defRPr/>
            </a:pPr>
            <a:r>
              <a:rPr lang="en-US" altLang="en-US" sz="2400" b="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BEFORE</a:t>
            </a:r>
            <a:r>
              <a:rPr lang="en-US" altLang="en-US" sz="24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 child’s 26</a:t>
            </a:r>
            <a:r>
              <a:rPr lang="en-US" altLang="en-US" sz="2400" kern="0" baseline="3000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th</a:t>
            </a:r>
            <a:r>
              <a:rPr lang="en-US" altLang="en-US" sz="24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 birthday – parent should request a form from employer’s Human Resources Dept.</a:t>
            </a:r>
          </a:p>
          <a:p>
            <a:pPr marL="342900" lvl="0" indent="-342900" defTabSz="914400" eaLnBrk="0" fontAlgn="base" hangingPunct="0">
              <a:lnSpc>
                <a:spcPct val="100000"/>
              </a:lnSpc>
              <a:spcBef>
                <a:spcPct val="20000"/>
              </a:spcBef>
              <a:spcAft>
                <a:spcPct val="0"/>
              </a:spcAft>
              <a:buSzPct val="100000"/>
              <a:buFont typeface="Wingdings" panose="05000000000000000000" pitchFamily="2" charset="2"/>
              <a:buChar char="q"/>
              <a:defRPr/>
            </a:pPr>
            <a:r>
              <a:rPr lang="en-US" altLang="en-US" sz="24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Special process for young adults with disabilities who are not capable of self-sustaining employment to stay on parent’s employer’s health insurance.</a:t>
            </a:r>
          </a:p>
          <a:p>
            <a:pPr marL="342900" lvl="0" indent="-342900" defTabSz="914400" eaLnBrk="0" fontAlgn="base" hangingPunct="0">
              <a:lnSpc>
                <a:spcPct val="100000"/>
              </a:lnSpc>
              <a:spcBef>
                <a:spcPct val="20000"/>
              </a:spcBef>
              <a:spcAft>
                <a:spcPct val="0"/>
              </a:spcAft>
              <a:buSzPct val="100000"/>
              <a:buFont typeface="Wingdings" panose="05000000000000000000" pitchFamily="2" charset="2"/>
              <a:buChar char="q"/>
              <a:defRPr/>
            </a:pPr>
            <a:r>
              <a:rPr lang="en-US" altLang="en-US" sz="24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Can have private health insurance </a:t>
            </a:r>
            <a:r>
              <a:rPr lang="en-US" altLang="en-US" sz="2400" i="1"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and</a:t>
            </a:r>
            <a:r>
              <a:rPr lang="en-US" altLang="en-US" sz="24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 Medicaid. Medicaid is always payer of last resort.</a:t>
            </a:r>
          </a:p>
          <a:p>
            <a:pPr marL="342900" lvl="0" indent="-342900" defTabSz="914400" eaLnBrk="0" fontAlgn="base" hangingPunct="0">
              <a:lnSpc>
                <a:spcPct val="100000"/>
              </a:lnSpc>
              <a:spcBef>
                <a:spcPct val="20000"/>
              </a:spcBef>
              <a:spcAft>
                <a:spcPct val="0"/>
              </a:spcAft>
              <a:buSzPct val="100000"/>
              <a:buFont typeface="Wingdings" panose="05000000000000000000" pitchFamily="2" charset="2"/>
              <a:buChar char="q"/>
              <a:defRPr/>
            </a:pPr>
            <a:r>
              <a:rPr lang="en-US" altLang="en-US" sz="24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The Arc of NJ’s fact sheet on private insurance.</a:t>
            </a:r>
          </a:p>
          <a:p>
            <a:endParaRPr lang="en-US" dirty="0"/>
          </a:p>
        </p:txBody>
      </p:sp>
      <p:sp>
        <p:nvSpPr>
          <p:cNvPr id="3" name="Title 2"/>
          <p:cNvSpPr>
            <a:spLocks noGrp="1"/>
          </p:cNvSpPr>
          <p:nvPr>
            <p:ph type="title"/>
          </p:nvPr>
        </p:nvSpPr>
        <p:spPr/>
        <p:txBody>
          <a:bodyPr/>
          <a:lstStyle/>
          <a:p>
            <a:r>
              <a:rPr lang="en-US" altLang="en-US" sz="3200" b="1" kern="0" dirty="0">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IMPORTANT: Continuation of Parent’s Private Health Insurance AFTER age 26</a:t>
            </a:r>
            <a:endParaRPr lang="en-US" sz="3200" dirty="0"/>
          </a:p>
        </p:txBody>
      </p:sp>
    </p:spTree>
    <p:extLst>
      <p:ext uri="{BB962C8B-B14F-4D97-AF65-F5344CB8AC3E}">
        <p14:creationId xmlns:p14="http://schemas.microsoft.com/office/powerpoint/2010/main" val="37223545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05000"/>
            <a:ext cx="7886700" cy="4351338"/>
          </a:xfrm>
        </p:spPr>
        <p:txBody>
          <a:bodyPr/>
          <a:lstStyle/>
          <a:p>
            <a:pPr marL="0" lvl="0" indent="0" defTabSz="914400" eaLnBrk="0" fontAlgn="base" hangingPunct="0">
              <a:lnSpc>
                <a:spcPct val="100000"/>
              </a:lnSpc>
              <a:spcBef>
                <a:spcPct val="20000"/>
              </a:spcBef>
              <a:spcAft>
                <a:spcPct val="0"/>
              </a:spcAft>
              <a:buClr>
                <a:srgbClr val="6600FF"/>
              </a:buClr>
              <a:buSzPct val="70000"/>
              <a:buNone/>
              <a:defRPr/>
            </a:pPr>
            <a:r>
              <a:rPr lang="en-US" sz="2400" kern="0" dirty="0" smtClean="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Connor Griffin, Director</a:t>
            </a:r>
            <a:endParaRPr lang="en-US" sz="24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endParaRPr>
          </a:p>
          <a:p>
            <a:pPr marL="0" lvl="0" indent="0" defTabSz="914400" eaLnBrk="0" fontAlgn="base" hangingPunct="0">
              <a:lnSpc>
                <a:spcPct val="100000"/>
              </a:lnSpc>
              <a:spcBef>
                <a:spcPct val="20000"/>
              </a:spcBef>
              <a:spcAft>
                <a:spcPct val="0"/>
              </a:spcAft>
              <a:buClr>
                <a:srgbClr val="6600FF"/>
              </a:buClr>
              <a:buSzPct val="70000"/>
              <a:buNone/>
              <a:defRPr/>
            </a:pPr>
            <a:r>
              <a:rPr lang="en-US" sz="2400" kern="0" dirty="0" smtClean="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Health Care Advocacy</a:t>
            </a:r>
            <a:endParaRPr lang="en-US" sz="24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endParaRPr>
          </a:p>
          <a:p>
            <a:pPr marL="0" lvl="0" indent="0" defTabSz="914400" eaLnBrk="0" fontAlgn="base" hangingPunct="0">
              <a:lnSpc>
                <a:spcPct val="100000"/>
              </a:lnSpc>
              <a:spcBef>
                <a:spcPct val="20000"/>
              </a:spcBef>
              <a:spcAft>
                <a:spcPct val="0"/>
              </a:spcAft>
              <a:buClr>
                <a:srgbClr val="6600FF"/>
              </a:buClr>
              <a:buSzPct val="70000"/>
              <a:buNone/>
              <a:defRPr/>
            </a:pPr>
            <a:r>
              <a:rPr lang="en-US" sz="24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The Arc of New Jersey</a:t>
            </a:r>
          </a:p>
          <a:p>
            <a:pPr marL="0" lvl="0" indent="0" defTabSz="914400" eaLnBrk="0" fontAlgn="base" hangingPunct="0">
              <a:lnSpc>
                <a:spcPct val="100000"/>
              </a:lnSpc>
              <a:spcBef>
                <a:spcPct val="20000"/>
              </a:spcBef>
              <a:spcAft>
                <a:spcPct val="0"/>
              </a:spcAft>
              <a:buClr>
                <a:srgbClr val="6600FF"/>
              </a:buClr>
              <a:buSzPct val="70000"/>
              <a:buNone/>
              <a:defRPr/>
            </a:pPr>
            <a:r>
              <a:rPr lang="en-US" sz="2400" kern="0" dirty="0" smtClean="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healthcareadvocacy@arcnj.org</a:t>
            </a:r>
            <a:endParaRPr lang="en-US" sz="24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endParaRPr>
          </a:p>
          <a:p>
            <a:pPr marL="0" lvl="0" indent="0" defTabSz="914400" eaLnBrk="0" fontAlgn="base" hangingPunct="0">
              <a:lnSpc>
                <a:spcPct val="100000"/>
              </a:lnSpc>
              <a:spcBef>
                <a:spcPct val="20000"/>
              </a:spcBef>
              <a:spcAft>
                <a:spcPct val="0"/>
              </a:spcAft>
              <a:buClr>
                <a:srgbClr val="6600FF"/>
              </a:buClr>
              <a:buSzPct val="70000"/>
              <a:buNone/>
              <a:defRPr/>
            </a:pPr>
            <a:r>
              <a:rPr lang="en-US" sz="24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To sign up for our listserv: </a:t>
            </a:r>
          </a:p>
          <a:p>
            <a:pPr marL="0" lvl="0" indent="0" defTabSz="914400" eaLnBrk="0" fontAlgn="base" hangingPunct="0">
              <a:lnSpc>
                <a:spcPct val="100000"/>
              </a:lnSpc>
              <a:spcBef>
                <a:spcPct val="20000"/>
              </a:spcBef>
              <a:spcAft>
                <a:spcPct val="0"/>
              </a:spcAft>
              <a:buClr>
                <a:srgbClr val="6600FF"/>
              </a:buClr>
              <a:buSzPct val="70000"/>
              <a:buNone/>
              <a:defRPr/>
            </a:pPr>
            <a:r>
              <a:rPr lang="en-US" sz="2400" kern="0" dirty="0" smtClean="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hlinkClick r:id="rId2"/>
              </a:rPr>
              <a:t>www.arcnj.org</a:t>
            </a:r>
            <a:endParaRPr lang="en-US" sz="2400" kern="0" dirty="0">
              <a:solidFill>
                <a:srgbClr val="000000"/>
              </a:solidFill>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endParaRPr>
          </a:p>
          <a:p>
            <a:endParaRPr lang="en-US" dirty="0"/>
          </a:p>
        </p:txBody>
      </p:sp>
      <p:sp>
        <p:nvSpPr>
          <p:cNvPr id="3" name="Title 2"/>
          <p:cNvSpPr>
            <a:spLocks noGrp="1"/>
          </p:cNvSpPr>
          <p:nvPr>
            <p:ph type="title"/>
          </p:nvPr>
        </p:nvSpPr>
        <p:spPr/>
        <p:txBody>
          <a:bodyPr/>
          <a:lstStyle/>
          <a:p>
            <a:pPr algn="ctr"/>
            <a:r>
              <a:rPr lang="en-US" sz="4400" b="1" kern="0" dirty="0">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Contact Information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33848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000" b="1" kern="0" dirty="0">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Questions?</a:t>
            </a:r>
            <a:endParaRPr lang="en-US" dirty="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133600"/>
            <a:ext cx="2452688"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373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ClrTx/>
              <a:buFont typeface="Wingdings" panose="05000000000000000000" pitchFamily="2" charset="2"/>
              <a:buChar char="q"/>
              <a:defRPr/>
            </a:pPr>
            <a:endParaRPr lang="en-US" sz="2800" dirty="0">
              <a:cs typeface="Arial" panose="020B0604020202020204" pitchFamily="34" charset="0"/>
            </a:endParaRPr>
          </a:p>
          <a:p>
            <a:pPr marL="0" indent="0">
              <a:buClrTx/>
              <a:buNone/>
              <a:defRPr/>
            </a:pPr>
            <a:r>
              <a:rPr lang="en-US" sz="4400" b="1" dirty="0">
                <a:cs typeface="Arial" panose="020B0604020202020204" pitchFamily="34" charset="0"/>
              </a:rPr>
              <a:t>Important Note: </a:t>
            </a:r>
          </a:p>
          <a:p>
            <a:pPr marL="0" indent="0">
              <a:buClrTx/>
              <a:buNone/>
              <a:defRPr/>
            </a:pPr>
            <a:r>
              <a:rPr lang="en-US" sz="4400" b="1" dirty="0">
                <a:cs typeface="Arial" panose="020B0604020202020204" pitchFamily="34" charset="0"/>
              </a:rPr>
              <a:t>Medicaid Unwinding does </a:t>
            </a:r>
            <a:r>
              <a:rPr lang="en-US" sz="4400" b="1" u="sng" dirty="0">
                <a:cs typeface="Arial" panose="020B0604020202020204" pitchFamily="34" charset="0"/>
              </a:rPr>
              <a:t>not</a:t>
            </a:r>
            <a:r>
              <a:rPr lang="en-US" sz="4400" b="1" dirty="0">
                <a:cs typeface="Arial" panose="020B0604020202020204" pitchFamily="34" charset="0"/>
              </a:rPr>
              <a:t> apply to people who have SSI &amp; Medicaid.</a:t>
            </a:r>
          </a:p>
          <a:p>
            <a:endParaRPr lang="en-US" dirty="0"/>
          </a:p>
        </p:txBody>
      </p:sp>
      <p:sp>
        <p:nvSpPr>
          <p:cNvPr id="3" name="Title 2"/>
          <p:cNvSpPr>
            <a:spLocks noGrp="1"/>
          </p:cNvSpPr>
          <p:nvPr>
            <p:ph type="title"/>
          </p:nvPr>
        </p:nvSpPr>
        <p:spPr/>
        <p:txBody>
          <a:bodyPr/>
          <a:lstStyle/>
          <a:p>
            <a:r>
              <a:rPr lang="en-US" b="1" dirty="0">
                <a:latin typeface="Arial" panose="020B0604020202020204" pitchFamily="34" charset="0"/>
                <a:cs typeface="Arial" panose="020B0604020202020204" pitchFamily="34" charset="0"/>
              </a:rPr>
              <a:t>Medicaid “Unwinding”</a:t>
            </a:r>
          </a:p>
        </p:txBody>
      </p:sp>
    </p:spTree>
    <p:extLst>
      <p:ext uri="{BB962C8B-B14F-4D97-AF65-F5344CB8AC3E}">
        <p14:creationId xmlns:p14="http://schemas.microsoft.com/office/powerpoint/2010/main" val="3287674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lvl="1" indent="0">
              <a:buFont typeface="Wingdings" panose="05000000000000000000" pitchFamily="2" charset="2"/>
              <a:buNone/>
              <a:defRPr/>
            </a:pPr>
            <a:r>
              <a:rPr lang="en-US" sz="2400" b="1" dirty="0">
                <a:cs typeface="Arial" panose="020B0604020202020204" pitchFamily="34" charset="0"/>
              </a:rPr>
              <a:t>What you should do if loved one has NJ </a:t>
            </a:r>
            <a:r>
              <a:rPr lang="en-US" sz="2400" b="1" dirty="0" err="1">
                <a:cs typeface="Arial" panose="020B0604020202020204" pitchFamily="34" charset="0"/>
              </a:rPr>
              <a:t>FamilyCare</a:t>
            </a:r>
            <a:r>
              <a:rPr lang="en-US" sz="2400" b="1" dirty="0">
                <a:cs typeface="Arial" panose="020B0604020202020204" pitchFamily="34" charset="0"/>
              </a:rPr>
              <a:t>/Medicaid:</a:t>
            </a:r>
          </a:p>
          <a:p>
            <a:pPr lvl="1">
              <a:buClrTx/>
              <a:buFont typeface="Wingdings" panose="05000000000000000000" pitchFamily="2" charset="2"/>
              <a:buChar char="q"/>
              <a:defRPr/>
            </a:pPr>
            <a:r>
              <a:rPr lang="en-US" sz="2800" dirty="0">
                <a:cs typeface="Arial" panose="020B0604020202020204" pitchFamily="34" charset="0"/>
              </a:rPr>
              <a:t>Don’t exceed Medicaid’s maximum allowable resources (usually $2,000). This maximum also applies if receiving SSI.</a:t>
            </a:r>
          </a:p>
          <a:p>
            <a:pPr lvl="1">
              <a:buClrTx/>
              <a:buFont typeface="Wingdings" panose="05000000000000000000" pitchFamily="2" charset="2"/>
              <a:buChar char="q"/>
              <a:defRPr/>
            </a:pPr>
            <a:r>
              <a:rPr lang="en-US" sz="2800" u="sng" dirty="0">
                <a:cs typeface="Arial" panose="020B0604020202020204" pitchFamily="34" charset="0"/>
              </a:rPr>
              <a:t>Exception:</a:t>
            </a:r>
            <a:r>
              <a:rPr lang="en-US" sz="2800" dirty="0">
                <a:cs typeface="Arial" panose="020B0604020202020204" pitchFamily="34" charset="0"/>
              </a:rPr>
              <a:t> If received a back-payment from Social Security – 9 months to spend-down.</a:t>
            </a:r>
          </a:p>
          <a:p>
            <a:pPr lvl="1">
              <a:buClrTx/>
              <a:buFont typeface="Wingdings" panose="05000000000000000000" pitchFamily="2" charset="2"/>
              <a:buChar char="q"/>
              <a:defRPr/>
            </a:pPr>
            <a:r>
              <a:rPr lang="en-US" sz="2800" dirty="0">
                <a:cs typeface="Arial" panose="020B0604020202020204" pitchFamily="34" charset="0"/>
              </a:rPr>
              <a:t>Consider an ABLE account, if appropriate.</a:t>
            </a:r>
          </a:p>
          <a:p>
            <a:pPr lvl="1">
              <a:buClrTx/>
              <a:buFont typeface="Wingdings" panose="05000000000000000000" pitchFamily="2" charset="2"/>
              <a:buChar char="q"/>
              <a:defRPr/>
            </a:pPr>
            <a:r>
              <a:rPr lang="en-US" sz="2800" dirty="0">
                <a:cs typeface="Arial" panose="020B0604020202020204" pitchFamily="34" charset="0"/>
              </a:rPr>
              <a:t>Be sure Medicaid has current mailing address.  Call 1-800-701-0710, if need to confirm.</a:t>
            </a:r>
          </a:p>
          <a:p>
            <a:endParaRPr lang="en-US" dirty="0"/>
          </a:p>
        </p:txBody>
      </p:sp>
      <p:sp>
        <p:nvSpPr>
          <p:cNvPr id="3" name="Title 2"/>
          <p:cNvSpPr>
            <a:spLocks noGrp="1"/>
          </p:cNvSpPr>
          <p:nvPr>
            <p:ph type="title"/>
          </p:nvPr>
        </p:nvSpPr>
        <p:spPr/>
        <p:txBody>
          <a:bodyPr/>
          <a:lstStyle/>
          <a:p>
            <a:r>
              <a:rPr lang="en-US" sz="3600" b="1" dirty="0">
                <a:latin typeface="Arial" panose="020B0604020202020204" pitchFamily="34" charset="0"/>
                <a:cs typeface="Arial" panose="020B0604020202020204" pitchFamily="34" charset="0"/>
              </a:rPr>
              <a:t>Medicaid “Unwinding” (cont.)</a:t>
            </a:r>
            <a:endParaRPr lang="en-US" b="1" dirty="0"/>
          </a:p>
        </p:txBody>
      </p:sp>
    </p:spTree>
    <p:extLst>
      <p:ext uri="{BB962C8B-B14F-4D97-AF65-F5344CB8AC3E}">
        <p14:creationId xmlns:p14="http://schemas.microsoft.com/office/powerpoint/2010/main" val="250398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anose="05000000000000000000" pitchFamily="2" charset="2"/>
              <a:buChar char="q"/>
            </a:pPr>
            <a:r>
              <a:rPr lang="en-US" sz="2800" dirty="0">
                <a:cs typeface="Arial" panose="020B0604020202020204" pitchFamily="34" charset="0"/>
              </a:rPr>
              <a:t>Respond promptly to all letters from NJ </a:t>
            </a:r>
            <a:r>
              <a:rPr lang="en-US" sz="2800" dirty="0" err="1">
                <a:cs typeface="Arial" panose="020B0604020202020204" pitchFamily="34" charset="0"/>
              </a:rPr>
              <a:t>FamilyCare</a:t>
            </a:r>
            <a:r>
              <a:rPr lang="en-US" sz="2800" dirty="0">
                <a:cs typeface="Arial" panose="020B0604020202020204" pitchFamily="34" charset="0"/>
              </a:rPr>
              <a:t>/Medicaid. Failure to respond can result in Medicaid termination!</a:t>
            </a:r>
          </a:p>
          <a:p>
            <a:pPr>
              <a:buFont typeface="Wingdings" panose="05000000000000000000" pitchFamily="2" charset="2"/>
              <a:buChar char="q"/>
            </a:pPr>
            <a:r>
              <a:rPr lang="en-US" sz="2800" dirty="0">
                <a:cs typeface="Arial" panose="020B0604020202020204" pitchFamily="34" charset="0"/>
              </a:rPr>
              <a:t>If notified by Social Security that loved one’s current SSI and Medicaid will end, don’t delay in submitting necessary paperwork to Medicaid!</a:t>
            </a:r>
          </a:p>
          <a:p>
            <a:pPr>
              <a:buFont typeface="Wingdings" panose="05000000000000000000" pitchFamily="2" charset="2"/>
              <a:buChar char="q"/>
            </a:pPr>
            <a:r>
              <a:rPr lang="en-US" sz="2800" dirty="0">
                <a:cs typeface="Arial" panose="020B0604020202020204" pitchFamily="34" charset="0"/>
              </a:rPr>
              <a:t>For additional information on Medicaid unwinding, </a:t>
            </a:r>
            <a:r>
              <a:rPr lang="en-US" sz="2800" dirty="0" smtClean="0">
                <a:cs typeface="Arial" panose="020B0604020202020204" pitchFamily="34" charset="0"/>
              </a:rPr>
              <a:t>sign up for our listserv and visit the Health Care Advocacy page: </a:t>
            </a:r>
            <a:r>
              <a:rPr lang="en-US" sz="2800" dirty="0" smtClean="0">
                <a:cs typeface="Arial" panose="020B0604020202020204" pitchFamily="34" charset="0"/>
                <a:hlinkClick r:id="rId2"/>
              </a:rPr>
              <a:t>www.arcnj.org</a:t>
            </a:r>
            <a:endParaRPr lang="en-US" sz="2800" dirty="0">
              <a:cs typeface="Arial" panose="020B0604020202020204" pitchFamily="34" charset="0"/>
            </a:endParaRPr>
          </a:p>
          <a:p>
            <a:pPr marL="0" indent="0">
              <a:buNone/>
            </a:pPr>
            <a:endParaRPr lang="en-US" sz="2800" dirty="0">
              <a:cs typeface="Arial" panose="020B0604020202020204" pitchFamily="34" charset="0"/>
            </a:endParaRPr>
          </a:p>
          <a:p>
            <a:pPr>
              <a:buFont typeface="Wingdings" panose="05000000000000000000" pitchFamily="2" charset="2"/>
              <a:buChar char="q"/>
            </a:pPr>
            <a:endParaRPr lang="en-US" sz="2800" dirty="0">
              <a:cs typeface="Arial" panose="020B0604020202020204" pitchFamily="34" charset="0"/>
            </a:endParaRPr>
          </a:p>
          <a:p>
            <a:endParaRPr lang="en-US" sz="2800" dirty="0"/>
          </a:p>
        </p:txBody>
      </p:sp>
      <p:sp>
        <p:nvSpPr>
          <p:cNvPr id="3" name="Title 2"/>
          <p:cNvSpPr>
            <a:spLocks noGrp="1"/>
          </p:cNvSpPr>
          <p:nvPr>
            <p:ph type="title"/>
          </p:nvPr>
        </p:nvSpPr>
        <p:spPr/>
        <p:txBody>
          <a:bodyPr/>
          <a:lstStyle/>
          <a:p>
            <a:pPr algn="ctr"/>
            <a:r>
              <a:rPr lang="en-US" sz="3600" b="1" dirty="0">
                <a:latin typeface="Arial" panose="020B0604020202020204" pitchFamily="34" charset="0"/>
                <a:cs typeface="Arial" panose="020B0604020202020204" pitchFamily="34" charset="0"/>
              </a:rPr>
              <a:t>Medicaid unwinding (</a:t>
            </a:r>
            <a:r>
              <a:rPr lang="en-US" sz="3600" b="1" dirty="0" smtClean="0">
                <a:latin typeface="Arial" panose="020B0604020202020204" pitchFamily="34" charset="0"/>
                <a:cs typeface="Arial" panose="020B0604020202020204" pitchFamily="34" charset="0"/>
              </a:rPr>
              <a:t>cont.)</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9044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defRPr/>
            </a:pPr>
            <a:r>
              <a:rPr lang="en-US" sz="4400" b="1" dirty="0">
                <a:latin typeface="Arial" panose="020B0604020202020204" pitchFamily="34" charset="0"/>
                <a:cs typeface="Arial" panose="020B0604020202020204" pitchFamily="34" charset="0"/>
              </a:rPr>
              <a:t>WHEN A PARENT IS PLANNING TO COLLECT SOCIAL SECURITY RETIREMENT BENEFITS</a:t>
            </a:r>
          </a:p>
          <a:p>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4012619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ClrTx/>
              <a:buFont typeface="Wingdings" panose="05000000000000000000" pitchFamily="2" charset="2"/>
              <a:buChar char="q"/>
              <a:defRPr/>
            </a:pPr>
            <a:r>
              <a:rPr lang="en-US" sz="2400" dirty="0">
                <a:latin typeface="Arial" panose="020B0604020202020204" pitchFamily="34" charset="0"/>
                <a:cs typeface="Arial" panose="020B0604020202020204" pitchFamily="34" charset="0"/>
              </a:rPr>
              <a:t>If born between 1943 and 1954 – age 66 for full retirement benefit for the employee.</a:t>
            </a:r>
          </a:p>
          <a:p>
            <a:pPr>
              <a:buClrTx/>
              <a:buFont typeface="Wingdings" panose="05000000000000000000" pitchFamily="2" charset="2"/>
              <a:buChar char="q"/>
              <a:defRPr/>
            </a:pPr>
            <a:r>
              <a:rPr lang="en-US" sz="2400" dirty="0">
                <a:latin typeface="Arial" panose="020B0604020202020204" pitchFamily="34" charset="0"/>
                <a:cs typeface="Arial" panose="020B0604020202020204" pitchFamily="34" charset="0"/>
              </a:rPr>
              <a:t>If born between 1955 and 1960 – the age increases gradually beyond 66. </a:t>
            </a:r>
          </a:p>
          <a:p>
            <a:pPr>
              <a:buClrTx/>
              <a:buFont typeface="Wingdings" panose="05000000000000000000" pitchFamily="2" charset="2"/>
              <a:buChar char="q"/>
              <a:defRPr/>
            </a:pPr>
            <a:r>
              <a:rPr lang="en-US" sz="2400" dirty="0">
                <a:latin typeface="Arial" panose="020B0604020202020204" pitchFamily="34" charset="0"/>
                <a:cs typeface="Arial" panose="020B0604020202020204" pitchFamily="34" charset="0"/>
              </a:rPr>
              <a:t>If born 1960 or later – age 67 for full benefit.</a:t>
            </a:r>
          </a:p>
          <a:p>
            <a:pPr>
              <a:buClrTx/>
              <a:buFont typeface="Wingdings" panose="05000000000000000000" pitchFamily="2" charset="2"/>
              <a:buChar char="q"/>
              <a:defRPr/>
            </a:pPr>
            <a:r>
              <a:rPr lang="en-US" sz="2400" dirty="0">
                <a:latin typeface="Arial" panose="020B0604020202020204" pitchFamily="34" charset="0"/>
                <a:cs typeface="Arial" panose="020B0604020202020204" pitchFamily="34" charset="0"/>
              </a:rPr>
              <a:t>Parent can collect Social Security as young as age 62, with reduction in benefit;  if wait to age 70, increased benefit.</a:t>
            </a:r>
          </a:p>
          <a:p>
            <a:pPr>
              <a:buClrTx/>
              <a:buFont typeface="Wingdings" panose="05000000000000000000" pitchFamily="2" charset="2"/>
              <a:buChar char="q"/>
              <a:defRPr/>
            </a:pPr>
            <a:r>
              <a:rPr lang="en-US" sz="2400" dirty="0">
                <a:latin typeface="Arial" panose="020B0604020202020204" pitchFamily="34" charset="0"/>
                <a:cs typeface="Arial" panose="020B0604020202020204" pitchFamily="34" charset="0"/>
              </a:rPr>
              <a:t>See this retirement planner link from SSA.gov</a:t>
            </a:r>
          </a:p>
          <a:p>
            <a:pPr marL="0" indent="0">
              <a:buClrTx/>
              <a:buFont typeface="Wingdings" panose="05000000000000000000" pitchFamily="2" charset="2"/>
              <a:buNone/>
              <a:defRPr/>
            </a:pPr>
            <a:r>
              <a:rPr lang="en-US" altLang="en-US" sz="2400" dirty="0">
                <a:solidFill>
                  <a:srgbClr val="1155CC"/>
                </a:solidFill>
                <a:latin typeface="Arial" panose="020B0604020202020204" pitchFamily="34" charset="0"/>
                <a:ea typeface="ＭＳ Ｐゴシック" panose="020B0600070205080204" pitchFamily="34" charset="-128"/>
                <a:cs typeface="Arial" panose="020B0604020202020204" pitchFamily="34" charset="0"/>
                <a:hlinkClick r:id="rId2"/>
              </a:rPr>
              <a:t>https://www.ssa.gov/benefits/retirement/planner/agereduction.html</a:t>
            </a:r>
            <a:endParaRPr lang="en-US" sz="2400" dirty="0"/>
          </a:p>
        </p:txBody>
      </p:sp>
      <p:sp>
        <p:nvSpPr>
          <p:cNvPr id="3" name="Title 2"/>
          <p:cNvSpPr>
            <a:spLocks noGrp="1"/>
          </p:cNvSpPr>
          <p:nvPr>
            <p:ph type="title"/>
          </p:nvPr>
        </p:nvSpPr>
        <p:spPr/>
        <p:txBody>
          <a:bodyPr/>
          <a:lstStyle/>
          <a:p>
            <a:r>
              <a:rPr lang="en-US" sz="3200" b="1" dirty="0">
                <a:latin typeface="Arial" panose="020B0604020202020204" pitchFamily="34" charset="0"/>
                <a:cs typeface="Arial" panose="020B0604020202020204" pitchFamily="34" charset="0"/>
              </a:rPr>
              <a:t>Social Security for parents -- “full” retirement age</a:t>
            </a:r>
            <a:endParaRPr lang="en-US" b="1" dirty="0"/>
          </a:p>
        </p:txBody>
      </p:sp>
    </p:spTree>
    <p:extLst>
      <p:ext uri="{BB962C8B-B14F-4D97-AF65-F5344CB8AC3E}">
        <p14:creationId xmlns:p14="http://schemas.microsoft.com/office/powerpoint/2010/main" val="3430081520"/>
      </p:ext>
    </p:extLst>
  </p:cSld>
  <p:clrMapOvr>
    <a:masterClrMapping/>
  </p:clrMapOvr>
</p:sld>
</file>

<file path=ppt/theme/theme1.xml><?xml version="1.0" encoding="utf-8"?>
<a:theme xmlns:a="http://schemas.openxmlformats.org/drawingml/2006/main" name="Arc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1" id="{726A0346-4462-41D8-9D6B-1ABC3688EA77}" vid="{E4AA2685-C8F3-46BB-965B-8A2B843D84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Arc1</Template>
  <TotalTime>2073</TotalTime>
  <Words>3015</Words>
  <Application>Microsoft Office PowerPoint</Application>
  <PresentationFormat>On-screen Show (4:3)</PresentationFormat>
  <Paragraphs>206</Paragraphs>
  <Slides>48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ＭＳ Ｐゴシック</vt:lpstr>
      <vt:lpstr>Arial</vt:lpstr>
      <vt:lpstr>Calibri</vt:lpstr>
      <vt:lpstr>Calibri Light</vt:lpstr>
      <vt:lpstr>Garamond</vt:lpstr>
      <vt:lpstr>georgia, serif</vt:lpstr>
      <vt:lpstr>Noto Sans Symbols</vt:lpstr>
      <vt:lpstr>Wingdings</vt:lpstr>
      <vt:lpstr>Arc1</vt:lpstr>
      <vt:lpstr> How Parents’ Social Security Benefits Impact Their Adult Child with IDD</vt:lpstr>
      <vt:lpstr>Main topics to be discussed in this presentation include:</vt:lpstr>
      <vt:lpstr>PowerPoint Presentation</vt:lpstr>
      <vt:lpstr>Medicaid “Unwinding”</vt:lpstr>
      <vt:lpstr>Medicaid “Unwinding”</vt:lpstr>
      <vt:lpstr>Medicaid “Unwinding” (cont.)</vt:lpstr>
      <vt:lpstr>Medicaid unwinding (cont.)</vt:lpstr>
      <vt:lpstr>PowerPoint Presentation</vt:lpstr>
      <vt:lpstr>Social Security for parents -- “full” retirement age</vt:lpstr>
      <vt:lpstr>What is the difference between SSI and SSDI?</vt:lpstr>
      <vt:lpstr>Sometimes a son/daughter has SSDI and never had SSI</vt:lpstr>
      <vt:lpstr>PowerPoint Presentation</vt:lpstr>
      <vt:lpstr> SSI and Medicaid in NJ</vt:lpstr>
      <vt:lpstr>Important Information!</vt:lpstr>
      <vt:lpstr>More Important Information!</vt:lpstr>
      <vt:lpstr>PowerPoint Presentation</vt:lpstr>
      <vt:lpstr>Why is it Helpful to Have SSI?</vt:lpstr>
      <vt:lpstr>Official Definition: Section 1634 DAC</vt:lpstr>
      <vt:lpstr>PowerPoint Presentation</vt:lpstr>
      <vt:lpstr>PowerPoint Presentation</vt:lpstr>
      <vt:lpstr>How to obtain Medicaid after becoming a Section 1634 DAC, and SSI benefits end</vt:lpstr>
      <vt:lpstr>How to obtain Medicaid after becoming a Section 1634 DAC, and SSI benefits end</vt:lpstr>
      <vt:lpstr>Form Letter Sent by DDD When Person is Changing from SSI to SSDI</vt:lpstr>
      <vt:lpstr>Important when applying for NJ FamilyCare/Medicaid as a DAC</vt:lpstr>
      <vt:lpstr>Important when completing RFI application for Medicaid!</vt:lpstr>
      <vt:lpstr>When applying for Medicaid…</vt:lpstr>
      <vt:lpstr> Having both SSI and SSDI at the same time</vt:lpstr>
      <vt:lpstr>Special Needs Trusts (SNT)</vt:lpstr>
      <vt:lpstr>PowerPoint Presentation</vt:lpstr>
      <vt:lpstr>NJ WorkAbility  Medicaid Expansion</vt:lpstr>
      <vt:lpstr>NJ WorkAbility  Medicaid expansion </vt:lpstr>
      <vt:lpstr>PowerPoint Presentation</vt:lpstr>
      <vt:lpstr>What is SGA?</vt:lpstr>
      <vt:lpstr>PowerPoint Presentation</vt:lpstr>
      <vt:lpstr>Achieving a Better Life Experience (ABLE) Act of 2014 </vt:lpstr>
      <vt:lpstr>Important to monitor ABLE account statements</vt:lpstr>
      <vt:lpstr>ABLE Accounts (cont.)</vt:lpstr>
      <vt:lpstr>PowerPoint Presentation</vt:lpstr>
      <vt:lpstr>When will Medicare start for person with IDD?</vt:lpstr>
      <vt:lpstr>Medicare starts after 24 months of SSDI benefit</vt:lpstr>
      <vt:lpstr>Having both Medicare and Medicaid (dual eligibility)</vt:lpstr>
      <vt:lpstr>Medicare Part B for dual eligible </vt:lpstr>
      <vt:lpstr>Private health insurance and Medicare Part B</vt:lpstr>
      <vt:lpstr>Medicare Part D – drug benefit</vt:lpstr>
      <vt:lpstr>Three Fact Sheets from  The Arc of New Jersey</vt:lpstr>
      <vt:lpstr>IMPORTANT: Continuation of Parent’s Private Health Insurance AFTER age 26</vt:lpstr>
      <vt:lpstr>Contact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Jerisa Maseko</dc:creator>
  <cp:lastModifiedBy>Connor Griffin</cp:lastModifiedBy>
  <cp:revision>121</cp:revision>
  <cp:lastPrinted>2016-12-19T14:32:48Z</cp:lastPrinted>
  <dcterms:created xsi:type="dcterms:W3CDTF">2015-10-26T18:11:57Z</dcterms:created>
  <dcterms:modified xsi:type="dcterms:W3CDTF">2024-01-29T19:18:21Z</dcterms:modified>
</cp:coreProperties>
</file>