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0" r:id="rId2"/>
    <p:sldId id="258" r:id="rId3"/>
    <p:sldId id="259" r:id="rId4"/>
    <p:sldId id="271" r:id="rId5"/>
    <p:sldId id="269" r:id="rId6"/>
    <p:sldId id="260" r:id="rId7"/>
    <p:sldId id="272" r:id="rId8"/>
    <p:sldId id="273" r:id="rId9"/>
    <p:sldId id="261" r:id="rId10"/>
    <p:sldId id="276" r:id="rId11"/>
    <p:sldId id="262" r:id="rId12"/>
    <p:sldId id="263" r:id="rId13"/>
    <p:sldId id="275" r:id="rId14"/>
    <p:sldId id="264" r:id="rId15"/>
    <p:sldId id="265" r:id="rId16"/>
    <p:sldId id="266" r:id="rId17"/>
    <p:sldId id="267" r:id="rId18"/>
    <p:sldId id="268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4050" autoAdjust="0"/>
  </p:normalViewPr>
  <p:slideViewPr>
    <p:cSldViewPr>
      <p:cViewPr varScale="1">
        <p:scale>
          <a:sx n="61" d="100"/>
          <a:sy n="61" d="100"/>
        </p:scale>
        <p:origin x="-138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C99E859-6412-4704-8CE7-F185661074CD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E07F135-8918-4222-876F-D2A3716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457D62-21E3-4282-A3EB-992D9388DC9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7F87-1986-454E-82B9-DC1043EA02FF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4CE7F87-1986-454E-82B9-DC1043EA02FF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4CE7F87-1986-454E-82B9-DC1043EA02FF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E7134AE-FFD1-4410-975B-C1667B4CE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rcofsomerset.org/the-achievement-center-at-rvcc/" TargetMode="External"/><Relationship Id="rId2" Type="http://schemas.openxmlformats.org/officeDocument/2006/relationships/hyperlink" Target="mailto:bobh@thearcofsomerset.org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The Achievement Center at </a:t>
            </a:r>
            <a:br>
              <a:rPr lang="en-US" dirty="0"/>
            </a:br>
            <a:r>
              <a:rPr lang="en-US" dirty="0"/>
              <a:t>Raritan Valley Community College</a:t>
            </a:r>
          </a:p>
        </p:txBody>
      </p:sp>
      <p:pic>
        <p:nvPicPr>
          <p:cNvPr id="4" name="Content Placeholder 3" descr="Arc logo - black backgroun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2286001"/>
            <a:ext cx="3962399" cy="355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:\Achievement Center Sign.jpg"/>
          <p:cNvPicPr/>
          <p:nvPr/>
        </p:nvPicPr>
        <p:blipFill rotWithShape="1">
          <a:blip r:embed="rId3" cstate="print"/>
          <a:srcRect l="15711" t="656" r="7672" b="1"/>
          <a:stretch/>
        </p:blipFill>
        <p:spPr bwMode="auto">
          <a:xfrm>
            <a:off x="4800600" y="2309522"/>
            <a:ext cx="3505198" cy="3557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TAC = COLLEGE SUCCESS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u="sng" dirty="0" smtClean="0"/>
              <a:t>FROM TAC TO RV</a:t>
            </a:r>
            <a:r>
              <a:rPr lang="en-US" dirty="0" smtClean="0"/>
              <a:t>CC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b="1" dirty="0" smtClean="0"/>
              <a:t>FORTY-FIVE TAC</a:t>
            </a:r>
          </a:p>
          <a:p>
            <a:pPr algn="ctr">
              <a:buNone/>
            </a:pPr>
            <a:r>
              <a:rPr lang="en-US" b="1" dirty="0" smtClean="0"/>
              <a:t>STUDENTS TOOK</a:t>
            </a:r>
          </a:p>
          <a:p>
            <a:pPr algn="ctr">
              <a:buNone/>
            </a:pPr>
            <a:r>
              <a:rPr lang="en-US" b="1" dirty="0" smtClean="0"/>
              <a:t>RVCC CREDITED</a:t>
            </a:r>
          </a:p>
          <a:p>
            <a:pPr algn="ctr">
              <a:buNone/>
            </a:pPr>
            <a:r>
              <a:rPr lang="en-US" b="1" dirty="0" smtClean="0"/>
              <a:t>COLLEGE CLASSES</a:t>
            </a:r>
          </a:p>
          <a:p>
            <a:pPr algn="ctr">
              <a:buNone/>
            </a:pPr>
            <a:r>
              <a:rPr lang="en-US" b="1" dirty="0" smtClean="0"/>
              <a:t>IN THE 2023-24</a:t>
            </a:r>
          </a:p>
          <a:p>
            <a:pPr algn="ctr">
              <a:buNone/>
            </a:pPr>
            <a:r>
              <a:rPr lang="en-US" b="1" dirty="0" smtClean="0"/>
              <a:t>ACADEMIC CAMPAIGN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THE AVERAGE GRADE FOR TAC STUDENTS WAS </a:t>
            </a:r>
          </a:p>
          <a:p>
            <a:pPr algn="ctr">
              <a:buNone/>
            </a:pPr>
            <a:r>
              <a:rPr lang="en-US" sz="3600" b="1" u="sng" dirty="0" smtClean="0"/>
              <a:t>93</a:t>
            </a:r>
            <a:r>
              <a:rPr lang="en-US" b="1" u="sng" dirty="0" smtClean="0"/>
              <a:t> </a:t>
            </a:r>
            <a:r>
              <a:rPr lang="en-US" sz="3200" b="1" u="sng" dirty="0" smtClean="0"/>
              <a:t>(A-)</a:t>
            </a:r>
          </a:p>
          <a:p>
            <a:pPr algn="ctr">
              <a:buNone/>
            </a:pP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u="sng" dirty="0" err="1" smtClean="0"/>
              <a:t>Tac</a:t>
            </a:r>
            <a:r>
              <a:rPr lang="en-US" u="sng" dirty="0" smtClean="0"/>
              <a:t> successes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/>
              <a:t>THREE TAC STUDENTS</a:t>
            </a:r>
          </a:p>
          <a:p>
            <a:pPr algn="ctr">
              <a:buNone/>
            </a:pPr>
            <a:r>
              <a:rPr lang="en-US" b="1" dirty="0" smtClean="0"/>
              <a:t>GRADUATED RVCC IN 2023 WITH DEGREES and CERTIFICATIONS in COMPUTER SCIENCE, CRIMINAL JUSTICE, and FITNESS SPECIALIST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TAC  CLASS ATTENDANCE WAS </a:t>
            </a:r>
            <a:r>
              <a:rPr lang="en-US" sz="2800" b="1" dirty="0" smtClean="0"/>
              <a:t>98</a:t>
            </a:r>
            <a:r>
              <a:rPr lang="en-US" b="1" dirty="0" smtClean="0"/>
              <a:t> PERCENT</a:t>
            </a:r>
            <a:endParaRPr lang="en-US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524000"/>
            <a:ext cx="8001000" cy="52014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/>
              <a:t>Peer Mentoring at The Achievement Center is designed to provide our college students a “supporting tool” that provides them with learning skills; self advocacy techniques; assistance in navigating the college campus; reinforcement study habits/time management of their course work.</a:t>
            </a:r>
          </a:p>
          <a:p>
            <a:pPr>
              <a:defRPr/>
            </a:pPr>
            <a:r>
              <a:rPr lang="en-US" sz="2200" b="1" dirty="0"/>
              <a:t>	</a:t>
            </a:r>
          </a:p>
          <a:p>
            <a:pPr>
              <a:defRPr/>
            </a:pPr>
            <a:r>
              <a:rPr lang="en-US" sz="2200" b="1" dirty="0"/>
              <a:t>Peer Mentors put an emphasis on person-centered planning and learning for their students. Peer Mentors will meet with their assigned students on a weekly or bi-weekly basis during the semester to help their students on self-determination, advocacy mechanisms, and promote individual learning.  Either through face-to-face communication or through our many secure Social Distancing Remote Platforms through, GOOGLE MEETS, CISCO WEB EX and ZOOM.</a:t>
            </a:r>
            <a:endParaRPr lang="en-US" sz="2200" b="1" dirty="0">
              <a:latin typeface="+mn-lt"/>
              <a:cs typeface="+mn-cs"/>
            </a:endParaRPr>
          </a:p>
          <a:p>
            <a:pPr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1">
                    <a:satMod val="150000"/>
                  </a:schemeClr>
                </a:solidFill>
              </a:rPr>
              <a:t>PEER MENTORS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609600" y="889000"/>
            <a:ext cx="7924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/>
          </a:p>
          <a:p>
            <a:pPr eaLnBrk="0" hangingPunct="0"/>
            <a:endParaRPr lang="en-US" sz="140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04800"/>
            <a:ext cx="8153400" cy="1676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Our Peer Mentors are Raritan Valley current and former students who are aware of the many challenges our students may face both academically (class material/deadlines), and socially (inclusion, confidence-building). In unison with the students, Peer Mentors help identify and develop key skills (Active Listening, Empowerment, Study Habits) for each student. 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A person and person posing for a photo&#10;&#10;Description automatically generated with medium confidence">
            <a:extLst>
              <a:ext uri="{FF2B5EF4-FFF2-40B4-BE49-F238E27FC236}">
                <a16:creationId xmlns:a16="http://schemas.microsoft.com/office/drawing/2014/main" xmlns="" id="{26C2ECFB-B5F9-4016-80F5-30B46B5033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83" t="14412" r="6879" b="3418"/>
          <a:stretch/>
        </p:blipFill>
        <p:spPr>
          <a:xfrm>
            <a:off x="375041" y="1981200"/>
            <a:ext cx="3876919" cy="450339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474" r="5369" b="5096"/>
          <a:stretch/>
        </p:blipFill>
        <p:spPr bwMode="auto">
          <a:xfrm>
            <a:off x="4251960" y="1981199"/>
            <a:ext cx="4663440" cy="450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2000"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FROM TAC STUDENT to TAC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8554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300" b="1" dirty="0"/>
              <a:t>LEAH OSSI</a:t>
            </a:r>
          </a:p>
          <a:p>
            <a:pPr algn="ctr">
              <a:buNone/>
            </a:pPr>
            <a:r>
              <a:rPr lang="en-US" sz="2300" b="1" dirty="0"/>
              <a:t>AND</a:t>
            </a:r>
          </a:p>
          <a:p>
            <a:pPr algn="ctr">
              <a:buNone/>
            </a:pPr>
            <a:r>
              <a:rPr lang="en-US" sz="2300" b="1" dirty="0"/>
              <a:t>NICK WACLAWSKI</a:t>
            </a:r>
          </a:p>
          <a:p>
            <a:pPr algn="ctr">
              <a:buNone/>
            </a:pPr>
            <a:r>
              <a:rPr lang="en-US" sz="2300" b="1" dirty="0"/>
              <a:t>WENT FROM TAC </a:t>
            </a:r>
            <a:endParaRPr lang="en-US" sz="2300" b="1" dirty="0" smtClean="0"/>
          </a:p>
          <a:p>
            <a:pPr algn="ctr">
              <a:buNone/>
            </a:pPr>
            <a:r>
              <a:rPr lang="en-US" sz="2300" b="1" dirty="0" smtClean="0"/>
              <a:t>STUDENTS </a:t>
            </a:r>
            <a:r>
              <a:rPr lang="en-US" sz="2300" b="1" dirty="0"/>
              <a:t>TO</a:t>
            </a:r>
          </a:p>
          <a:p>
            <a:pPr algn="ctr">
              <a:buNone/>
            </a:pPr>
            <a:r>
              <a:rPr lang="en-US" sz="2300" b="1" dirty="0"/>
              <a:t>TAC ALUMNI</a:t>
            </a:r>
          </a:p>
          <a:p>
            <a:pPr algn="ctr">
              <a:buNone/>
            </a:pPr>
            <a:r>
              <a:rPr lang="en-US" sz="2300" b="1" dirty="0"/>
              <a:t>TO NOW WORKING</a:t>
            </a:r>
          </a:p>
          <a:p>
            <a:pPr algn="ctr">
              <a:buNone/>
            </a:pPr>
            <a:r>
              <a:rPr lang="en-US" sz="2300" b="1" dirty="0" smtClean="0"/>
              <a:t>FOR TAC AS PEER MENTORS. </a:t>
            </a:r>
          </a:p>
          <a:p>
            <a:pPr algn="ctr">
              <a:buNone/>
            </a:pPr>
            <a:endParaRPr lang="en-US" sz="800" b="1" dirty="0" smtClean="0"/>
          </a:p>
          <a:p>
            <a:pPr algn="ctr">
              <a:buNone/>
            </a:pPr>
            <a:r>
              <a:rPr lang="en-US" sz="2300" b="1" dirty="0" smtClean="0"/>
              <a:t>LEAH WAS</a:t>
            </a:r>
          </a:p>
          <a:p>
            <a:pPr algn="ctr">
              <a:buNone/>
            </a:pPr>
            <a:r>
              <a:rPr lang="en-US" sz="2300" b="1" dirty="0" smtClean="0"/>
              <a:t>RECENTLY HIRED </a:t>
            </a:r>
          </a:p>
          <a:p>
            <a:pPr algn="ctr">
              <a:buNone/>
            </a:pPr>
            <a:r>
              <a:rPr lang="en-US" sz="2300" b="1" dirty="0" smtClean="0"/>
              <a:t>FULL-TIME AS CURRICULUM ASSISTANT</a:t>
            </a:r>
            <a:endParaRPr lang="en-US" sz="2300" b="1" dirty="0"/>
          </a:p>
          <a:p>
            <a:pPr algn="ctr">
              <a:buNone/>
            </a:pPr>
            <a:r>
              <a:rPr lang="en-US" sz="2300" b="1" dirty="0" smtClean="0"/>
              <a:t> </a:t>
            </a:r>
            <a:endParaRPr lang="en-US" sz="23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b="6523"/>
          <a:stretch/>
        </p:blipFill>
        <p:spPr bwMode="auto">
          <a:xfrm>
            <a:off x="4572000" y="1773238"/>
            <a:ext cx="4038600" cy="47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CLUB FRIDAY NIGHT HANGOUT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 2" pitchFamily="18" charset="2"/>
              <a:buNone/>
            </a:pPr>
            <a:r>
              <a:rPr lang="en-US" sz="2400" dirty="0">
                <a:latin typeface="Arial" charset="0"/>
                <a:cs typeface="Arial" charset="0"/>
              </a:rPr>
              <a:t>    </a:t>
            </a:r>
            <a:r>
              <a:rPr lang="en-US" sz="2200" b="1" dirty="0">
                <a:latin typeface="Arial" charset="0"/>
                <a:cs typeface="Arial" charset="0"/>
              </a:rPr>
              <a:t>Club Friday Night Hangout is a Social Skills based activity and recreational program on the campus of RVCC. Through communication, teamwork, and social bonding members practice skill levels in a fun, safe, and interactive environment. </a:t>
            </a:r>
          </a:p>
          <a:p>
            <a:pPr>
              <a:buFont typeface="Wingdings 2" pitchFamily="18" charset="2"/>
              <a:buNone/>
            </a:pPr>
            <a:r>
              <a:rPr lang="en-US" sz="2200" b="1" dirty="0">
                <a:latin typeface="Arial" charset="0"/>
                <a:cs typeface="Arial" charset="0"/>
              </a:rPr>
              <a:t>    </a:t>
            </a:r>
          </a:p>
          <a:p>
            <a:pPr>
              <a:buFont typeface="Wingdings 2" pitchFamily="18" charset="2"/>
              <a:buNone/>
            </a:pPr>
            <a:r>
              <a:rPr lang="en-US" sz="2200" b="1" dirty="0">
                <a:latin typeface="Arial" charset="0"/>
                <a:cs typeface="Arial" charset="0"/>
              </a:rPr>
              <a:t>    This group is a mix of high school and current Achievement Center students that participate in many different activities: Art Night; Top Chef Night, Social Skills Olympics, Shark Tank Night, Our Annual Talent Show, MURDER MYSTERY NIGHT; and campus related events, such as the RVCC Planetarium.</a:t>
            </a:r>
          </a:p>
          <a:p>
            <a:pPr>
              <a:buFont typeface="Wingdings 2" pitchFamily="18" charset="2"/>
              <a:buNone/>
            </a:pPr>
            <a:r>
              <a:rPr lang="en-US" sz="2200" b="1" dirty="0">
                <a:latin typeface="Arial" charset="0"/>
                <a:cs typeface="Arial" charset="0"/>
              </a:rPr>
              <a:t>	</a:t>
            </a:r>
          </a:p>
          <a:p>
            <a:pPr>
              <a:buFont typeface="Wingdings 2" pitchFamily="18" charset="2"/>
              <a:buNone/>
            </a:pPr>
            <a:r>
              <a:rPr lang="en-US" sz="2200" b="1" dirty="0">
                <a:latin typeface="Arial" charset="0"/>
                <a:cs typeface="Arial" charset="0"/>
              </a:rPr>
              <a:t>	Started in the Fall 2018 with EIGHT students, Club Friday Night Hangout enrollment has grown to </a:t>
            </a:r>
            <a:r>
              <a:rPr lang="en-US" sz="3000" b="1" dirty="0">
                <a:latin typeface="Arial" charset="0"/>
                <a:cs typeface="Arial" charset="0"/>
              </a:rPr>
              <a:t>50</a:t>
            </a:r>
            <a:r>
              <a:rPr lang="en-US" sz="2200" b="1" dirty="0">
                <a:latin typeface="Arial" charset="0"/>
                <a:cs typeface="Arial" charset="0"/>
              </a:rPr>
              <a:t> STUDENTS this </a:t>
            </a:r>
            <a:r>
              <a:rPr lang="en-US" sz="2200" b="1">
                <a:latin typeface="Arial" charset="0"/>
                <a:cs typeface="Arial" charset="0"/>
              </a:rPr>
              <a:t>FALL </a:t>
            </a:r>
            <a:r>
              <a:rPr lang="en-US" sz="2200" b="1" smtClean="0">
                <a:latin typeface="Arial" charset="0"/>
                <a:cs typeface="Arial" charset="0"/>
              </a:rPr>
              <a:t>2023.  </a:t>
            </a:r>
            <a:r>
              <a:rPr lang="en-US" sz="2200" b="1" dirty="0">
                <a:latin typeface="Arial" charset="0"/>
                <a:cs typeface="Arial" charset="0"/>
              </a:rPr>
              <a:t>A SUMMER VERSION will start in JUNE 2023.</a:t>
            </a:r>
            <a:endParaRPr lang="en-US" sz="2200" b="1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BUILD YOUR SOCIAL SKILLS</a:t>
            </a:r>
          </a:p>
        </p:txBody>
      </p:sp>
      <p:pic>
        <p:nvPicPr>
          <p:cNvPr id="16388" name="Picture 4" descr="C:\Users\bobh\Downloads\IMG_7449 final1 (1).jpg"/>
          <p:cNvPicPr>
            <a:picLocks noChangeAspect="1" noChangeArrowheads="1"/>
          </p:cNvPicPr>
          <p:nvPr/>
        </p:nvPicPr>
        <p:blipFill rotWithShape="1">
          <a:blip r:embed="rId3" cstate="print"/>
          <a:srcRect l="2597" t="7526" r="6493" b="8196"/>
          <a:stretch/>
        </p:blipFill>
        <p:spPr bwMode="auto">
          <a:xfrm>
            <a:off x="340231" y="2362199"/>
            <a:ext cx="4343400" cy="327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287533-8F93-41A5-9D92-0C2B4200E2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34" t="12222" r="13334" b="5555"/>
          <a:stretch/>
        </p:blipFill>
        <p:spPr>
          <a:xfrm>
            <a:off x="4800600" y="2362199"/>
            <a:ext cx="4028569" cy="327597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00201"/>
            <a:ext cx="8686800" cy="480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/>
              <a:t>COLLEGE IS ABOUT FRIENDSHIPS and RELATIONSHIPS</a:t>
            </a:r>
            <a:endParaRPr lang="en-US" sz="2800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 COLLEGE WITHIN REACH 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914400" y="1905000"/>
            <a:ext cx="73914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/>
              <a:t>The Achievement Center at RVCC is waiting for you. Higher education, career development, and social skills awareness are an integral part of a successful education and career paths. </a:t>
            </a:r>
          </a:p>
          <a:p>
            <a:endParaRPr lang="en-US" sz="2400" b="1" dirty="0"/>
          </a:p>
          <a:p>
            <a:r>
              <a:rPr lang="en-US" sz="2400" b="1" dirty="0"/>
              <a:t>College provides the time and space for you to plan your life the way you want it.  It is expanding your interests, making personal connections, civic engagement, and challenging yourself.  </a:t>
            </a:r>
          </a:p>
          <a:p>
            <a:endParaRPr lang="en-US" sz="2400" b="1" dirty="0"/>
          </a:p>
          <a:p>
            <a:r>
              <a:rPr lang="en-US" sz="2400" b="1" dirty="0"/>
              <a:t>College is Within Reach. Come Achieve With Us.  Apply Today.</a:t>
            </a:r>
            <a:endParaRPr lang="en-US" sz="2400" dirty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COME ACHIEVE WITH US</a:t>
            </a:r>
          </a:p>
        </p:txBody>
      </p:sp>
      <p:pic>
        <p:nvPicPr>
          <p:cNvPr id="18435" name="Picture 2" descr="C:\Users\bobh\Downloads\IMG_3202 5x7 (2) (2).jpg"/>
          <p:cNvPicPr>
            <a:picLocks noChangeAspect="1" noChangeArrowheads="1"/>
          </p:cNvPicPr>
          <p:nvPr/>
        </p:nvPicPr>
        <p:blipFill rotWithShape="1">
          <a:blip r:embed="rId2" cstate="print"/>
          <a:srcRect l="3603" t="3077" r="3603"/>
          <a:stretch/>
        </p:blipFill>
        <p:spPr bwMode="auto">
          <a:xfrm>
            <a:off x="304800" y="2057399"/>
            <a:ext cx="4267200" cy="396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TAC Graduation Ceremony.jpg"/>
          <p:cNvPicPr>
            <a:picLocks noChangeAspect="1" noChangeArrowheads="1"/>
          </p:cNvPicPr>
          <p:nvPr/>
        </p:nvPicPr>
        <p:blipFill rotWithShape="1">
          <a:blip r:embed="rId3" cstate="print"/>
          <a:srcRect l="3850" r="2471" b="11539"/>
          <a:stretch/>
        </p:blipFill>
        <p:spPr bwMode="auto">
          <a:xfrm>
            <a:off x="4572000" y="2057399"/>
            <a:ext cx="4353671" cy="396240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Any questions, please call…</a:t>
            </a: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762000" y="1981200"/>
            <a:ext cx="7620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Bob </a:t>
            </a:r>
            <a:r>
              <a:rPr lang="en-US" sz="2400" b="1" dirty="0" err="1"/>
              <a:t>Hulit</a:t>
            </a:r>
            <a:endParaRPr lang="en-US" sz="2400" b="1" dirty="0"/>
          </a:p>
          <a:p>
            <a:pPr algn="ctr"/>
            <a:r>
              <a:rPr lang="en-US" sz="2400" b="1" dirty="0"/>
              <a:t>Director of Post Secondary Programming</a:t>
            </a:r>
          </a:p>
          <a:p>
            <a:pPr algn="ctr"/>
            <a:r>
              <a:rPr lang="en-US" sz="2400" b="1" dirty="0"/>
              <a:t>2022 Arc of New Jersey Educator of the Year</a:t>
            </a:r>
          </a:p>
          <a:p>
            <a:pPr algn="ctr"/>
            <a:r>
              <a:rPr lang="en-US" sz="2400" b="1" dirty="0"/>
              <a:t>2021 Somerset County Disability Advocate of the Year </a:t>
            </a:r>
          </a:p>
          <a:p>
            <a:endParaRPr lang="en-US" sz="2400" b="1" dirty="0"/>
          </a:p>
          <a:p>
            <a:r>
              <a:rPr lang="en-US" sz="2400" b="1" dirty="0"/>
              <a:t>Email: </a:t>
            </a:r>
            <a:r>
              <a:rPr lang="en-US" sz="2400" b="1" dirty="0">
                <a:hlinkClick r:id="rId2"/>
              </a:rPr>
              <a:t>bobh@thearcofsomerset.org</a:t>
            </a:r>
            <a:endParaRPr lang="en-US" sz="2400" b="1" dirty="0"/>
          </a:p>
          <a:p>
            <a:r>
              <a:rPr lang="en-US" sz="2400" b="1" dirty="0"/>
              <a:t>Phone: 732-666-4781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As well as visit The Achievement Center website at </a:t>
            </a:r>
            <a:r>
              <a:rPr lang="en-US" sz="2400" dirty="0">
                <a:hlinkClick r:id="rId3"/>
              </a:rPr>
              <a:t>https://www.thearcofsomerset.org/the-achievement-center-at-rvcc/</a:t>
            </a:r>
            <a:endParaRPr lang="en-US" sz="2400" b="1" dirty="0"/>
          </a:p>
          <a:p>
            <a:endParaRPr lang="en-US" sz="2400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What is the Achievement Center?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609600" y="1600200"/>
            <a:ext cx="6713697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/>
              <a:t>	The </a:t>
            </a:r>
            <a:r>
              <a:rPr lang="en-US" sz="2400" b="1" dirty="0"/>
              <a:t>Achievement Center is a Three-Year Certificate-based post secondary education program for students with intellectual and development disabilities.  This college program is a collaboration with Raritan Valley Community College and operated by the Arc of Somerset County.  </a:t>
            </a:r>
          </a:p>
          <a:p>
            <a:endParaRPr lang="en-US" sz="2400" b="1" dirty="0"/>
          </a:p>
          <a:p>
            <a:r>
              <a:rPr lang="en-US" sz="2400" b="1" dirty="0" smtClean="0"/>
              <a:t>	The Achievement Center is an academic based  program to prepare students to </a:t>
            </a:r>
            <a:r>
              <a:rPr lang="en-US" sz="2400" b="1" dirty="0"/>
              <a:t>transition to college and experience life on RVCC’s campus, while receiving additional support to maximize their success. </a:t>
            </a:r>
          </a:p>
          <a:p>
            <a:endParaRPr lang="en-US" b="1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New Developments </a:t>
            </a:r>
            <a:r>
              <a:rPr lang="en-US" dirty="0" smtClean="0">
                <a:solidFill>
                  <a:schemeClr val="accent1"/>
                </a:solidFill>
              </a:rPr>
              <a:t>2023/2024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43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724400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en-US" sz="2300" dirty="0"/>
              <a:t>	</a:t>
            </a:r>
            <a:r>
              <a:rPr lang="en-US" sz="4200" b="1" dirty="0"/>
              <a:t>As we enter our SIXTH YEAR of The Achievement Center at Raritan Valley Community College  our curriculum continues to expand.  We currently </a:t>
            </a:r>
            <a:r>
              <a:rPr lang="en-US" sz="4200" b="1" dirty="0" smtClean="0"/>
              <a:t>have 40</a:t>
            </a:r>
            <a:r>
              <a:rPr lang="en-US" sz="5100" b="1" dirty="0" smtClean="0"/>
              <a:t> </a:t>
            </a:r>
            <a:r>
              <a:rPr lang="en-US" sz="4200" b="1" dirty="0"/>
              <a:t>classes in our Catalog of Classes for students to explore and </a:t>
            </a:r>
            <a:r>
              <a:rPr lang="en-US" sz="4200" b="1" dirty="0" smtClean="0"/>
              <a:t>achieve</a:t>
            </a:r>
            <a:endParaRPr lang="en-US" sz="4200" b="1" dirty="0"/>
          </a:p>
          <a:p>
            <a:pPr eaLnBrk="1" hangingPunct="1">
              <a:buFont typeface="Wingdings 2" pitchFamily="18" charset="2"/>
              <a:buNone/>
            </a:pPr>
            <a:endParaRPr lang="en-US" sz="4200" b="1" dirty="0"/>
          </a:p>
          <a:p>
            <a:pPr eaLnBrk="1" hangingPunct="1">
              <a:buFont typeface="Wingdings 2" pitchFamily="18" charset="2"/>
              <a:buNone/>
            </a:pPr>
            <a:r>
              <a:rPr lang="en-US" sz="4200" b="1" dirty="0"/>
              <a:t>         </a:t>
            </a:r>
            <a:r>
              <a:rPr lang="en-US" sz="4600" b="1" dirty="0" smtClean="0"/>
              <a:t>20 </a:t>
            </a:r>
            <a:r>
              <a:rPr lang="en-US" sz="4200" b="1" dirty="0"/>
              <a:t>NEW STUDENTS </a:t>
            </a:r>
            <a:r>
              <a:rPr lang="en-US" sz="4200" b="1" dirty="0" smtClean="0"/>
              <a:t>WERE ACCEPTED </a:t>
            </a:r>
            <a:r>
              <a:rPr lang="en-US" sz="4200" b="1" dirty="0"/>
              <a:t>in </a:t>
            </a:r>
            <a:r>
              <a:rPr lang="en-US" sz="4200" b="1" dirty="0" smtClean="0"/>
              <a:t>2023-2024 ACADEMIC YEAR</a:t>
            </a:r>
            <a:endParaRPr lang="en-US" sz="4200" b="1" dirty="0"/>
          </a:p>
          <a:p>
            <a:pPr eaLnBrk="1" hangingPunct="1">
              <a:buClrTx/>
              <a:buNone/>
            </a:pPr>
            <a:endParaRPr lang="en-US" sz="4200" b="1" dirty="0"/>
          </a:p>
          <a:p>
            <a:pPr eaLnBrk="1" hangingPunct="1">
              <a:buClrTx/>
            </a:pPr>
            <a:r>
              <a:rPr lang="en-US" sz="4200" b="1" dirty="0" smtClean="0"/>
              <a:t>TEAMWORK </a:t>
            </a:r>
            <a:r>
              <a:rPr lang="en-US" sz="4200" b="1" dirty="0"/>
              <a:t>TWO (Spring </a:t>
            </a:r>
            <a:r>
              <a:rPr lang="en-US" sz="4200" b="1" dirty="0" smtClean="0"/>
              <a:t>2023)</a:t>
            </a:r>
            <a:endParaRPr lang="en-US" sz="4200" b="1" dirty="0"/>
          </a:p>
          <a:p>
            <a:pPr eaLnBrk="1" hangingPunct="1">
              <a:buClrTx/>
            </a:pPr>
            <a:r>
              <a:rPr lang="en-US" sz="4200" b="1" dirty="0"/>
              <a:t>INTRODUCTION to ART (Spring 2023)</a:t>
            </a:r>
          </a:p>
          <a:p>
            <a:pPr eaLnBrk="1" hangingPunct="1">
              <a:buClrTx/>
            </a:pPr>
            <a:r>
              <a:rPr lang="en-US" sz="4200" b="1" dirty="0"/>
              <a:t>GOALS (Spring 2023</a:t>
            </a:r>
            <a:r>
              <a:rPr lang="en-US" sz="4200" b="1" dirty="0" smtClean="0"/>
              <a:t>)</a:t>
            </a:r>
          </a:p>
          <a:p>
            <a:pPr eaLnBrk="1" hangingPunct="1">
              <a:buClrTx/>
            </a:pPr>
            <a:r>
              <a:rPr lang="en-US" sz="4200" b="1" dirty="0" smtClean="0"/>
              <a:t>DEVELOPMENTAL PSYCHOLOGY (Summer 2023)</a:t>
            </a:r>
          </a:p>
          <a:p>
            <a:pPr eaLnBrk="1" hangingPunct="1">
              <a:buClrTx/>
            </a:pPr>
            <a:r>
              <a:rPr lang="en-US" sz="4200" b="1" dirty="0" smtClean="0"/>
              <a:t>COLLEGE SUCCESS (Fall 2023)</a:t>
            </a:r>
          </a:p>
          <a:p>
            <a:pPr eaLnBrk="1" hangingPunct="1">
              <a:buClrTx/>
            </a:pPr>
            <a:r>
              <a:rPr lang="en-US" sz="4200" b="1" dirty="0" smtClean="0"/>
              <a:t>LOVE OF MOVIES: Film Appreciation (Summer 2023)</a:t>
            </a:r>
          </a:p>
          <a:p>
            <a:pPr eaLnBrk="1" hangingPunct="1">
              <a:buClrTx/>
            </a:pPr>
            <a:r>
              <a:rPr lang="en-US" sz="4200" b="1" dirty="0" smtClean="0"/>
              <a:t>INTERMEDIATE ART (Spring 2024)</a:t>
            </a:r>
          </a:p>
          <a:p>
            <a:pPr eaLnBrk="1" hangingPunct="1">
              <a:buClrTx/>
            </a:pPr>
            <a:r>
              <a:rPr lang="en-US" sz="4200" b="1" dirty="0" smtClean="0"/>
              <a:t>INDIE FILMS REFRAMED: 1990 and 2000s Films (Spring 2024)</a:t>
            </a:r>
            <a:endParaRPr lang="en-US" sz="4200" b="1" dirty="0"/>
          </a:p>
          <a:p>
            <a:pPr eaLnBrk="1" hangingPunct="1">
              <a:buClrTx/>
              <a:buFont typeface="Wingdings 2" pitchFamily="18" charset="2"/>
              <a:buNone/>
            </a:pPr>
            <a:endParaRPr lang="en-US" sz="4200" b="1" dirty="0"/>
          </a:p>
          <a:p>
            <a:pPr eaLnBrk="1" hangingPunct="1">
              <a:buClrTx/>
              <a:buFont typeface="Wingdings 2" pitchFamily="18" charset="2"/>
              <a:buNone/>
            </a:pPr>
            <a:r>
              <a:rPr lang="en-US" sz="4200" b="1" dirty="0"/>
              <a:t>	THE ACHIEVEMENT CENTER  in partnership with RVCC </a:t>
            </a:r>
            <a:r>
              <a:rPr lang="en-US" sz="4200" b="1" dirty="0" smtClean="0"/>
              <a:t>was </a:t>
            </a:r>
            <a:r>
              <a:rPr lang="en-US" sz="4200" b="1" dirty="0"/>
              <a:t>recently awarded with a GRANT by PROVIDENT BANK to create, and hire a STEM INSTRUCTOR to further expand our curriculum.</a:t>
            </a:r>
          </a:p>
          <a:p>
            <a:pPr eaLnBrk="1" hangingPunct="1">
              <a:buClrTx/>
              <a:buFont typeface="Wingdings 2" pitchFamily="18" charset="2"/>
              <a:buNone/>
            </a:pPr>
            <a:r>
              <a:rPr lang="en-US" sz="4200" b="1" dirty="0"/>
              <a:t>	</a:t>
            </a:r>
          </a:p>
          <a:p>
            <a:pPr lvl="2" eaLnBrk="1" hangingPunct="1">
              <a:buClrTx/>
              <a:buFont typeface="Wingdings" pitchFamily="2" charset="2"/>
              <a:buChar char="§"/>
            </a:pPr>
            <a:endParaRPr lang="en-US" sz="4200" dirty="0"/>
          </a:p>
          <a:p>
            <a:pPr lvl="2" eaLnBrk="1" hangingPunct="1">
              <a:buFont typeface="Arial" charset="0"/>
              <a:buNone/>
            </a:pPr>
            <a:endParaRPr lang="en-US" sz="4200" dirty="0"/>
          </a:p>
          <a:p>
            <a:pPr lvl="2" eaLnBrk="1" hangingPunct="1">
              <a:buFont typeface="Arial" charset="0"/>
              <a:buNone/>
            </a:pPr>
            <a:endParaRPr lang="en-US" sz="4200" dirty="0"/>
          </a:p>
          <a:p>
            <a:pPr lvl="2" eaLnBrk="1" hangingPunct="1">
              <a:buFont typeface="Arial" charset="0"/>
              <a:buNone/>
            </a:pPr>
            <a:endParaRPr lang="en-US" sz="4200" dirty="0"/>
          </a:p>
          <a:p>
            <a:pPr lvl="2" eaLnBrk="1" hangingPunct="1">
              <a:buFont typeface="Arial" charset="0"/>
              <a:buNone/>
            </a:pPr>
            <a:endParaRPr lang="en-US" sz="4200" dirty="0"/>
          </a:p>
          <a:p>
            <a:pPr lvl="2" eaLnBrk="1" hangingPunct="1">
              <a:buFont typeface="Arial" charset="0"/>
              <a:buNone/>
            </a:pPr>
            <a:endParaRPr lang="en-US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TAC CLASS OF </a:t>
            </a:r>
            <a:r>
              <a:rPr lang="en-US" sz="5400" dirty="0"/>
              <a:t>2024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7418" t="14467" r="7275" b="9870"/>
          <a:stretch/>
        </p:blipFill>
        <p:spPr bwMode="auto">
          <a:xfrm>
            <a:off x="152398" y="1524000"/>
            <a:ext cx="8839204" cy="441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New Developments in </a:t>
            </a:r>
            <a:r>
              <a:rPr lang="en-US" dirty="0" smtClean="0">
                <a:solidFill>
                  <a:schemeClr val="accent1"/>
                </a:solidFill>
              </a:rPr>
              <a:t>2023/2024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243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/>
          </a:bodyPr>
          <a:lstStyle/>
          <a:p>
            <a:pPr eaLnBrk="1" hangingPunct="1">
              <a:buClrTx/>
              <a:buFont typeface="Wingdings 2" pitchFamily="18" charset="2"/>
              <a:buNone/>
            </a:pPr>
            <a:endParaRPr lang="en-US" sz="800" b="1" dirty="0"/>
          </a:p>
          <a:p>
            <a:pPr>
              <a:buClrTx/>
              <a:buNone/>
            </a:pPr>
            <a:r>
              <a:rPr lang="en-US" sz="1800" b="1" dirty="0"/>
              <a:t> 	In addition, The Achievement Center offers a bi-monthly Social CLUB FRIDAY NIGHT HANGOUT  in the Fall and Spring Semesters. This  </a:t>
            </a:r>
            <a:r>
              <a:rPr lang="en-US" sz="1800" b="1" dirty="0" smtClean="0"/>
              <a:t>SPRING </a:t>
            </a:r>
            <a:r>
              <a:rPr lang="en-US" sz="1800" b="1" dirty="0"/>
              <a:t>SEMESTER </a:t>
            </a:r>
            <a:r>
              <a:rPr lang="en-US" sz="2400" b="1" dirty="0" smtClean="0"/>
              <a:t>2023/2024 </a:t>
            </a:r>
            <a:r>
              <a:rPr lang="en-US" sz="1800" b="1" dirty="0"/>
              <a:t>our enrollment rose to </a:t>
            </a:r>
            <a:r>
              <a:rPr lang="en-US" sz="2400" b="1" dirty="0"/>
              <a:t>50 students</a:t>
            </a:r>
          </a:p>
          <a:p>
            <a:pPr eaLnBrk="1" hangingPunct="1">
              <a:buClrTx/>
              <a:buFont typeface="Wingdings 2" pitchFamily="18" charset="2"/>
              <a:buNone/>
            </a:pPr>
            <a:r>
              <a:rPr lang="en-US" sz="1800" b="1" dirty="0"/>
              <a:t>	</a:t>
            </a:r>
            <a:r>
              <a:rPr lang="en-US" sz="1800" b="1" dirty="0" smtClean="0"/>
              <a:t>Overall,</a:t>
            </a:r>
            <a:r>
              <a:rPr lang="en-US" b="1" dirty="0" smtClean="0"/>
              <a:t>130 </a:t>
            </a:r>
            <a:r>
              <a:rPr lang="en-US" sz="1800" b="1" dirty="0"/>
              <a:t>students WILL PARTICIPATE in The Achievement Center this Academic year between all our program offerings (College Transition Summer classes; Club Friday Night Hangout), and those continuing their post secondary education by enrolling in both our TAC and RVCC classes.</a:t>
            </a:r>
          </a:p>
          <a:p>
            <a:pPr eaLnBrk="1" hangingPunct="1">
              <a:buClrTx/>
              <a:buFont typeface="Wingdings 2" pitchFamily="18" charset="2"/>
              <a:buNone/>
            </a:pPr>
            <a:endParaRPr lang="en-US" sz="1800" b="1" dirty="0"/>
          </a:p>
          <a:p>
            <a:pPr eaLnBrk="1" hangingPunct="1">
              <a:buClrTx/>
              <a:buFont typeface="Wingdings 2" pitchFamily="18" charset="2"/>
              <a:buNone/>
            </a:pPr>
            <a:endParaRPr lang="en-US" sz="1800" b="1" dirty="0"/>
          </a:p>
          <a:p>
            <a:pPr lvl="2" eaLnBrk="1" hangingPunct="1">
              <a:buClrTx/>
              <a:buFont typeface="Wingdings" pitchFamily="2" charset="2"/>
              <a:buChar char="§"/>
            </a:pPr>
            <a:endParaRPr lang="en-US" dirty="0"/>
          </a:p>
          <a:p>
            <a:pPr lvl="2" eaLnBrk="1" hangingPunct="1">
              <a:buFont typeface="Arial" charset="0"/>
              <a:buNone/>
            </a:pPr>
            <a:endParaRPr lang="en-US" dirty="0"/>
          </a:p>
          <a:p>
            <a:pPr lvl="2" eaLnBrk="1" hangingPunct="1">
              <a:buFont typeface="Arial" charset="0"/>
              <a:buNone/>
            </a:pPr>
            <a:endParaRPr lang="en-US" dirty="0"/>
          </a:p>
          <a:p>
            <a:pPr lvl="2" eaLnBrk="1" hangingPunct="1">
              <a:buFont typeface="Arial" charset="0"/>
              <a:buNone/>
            </a:pPr>
            <a:endParaRPr lang="en-US" dirty="0"/>
          </a:p>
          <a:p>
            <a:pPr lvl="2" eaLnBrk="1" hangingPunct="1">
              <a:buFont typeface="Arial" charset="0"/>
              <a:buNone/>
            </a:pPr>
            <a:endParaRPr lang="en-US" dirty="0"/>
          </a:p>
          <a:p>
            <a:pPr lvl="2" eaLnBrk="1" hangingPunct="1">
              <a:buFont typeface="Arial" charset="0"/>
              <a:buNone/>
            </a:pPr>
            <a:endParaRPr lang="en-US" dirty="0"/>
          </a:p>
        </p:txBody>
      </p:sp>
      <p:pic>
        <p:nvPicPr>
          <p:cNvPr id="1027" name="Picture 3" descr="E:\IMG_1870.jpg"/>
          <p:cNvPicPr>
            <a:picLocks noChangeAspect="1" noChangeArrowheads="1"/>
          </p:cNvPicPr>
          <p:nvPr/>
        </p:nvPicPr>
        <p:blipFill rotWithShape="1">
          <a:blip r:embed="rId2" cstate="print"/>
          <a:srcRect b="14839"/>
          <a:stretch/>
        </p:blipFill>
        <p:spPr bwMode="auto">
          <a:xfrm>
            <a:off x="1103586" y="4190999"/>
            <a:ext cx="3011218" cy="2286000"/>
          </a:xfrm>
          <a:prstGeom prst="rect">
            <a:avLst/>
          </a:prstGeom>
          <a:noFill/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3A0BCF07-E83F-4581-8A4C-4DA0738BDE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42" b="6191"/>
          <a:stretch/>
        </p:blipFill>
        <p:spPr>
          <a:xfrm>
            <a:off x="4114804" y="4190999"/>
            <a:ext cx="4571996" cy="228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1">
                    <a:satMod val="150000"/>
                  </a:schemeClr>
                </a:solidFill>
              </a:rPr>
              <a:t>LEARNING YOUR VOICE</a:t>
            </a:r>
          </a:p>
        </p:txBody>
      </p:sp>
      <p:pic>
        <p:nvPicPr>
          <p:cNvPr id="11267" name="Picture 4" descr="C:\Users\bobh\AppData\Local\Microsoft\Windows\Temporary Internet Files\Content.Outlook\4ZHGQ8WY\Copy of IMG_03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9167" t="792"/>
          <a:stretch/>
        </p:blipFill>
        <p:spPr>
          <a:xfrm>
            <a:off x="304798" y="1806820"/>
            <a:ext cx="4191001" cy="4670180"/>
          </a:xfrm>
          <a:noFill/>
        </p:spPr>
      </p:pic>
      <p:pic>
        <p:nvPicPr>
          <p:cNvPr id="5" name="Picture 4" descr="E:\Rafael R Speech Photo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7264" t="6558"/>
          <a:stretch/>
        </p:blipFill>
        <p:spPr bwMode="auto">
          <a:xfrm>
            <a:off x="4495799" y="1806820"/>
            <a:ext cx="4191002" cy="467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0690BC-A91E-4EE2-886B-B3CD24ACE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CLASSROOM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B1B07D-4F7B-4435-8FCE-C67D298DE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The Achievement Center provides real world college experience inside the classroom.  We are an Academic based program. </a:t>
            </a:r>
          </a:p>
          <a:p>
            <a:r>
              <a:rPr lang="en-US" b="1" dirty="0"/>
              <a:t>As with typical college programs, we run our classes in the Fall, Spring, Summer semesters</a:t>
            </a:r>
          </a:p>
          <a:p>
            <a:r>
              <a:rPr lang="en-US" b="1" dirty="0"/>
              <a:t>A typical semester runs 14 weeks with our individual classes running for two hours on a weekly basis.  </a:t>
            </a:r>
          </a:p>
          <a:p>
            <a:r>
              <a:rPr lang="en-US" b="1" dirty="0"/>
              <a:t>Students typically take 2 to 3 classes per semester. </a:t>
            </a:r>
          </a:p>
        </p:txBody>
      </p:sp>
    </p:spTree>
    <p:extLst>
      <p:ext uri="{BB962C8B-B14F-4D97-AF65-F5344CB8AC3E}">
        <p14:creationId xmlns:p14="http://schemas.microsoft.com/office/powerpoint/2010/main" xmlns="" val="2425544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CLASSROOM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Homework Assignments, Readings, Projects, and Discussion/Participation are important parts of inside and outside the classroom</a:t>
            </a:r>
          </a:p>
          <a:p>
            <a:r>
              <a:rPr lang="en-US" b="1" dirty="0"/>
              <a:t>Learning study habits and note-taking skills builds confidence in our students</a:t>
            </a:r>
          </a:p>
          <a:p>
            <a:r>
              <a:rPr lang="en-US" b="1" dirty="0"/>
              <a:t>Our Year Two and beyond students get introduced to Quizzes, Exams, and other writing assignments such as Essays, Research Papers, Speeches and Computer related topics (</a:t>
            </a:r>
            <a:r>
              <a:rPr lang="en-US" b="1" dirty="0" err="1"/>
              <a:t>Powerpoint</a:t>
            </a:r>
            <a:r>
              <a:rPr lang="en-US" b="1" dirty="0"/>
              <a:t>, Excel, Photoshop).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4294967295"/>
          </p:nvPr>
        </p:nvSpPr>
        <p:spPr>
          <a:xfrm>
            <a:off x="304800" y="457200"/>
            <a:ext cx="7924800" cy="62484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000" b="1" dirty="0">
                <a:latin typeface="Arial" charset="0"/>
                <a:cs typeface="Arial" charset="0"/>
              </a:rPr>
              <a:t>   </a:t>
            </a: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sz="2000" b="1" dirty="0">
                <a:latin typeface="Arial" charset="0"/>
                <a:cs typeface="Arial" charset="0"/>
              </a:rPr>
              <a:t>	</a:t>
            </a: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z="2000" b="1" dirty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sz="2000" b="1" dirty="0">
                <a:latin typeface="Arial" charset="0"/>
                <a:cs typeface="Arial" charset="0"/>
              </a:rPr>
              <a:t>	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000" b="1" dirty="0">
                <a:latin typeface="Arial" charset="0"/>
                <a:cs typeface="Arial" charset="0"/>
              </a:rPr>
              <a:t>	</a:t>
            </a:r>
          </a:p>
          <a:p>
            <a:pPr marL="438150" indent="19050" eaLnBrk="1" hangingPunct="1">
              <a:buFont typeface="Wingdings 2" pitchFamily="18" charset="2"/>
              <a:buNone/>
            </a:pPr>
            <a:r>
              <a:rPr lang="en-US" sz="1900" b="1" dirty="0">
                <a:latin typeface="Corbel" panose="020B0503020204020204" pitchFamily="34" charset="0"/>
                <a:cs typeface="Arial" charset="0"/>
              </a:rPr>
              <a:t>The Achievement Center offers our students an opportunity to “learn their voice” and  “seek out new interests” as they acclimate themselves to the classroom and college experience.  </a:t>
            </a:r>
          </a:p>
          <a:p>
            <a:pPr eaLnBrk="1" hangingPunct="1">
              <a:buFont typeface="Wingdings 2" pitchFamily="18" charset="2"/>
              <a:buNone/>
            </a:pPr>
            <a:endParaRPr lang="en-US" sz="1900" b="1" dirty="0">
              <a:latin typeface="Corbel" panose="020B0503020204020204" pitchFamily="34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sz="1900" b="1" dirty="0">
                <a:latin typeface="Corbel" panose="020B0503020204020204" pitchFamily="34" charset="0"/>
                <a:cs typeface="Arial" charset="0"/>
              </a:rPr>
              <a:t>	Through our series classes, we challenge the students to critically read material (short stories, poetry, novels); explore their writing abilities (Essays, Research papers); communication and social skills training (role plays); career development; and oral presentations.  The students build confidence, empowerment, and independence.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2000" b="1" dirty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5" name="Picture 4" descr="C:\Users\bobh\AppData\Local\Temp\Temp1_TAC_PHOTOS(5).zip\20230428_1351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239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370</TotalTime>
  <Words>617</Words>
  <Application>Microsoft Office PowerPoint</Application>
  <PresentationFormat>On-screen Show (4:3)</PresentationFormat>
  <Paragraphs>130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Module</vt:lpstr>
      <vt:lpstr>The Achievement Center at  Raritan Valley Community College</vt:lpstr>
      <vt:lpstr>What is the Achievement Center?</vt:lpstr>
      <vt:lpstr>New Developments 2023/2024</vt:lpstr>
      <vt:lpstr>TAC CLASS OF 2024</vt:lpstr>
      <vt:lpstr>New Developments in 2023/2024</vt:lpstr>
      <vt:lpstr>LEARNING YOUR VOICE</vt:lpstr>
      <vt:lpstr>CLASSROOM EXPERIENCE</vt:lpstr>
      <vt:lpstr>CLASSROOM EXPERIENCE</vt:lpstr>
      <vt:lpstr>Slide 9</vt:lpstr>
      <vt:lpstr>TAC = COLLEGE SUCCESS</vt:lpstr>
      <vt:lpstr>PEER MENTORS</vt:lpstr>
      <vt:lpstr>Our Peer Mentors are Raritan Valley current and former students who are aware of the many challenges our students may face both academically (class material/deadlines), and socially (inclusion, confidence-building). In unison with the students, Peer Mentors help identify and develop key skills (Active Listening, Empowerment, Study Habits) for each student. </vt:lpstr>
      <vt:lpstr>FROM TAC STUDENT to TAC STAFF</vt:lpstr>
      <vt:lpstr>CLUB FRIDAY NIGHT HANGOUT</vt:lpstr>
      <vt:lpstr>BUILD YOUR SOCIAL SKILLS</vt:lpstr>
      <vt:lpstr> COLLEGE WITHIN REACH </vt:lpstr>
      <vt:lpstr>COME ACHIEVE WITH US</vt:lpstr>
      <vt:lpstr>Any questions, please call…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bobh</dc:creator>
  <cp:lastModifiedBy>bobh</cp:lastModifiedBy>
  <cp:revision>90</cp:revision>
  <dcterms:created xsi:type="dcterms:W3CDTF">2020-10-13T13:40:53Z</dcterms:created>
  <dcterms:modified xsi:type="dcterms:W3CDTF">2024-02-06T18:35:08Z</dcterms:modified>
</cp:coreProperties>
</file>