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7" r:id="rId2"/>
    <p:sldId id="278" r:id="rId3"/>
    <p:sldId id="257" r:id="rId4"/>
    <p:sldId id="258" r:id="rId5"/>
    <p:sldId id="25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64FCED62-38FF-4D08-B801-9C1735E42246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A74C1DE2-ECAF-425E-964A-9DBF9682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1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AAE44B-CE45-3049-9556-54E3AFAD8AB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815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75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4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9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01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4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86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0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2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5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4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D769F-FAC7-461C-9335-7186BC71AB8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806CC-8013-4113-8863-A9B506C17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15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hinkle1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arcfamilyinstitute.org/welcome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8" y="0"/>
            <a:ext cx="11993880" cy="2325269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en-US" sz="4400" dirty="0">
                <a:solidFill>
                  <a:srgbClr val="B427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Every Family Needs To Know About Special Needs Trusts for Individuals with Developmental Disabilities:</a:t>
            </a:r>
            <a:br>
              <a:rPr lang="en-US" sz="4400" dirty="0">
                <a:solidFill>
                  <a:srgbClr val="B427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rgbClr val="B427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One of Two</a:t>
            </a:r>
            <a:endParaRPr lang="en-US" sz="4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627" y="2620163"/>
            <a:ext cx="3119642" cy="2053925"/>
          </a:xfrm>
          <a:prstGeom prst="rect">
            <a:avLst/>
          </a:prstGeom>
        </p:spPr>
      </p:pic>
      <p:pic>
        <p:nvPicPr>
          <p:cNvPr id="3" name="Picture 2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09F354FA-2B7C-4220-7296-43262E6C3C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073" y="5081035"/>
            <a:ext cx="6549853" cy="134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579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182231"/>
            <a:ext cx="121920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Party Trusts Are Usually Funded Through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1386840"/>
            <a:ext cx="10287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Lawsuit / Personal Injury Settlement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Improperly Received Inheritance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Accumulated resources before anyone knew of a need for the trust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trust usually requires Court approval</a:t>
            </a:r>
          </a:p>
        </p:txBody>
      </p:sp>
      <p:sp>
        <p:nvSpPr>
          <p:cNvPr id="5" name="AutoShape 2" descr="Image result for fund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Image result for fundi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518" y="4837748"/>
            <a:ext cx="2905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1DCC153E-3A00-0790-AA31-6F57923965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31899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67614"/>
            <a:ext cx="121920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Spending The Money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925770"/>
            <a:ext cx="99364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be for the person with a disability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Cannot be used in a way that would jeopardize Government Assistance Benefits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Cannot be for housing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 can spend money on anything needed or wanted as long as it’s not provided or available from the government or insurance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mon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525" y="5000624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2C9AAD91-4A2E-BDBE-D206-1B20360DFA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32808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67614"/>
            <a:ext cx="121920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Spending The Money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1005900"/>
            <a:ext cx="99364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 agencies sometimes go beyond the law to limit expenditures…. Especially with First Party Trusts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Two: January 27, 2026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two will explain what families need to know about purchasing necessary items for their son/daughter with I/DD with money from the SNT.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discuss which types of expenditures are allowable, and which are not, in accordance with NJ Medicaid rules and regulations. I will also explain the importance of keeping receipts for all expenditures from the SNT and what to do when the individual with I/DD needs an expensive item costing $5,000 or more.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1562247F-EA31-2692-563A-AA2501D087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828578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669589" y="228601"/>
            <a:ext cx="6486903" cy="4813995"/>
            <a:chOff x="1145588" y="228600"/>
            <a:chExt cx="6486903" cy="4813995"/>
          </a:xfrm>
        </p:grpSpPr>
        <p:sp>
          <p:nvSpPr>
            <p:cNvPr id="5" name="TextBox 4"/>
            <p:cNvSpPr txBox="1"/>
            <p:nvPr/>
          </p:nvSpPr>
          <p:spPr>
            <a:xfrm>
              <a:off x="2454056" y="228600"/>
              <a:ext cx="41449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Thank you!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45588" y="3657600"/>
              <a:ext cx="648690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Please visit our website 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2"/>
                </a:rPr>
                <a:t>www.hinkle1.com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Or call </a:t>
              </a:r>
            </a:p>
            <a:p>
              <a:pPr algn="ctr"/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609-896-4200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429000" y="1143000"/>
              <a:ext cx="19200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Questions?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669589" y="1803381"/>
            <a:ext cx="709925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offer free articles and information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speaking events and workshops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Locations throughout New Jersey</a:t>
            </a:r>
          </a:p>
        </p:txBody>
      </p:sp>
      <p:pic>
        <p:nvPicPr>
          <p:cNvPr id="3" name="Picture 2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0C8E85D3-0891-4D07-D9E8-949CB8AF70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983" y="5401673"/>
            <a:ext cx="5792034" cy="1187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02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189" y="738954"/>
            <a:ext cx="4290204" cy="42902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57706" y="339433"/>
            <a:ext cx="3240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75355" y="5029158"/>
            <a:ext cx="519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https://www.thearcfamilyinstitute.org/welcome.html</a:t>
            </a:r>
            <a:endParaRPr lang="en-US" dirty="0"/>
          </a:p>
        </p:txBody>
      </p:sp>
      <p:pic>
        <p:nvPicPr>
          <p:cNvPr id="7" name="Picture 6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FC8FD813-F2CE-E330-8188-90175768E2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71381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64914" y="352798"/>
            <a:ext cx="8603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Needs Trusts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4457" y="1677258"/>
            <a:ext cx="8680361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are not counted as a resource for purposes of benefits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limitation on the amount which can be deposited at one time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can only be used for the sole benefit of the beneficiary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cannot be used for food, clothing and shelter (Medicaid)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cannot be used for shelter (SSI)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Funds can be used for therapies, trips, recreation, supports, transportation, or almost anything else not covered by the government</a:t>
            </a:r>
          </a:p>
        </p:txBody>
      </p:sp>
      <p:pic>
        <p:nvPicPr>
          <p:cNvPr id="2" name="Picture 1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EFF5004F-C687-35DB-5817-2130E7034D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911784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2107" y="386366"/>
            <a:ext cx="884778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Types of </a:t>
            </a:r>
          </a:p>
          <a:p>
            <a:pPr algn="ctr"/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Needs Trusts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31720" y="2087880"/>
            <a:ext cx="7757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Third Party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31720" y="3761750"/>
            <a:ext cx="7757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Party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62733" y="2740670"/>
            <a:ext cx="7757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“Supplemental Benefits Trust”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62733" y="4339232"/>
            <a:ext cx="77571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“Payback” Trust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“OBRA 93” Trust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“(d)(4)(A)” Trust</a:t>
            </a:r>
          </a:p>
        </p:txBody>
      </p:sp>
      <p:pic>
        <p:nvPicPr>
          <p:cNvPr id="4" name="Picture 3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D76FCE1E-BEA6-D847-0BBD-EB6D1A6E9F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89237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2351" y="386366"/>
            <a:ext cx="10302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All Trusts Are Special Needs Trusts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1199094"/>
            <a:ext cx="1075944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Kinds of Trusts for Different Purposes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estate taxes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Preserve family wealth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or hold real estate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Spendthrift trusts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minor children &amp; young adults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in the event of a divorce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in the event of a re-marriage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 home &amp; elder planning</a:t>
            </a:r>
          </a:p>
          <a:p>
            <a:pPr lvl="1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6075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of these trusts will jeopardize Government Benefits</a:t>
            </a:r>
          </a:p>
        </p:txBody>
      </p:sp>
      <p:pic>
        <p:nvPicPr>
          <p:cNvPr id="2" name="Picture 1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D6BB3976-6323-ECD5-2210-FD41A0C743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1666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180305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Third Party Trust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1344037"/>
            <a:ext cx="952693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Holds funds belonging to someone other than the individual with the disability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 payback requirement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the beneficiary's life, the leftover funds are distributed as the settlors (usually the parents) decided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regulatory oversight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part of a comprehensive estate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99D5AA68-E8BF-334D-7823-330354C659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2885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19748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B427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Estate Planning for Families with Special Needs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447800" y="1569721"/>
            <a:ext cx="9418320" cy="460247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comprehensive estate plan will include the following documents: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Durable Power of Attorney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Living Will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Needs Trust</a:t>
            </a:r>
          </a:p>
          <a:p>
            <a:pPr marL="777240" lvl="2" indent="0">
              <a:buNone/>
            </a:pPr>
            <a:endParaRPr lang="en-US" dirty="0"/>
          </a:p>
        </p:txBody>
      </p:sp>
      <p:pic>
        <p:nvPicPr>
          <p:cNvPr id="13314" name="Picture 2" descr="C:\Users\Maria\AppData\Local\Microsoft\Windows\Temporary Internet Files\Content.IE5\XE5RFF1V\MP900309628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5686" y="2661236"/>
            <a:ext cx="1936095" cy="1381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C5EED54E-FDA6-B954-C841-B791986437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04221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5"/>
          <p:cNvSpPr txBox="1">
            <a:spLocks/>
          </p:cNvSpPr>
          <p:nvPr/>
        </p:nvSpPr>
        <p:spPr>
          <a:xfrm>
            <a:off x="0" y="182245"/>
            <a:ext cx="121920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B4271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Third Party Special Needs Trusts Are Usually Funded Through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32560" y="1690688"/>
            <a:ext cx="969264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/ Estate 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 Insurance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401(K)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Gifts from Parents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Gifts from others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Bequests from others</a:t>
            </a:r>
          </a:p>
        </p:txBody>
      </p:sp>
      <p:pic>
        <p:nvPicPr>
          <p:cNvPr id="2050" name="Picture 2" descr="Image result for fun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41242"/>
            <a:ext cx="4773295" cy="2684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34AE2C41-2507-29CC-5981-1F3E5BD014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22750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7614"/>
            <a:ext cx="12192000" cy="114300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Party Trust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8418" y="1074420"/>
            <a:ext cx="10066342" cy="509778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Holds funds belonging to the individual with a disability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death of person with a disability, the funds must first satisfy any Medicaid lien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DDD can get in on the action too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Jersey regulations require, among other things: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accountings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 day notice prior to any expenditure greater than $5,000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325" lvl="1" indent="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Regulatory Oversight</a:t>
            </a:r>
          </a:p>
        </p:txBody>
      </p:sp>
      <p:pic>
        <p:nvPicPr>
          <p:cNvPr id="4" name="Picture 3" descr="A red and blue letter h on a black background&#10;&#10;AI-generated content may be incorrect.">
            <a:extLst>
              <a:ext uri="{FF2B5EF4-FFF2-40B4-BE49-F238E27FC236}">
                <a16:creationId xmlns:a16="http://schemas.microsoft.com/office/drawing/2014/main" id="{27B35EC5-F8E7-D6A0-2CFE-5784286B71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742"/>
          <a:stretch/>
        </p:blipFill>
        <p:spPr>
          <a:xfrm>
            <a:off x="-218798" y="5547611"/>
            <a:ext cx="1441423" cy="1387515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28552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611</Words>
  <Application>Microsoft Office PowerPoint</Application>
  <PresentationFormat>Widescreen</PresentationFormat>
  <Paragraphs>95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What Every Family Needs To Know About Special Needs Trusts for Individuals with Developmental Disabilities: Part One of Two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Estate Planning for Families with Special Needs</vt:lpstr>
      <vt:lpstr>PowerPoint Presentation</vt:lpstr>
      <vt:lpstr>First Party Trust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ABLE Accounts and Special Needs Trusts</dc:title>
  <dc:creator>Kristina</dc:creator>
  <cp:lastModifiedBy>Lisa Banning</cp:lastModifiedBy>
  <cp:revision>15</cp:revision>
  <cp:lastPrinted>2026-01-13T14:47:41Z</cp:lastPrinted>
  <dcterms:created xsi:type="dcterms:W3CDTF">2020-01-14T13:36:56Z</dcterms:created>
  <dcterms:modified xsi:type="dcterms:W3CDTF">2026-01-14T18:17:14Z</dcterms:modified>
</cp:coreProperties>
</file>