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7" r:id="rId2"/>
    <p:sldId id="257" r:id="rId3"/>
    <p:sldId id="258" r:id="rId4"/>
    <p:sldId id="256" r:id="rId5"/>
    <p:sldId id="259" r:id="rId6"/>
    <p:sldId id="260" r:id="rId7"/>
    <p:sldId id="261" r:id="rId8"/>
    <p:sldId id="262" r:id="rId9"/>
    <p:sldId id="263" r:id="rId10"/>
    <p:sldId id="264" r:id="rId11"/>
    <p:sldId id="265" r:id="rId12"/>
    <p:sldId id="266" r:id="rId13"/>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42"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64FCED62-38FF-4D08-B801-9C1735E42246}" type="datetimeFigureOut">
              <a:rPr lang="en-US" smtClean="0"/>
              <a:t>1/14/2020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A74C1DE2-ECAF-425E-964A-9DBF9682E447}" type="slidenum">
              <a:rPr lang="en-US" smtClean="0"/>
              <a:t>‹#›</a:t>
            </a:fld>
            <a:endParaRPr lang="en-US"/>
          </a:p>
        </p:txBody>
      </p:sp>
    </p:spTree>
    <p:extLst>
      <p:ext uri="{BB962C8B-B14F-4D97-AF65-F5344CB8AC3E}">
        <p14:creationId xmlns:p14="http://schemas.microsoft.com/office/powerpoint/2010/main" val="338551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AAE44B-CE45-3049-9556-54E3AFAD8ABE}" type="slidenum">
              <a:rPr lang="en-US" smtClean="0"/>
              <a:t>1</a:t>
            </a:fld>
            <a:endParaRPr lang="en-US" dirty="0"/>
          </a:p>
        </p:txBody>
      </p:sp>
    </p:spTree>
    <p:extLst>
      <p:ext uri="{BB962C8B-B14F-4D97-AF65-F5344CB8AC3E}">
        <p14:creationId xmlns:p14="http://schemas.microsoft.com/office/powerpoint/2010/main" val="178681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DD769F-FAC7-461C-9335-7186BC71AB8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1189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D769F-FAC7-461C-9335-7186BC71AB8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43087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D769F-FAC7-461C-9335-7186BC71AB8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385294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DD769F-FAC7-461C-9335-7186BC71AB8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2253899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D769F-FAC7-461C-9335-7186BC71AB8A}" type="datetimeFigureOut">
              <a:rPr lang="en-US" smtClean="0"/>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264601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DD769F-FAC7-461C-9335-7186BC71AB8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711348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D769F-FAC7-461C-9335-7186BC71AB8A}" type="datetimeFigureOut">
              <a:rPr lang="en-US" smtClean="0"/>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34908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DD769F-FAC7-461C-9335-7186BC71AB8A}" type="datetimeFigureOut">
              <a:rPr lang="en-US" smtClean="0"/>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284660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D769F-FAC7-461C-9335-7186BC71AB8A}" type="datetimeFigureOut">
              <a:rPr lang="en-US" smtClean="0"/>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142542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769F-FAC7-461C-9335-7186BC71AB8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414065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D769F-FAC7-461C-9335-7186BC71AB8A}" type="datetimeFigureOut">
              <a:rPr lang="en-US" smtClean="0"/>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806CC-8013-4113-8863-A9B506C172D1}" type="slidenum">
              <a:rPr lang="en-US" smtClean="0"/>
              <a:t>‹#›</a:t>
            </a:fld>
            <a:endParaRPr lang="en-US"/>
          </a:p>
        </p:txBody>
      </p:sp>
    </p:spTree>
    <p:extLst>
      <p:ext uri="{BB962C8B-B14F-4D97-AF65-F5344CB8AC3E}">
        <p14:creationId xmlns:p14="http://schemas.microsoft.com/office/powerpoint/2010/main" val="329724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D769F-FAC7-461C-9335-7186BC71AB8A}" type="datetimeFigureOut">
              <a:rPr lang="en-US" smtClean="0"/>
              <a:t>1/14/2020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806CC-8013-4113-8863-A9B506C172D1}" type="slidenum">
              <a:rPr lang="en-US" smtClean="0"/>
              <a:t>‹#›</a:t>
            </a:fld>
            <a:endParaRPr lang="en-US"/>
          </a:p>
        </p:txBody>
      </p:sp>
    </p:spTree>
    <p:extLst>
      <p:ext uri="{BB962C8B-B14F-4D97-AF65-F5344CB8AC3E}">
        <p14:creationId xmlns:p14="http://schemas.microsoft.com/office/powerpoint/2010/main" val="390411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hinkle1.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8" y="0"/>
            <a:ext cx="11993880" cy="2325269"/>
          </a:xfrm>
        </p:spPr>
        <p:txBody>
          <a:bodyPr>
            <a:noAutofit/>
          </a:bodyPr>
          <a:lstStyle/>
          <a:p>
            <a:pPr algn="ctr">
              <a:lnSpc>
                <a:spcPct val="80000"/>
              </a:lnSpc>
            </a:pPr>
            <a:r>
              <a:rPr lang="en-US" sz="4400" dirty="0" smtClean="0">
                <a:solidFill>
                  <a:srgbClr val="B42718"/>
                </a:solidFill>
                <a:latin typeface="Times New Roman" panose="02020603050405020304" pitchFamily="18" charset="0"/>
                <a:cs typeface="Times New Roman" panose="02020603050405020304" pitchFamily="18" charset="0"/>
              </a:rPr>
              <a:t>What Every Family Needs To Know About Special Needs Trusts for Individuals with Developmental Disabilities:</a:t>
            </a:r>
            <a:br>
              <a:rPr lang="en-US" sz="4400" dirty="0" smtClean="0">
                <a:solidFill>
                  <a:srgbClr val="B42718"/>
                </a:solidFill>
                <a:latin typeface="Times New Roman" panose="02020603050405020304" pitchFamily="18" charset="0"/>
                <a:cs typeface="Times New Roman" panose="02020603050405020304" pitchFamily="18" charset="0"/>
              </a:rPr>
            </a:br>
            <a:r>
              <a:rPr lang="en-US" sz="4400" dirty="0" smtClean="0">
                <a:solidFill>
                  <a:srgbClr val="B42718"/>
                </a:solidFill>
                <a:latin typeface="Times New Roman" panose="02020603050405020304" pitchFamily="18" charset="0"/>
                <a:cs typeface="Times New Roman" panose="02020603050405020304" pitchFamily="18" charset="0"/>
              </a:rPr>
              <a:t>Part One of Two</a:t>
            </a:r>
            <a:endParaRPr lang="en-US" sz="4400" dirty="0">
              <a:solidFill>
                <a:schemeClr val="accent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3013774" y="5119809"/>
            <a:ext cx="5984148" cy="1428662"/>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74627" y="2620163"/>
            <a:ext cx="3119642" cy="2053925"/>
          </a:xfrm>
          <a:prstGeom prst="rect">
            <a:avLst/>
          </a:prstGeom>
        </p:spPr>
      </p:pic>
    </p:spTree>
    <p:extLst>
      <p:ext uri="{BB962C8B-B14F-4D97-AF65-F5344CB8AC3E}">
        <p14:creationId xmlns:p14="http://schemas.microsoft.com/office/powerpoint/2010/main" val="34165798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172200"/>
            <a:ext cx="1122351" cy="685800"/>
          </a:xfrm>
          <a:prstGeom prst="rect">
            <a:avLst/>
          </a:prstGeom>
        </p:spPr>
      </p:pic>
      <p:sp>
        <p:nvSpPr>
          <p:cNvPr id="3" name="Title 1"/>
          <p:cNvSpPr txBox="1">
            <a:spLocks/>
          </p:cNvSpPr>
          <p:nvPr/>
        </p:nvSpPr>
        <p:spPr>
          <a:xfrm>
            <a:off x="0" y="67614"/>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C00000"/>
                </a:solidFill>
                <a:latin typeface="Times New Roman" panose="02020603050405020304" pitchFamily="18" charset="0"/>
                <a:cs typeface="Times New Roman" panose="02020603050405020304" pitchFamily="18" charset="0"/>
              </a:rPr>
              <a:t>Spending The Money</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95400" y="925770"/>
            <a:ext cx="9936480" cy="4832092"/>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Must be for the person with a disability</a:t>
            </a:r>
          </a:p>
          <a:p>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Cannot jeopardize Government Assistance Benefits</a:t>
            </a:r>
          </a:p>
          <a:p>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Cannot be for housing</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Generally can spend money on anything needed or wanted as long as it’s not provided or available from the government or insurance</a:t>
            </a:r>
          </a:p>
          <a:p>
            <a:pPr marL="457200" indent="-457200">
              <a:buFont typeface="Arial" panose="020B0604020202020204" pitchFamily="34" charset="0"/>
              <a:buChar char="•"/>
            </a:pPr>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pic>
        <p:nvPicPr>
          <p:cNvPr id="1026" name="Picture 2" descr="Image result for mone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1525" y="5000624"/>
            <a:ext cx="3028950"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2808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172200"/>
            <a:ext cx="1122351" cy="685800"/>
          </a:xfrm>
          <a:prstGeom prst="rect">
            <a:avLst/>
          </a:prstGeom>
        </p:spPr>
      </p:pic>
      <p:sp>
        <p:nvSpPr>
          <p:cNvPr id="3" name="Title 1"/>
          <p:cNvSpPr txBox="1">
            <a:spLocks/>
          </p:cNvSpPr>
          <p:nvPr/>
        </p:nvSpPr>
        <p:spPr>
          <a:xfrm>
            <a:off x="0" y="67614"/>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C00000"/>
                </a:solidFill>
                <a:latin typeface="Times New Roman" panose="02020603050405020304" pitchFamily="18" charset="0"/>
                <a:cs typeface="Times New Roman" panose="02020603050405020304" pitchFamily="18" charset="0"/>
              </a:rPr>
              <a:t>Spending The Money</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95400" y="1005900"/>
            <a:ext cx="9936480" cy="5201424"/>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Government agencies sometimes go beyond the law to limit expenditures…. Especially with First Party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rusts</a:t>
            </a: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Part Two: February 3, 2020</a:t>
            </a:r>
          </a:p>
          <a:p>
            <a:pPr marL="914400" lvl="1" indent="-4572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part two, Maria Fischer, Esq. from </a:t>
            </a:r>
            <a:r>
              <a:rPr lang="en-US" sz="2400" dirty="0" smtClean="0">
                <a:latin typeface="Times New Roman" panose="02020603050405020304" pitchFamily="18" charset="0"/>
                <a:cs typeface="Times New Roman" panose="02020603050405020304" pitchFamily="18" charset="0"/>
              </a:rPr>
              <a:t>Hinkle </a:t>
            </a:r>
            <a:r>
              <a:rPr lang="en-US" sz="2400" dirty="0">
                <a:latin typeface="Times New Roman" panose="02020603050405020304" pitchFamily="18" charset="0"/>
                <a:cs typeface="Times New Roman" panose="02020603050405020304" pitchFamily="18" charset="0"/>
              </a:rPr>
              <a:t>Prior and Fischer will explain what families need to know about purchasing necessary items for their son/daughter with I/DD with </a:t>
            </a:r>
            <a:r>
              <a:rPr lang="en-US" sz="2400" dirty="0" smtClean="0">
                <a:latin typeface="Times New Roman" panose="02020603050405020304" pitchFamily="18" charset="0"/>
                <a:cs typeface="Times New Roman" panose="02020603050405020304" pitchFamily="18" charset="0"/>
              </a:rPr>
              <a:t>money from </a:t>
            </a:r>
            <a:r>
              <a:rPr lang="en-US" sz="2400" dirty="0">
                <a:latin typeface="Times New Roman" panose="02020603050405020304" pitchFamily="18" charset="0"/>
                <a:cs typeface="Times New Roman" panose="02020603050405020304" pitchFamily="18" charset="0"/>
              </a:rPr>
              <a:t>the SNT. She will discuss which types of expenditures are allowable, and which are not, in accordance with NJ Medicaid rules and regulations. She will also explain the importance of keeping receipts for all expenditures from the SNT and what to do when the individual with I/DD needs an expensive item costing $5,000 or more.</a:t>
            </a:r>
            <a:endParaRPr lang="en-US" sz="24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85788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669589" y="228601"/>
            <a:ext cx="6486903" cy="4813995"/>
            <a:chOff x="1145588" y="228600"/>
            <a:chExt cx="6486903" cy="4813995"/>
          </a:xfrm>
        </p:grpSpPr>
        <p:sp>
          <p:nvSpPr>
            <p:cNvPr id="5" name="TextBox 4"/>
            <p:cNvSpPr txBox="1"/>
            <p:nvPr/>
          </p:nvSpPr>
          <p:spPr>
            <a:xfrm>
              <a:off x="2454056" y="228600"/>
              <a:ext cx="4144963" cy="1015663"/>
            </a:xfrm>
            <a:prstGeom prst="rect">
              <a:avLst/>
            </a:prstGeom>
            <a:noFill/>
          </p:spPr>
          <p:txBody>
            <a:bodyPr wrap="square" rtlCol="0">
              <a:spAutoFit/>
            </a:bodyPr>
            <a:lstStyle/>
            <a:p>
              <a:r>
                <a:rPr lang="en-US" sz="6000" dirty="0">
                  <a:solidFill>
                    <a:srgbClr val="C00000"/>
                  </a:solidFill>
                  <a:latin typeface="Times New Roman" panose="02020603050405020304" pitchFamily="18" charset="0"/>
                  <a:cs typeface="Times New Roman" panose="02020603050405020304" pitchFamily="18" charset="0"/>
                </a:rPr>
                <a:t>Thank you!</a:t>
              </a:r>
            </a:p>
          </p:txBody>
        </p:sp>
        <p:sp>
          <p:nvSpPr>
            <p:cNvPr id="8" name="TextBox 7"/>
            <p:cNvSpPr txBox="1"/>
            <p:nvPr/>
          </p:nvSpPr>
          <p:spPr>
            <a:xfrm>
              <a:off x="1145588" y="3657600"/>
              <a:ext cx="6486903" cy="1384995"/>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Please visit our website </a:t>
              </a:r>
              <a:r>
                <a:rPr lang="en-US" sz="2800" dirty="0">
                  <a:latin typeface="Times New Roman" panose="02020603050405020304" pitchFamily="18" charset="0"/>
                  <a:cs typeface="Times New Roman" panose="02020603050405020304" pitchFamily="18" charset="0"/>
                  <a:hlinkClick r:id="rId2"/>
                </a:rPr>
                <a:t>www.hinkle1.com</a:t>
              </a: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Or call </a:t>
              </a:r>
            </a:p>
            <a:p>
              <a:pPr algn="ctr"/>
              <a:r>
                <a:rPr lang="en-US" sz="2800" dirty="0">
                  <a:latin typeface="Times New Roman" panose="02020603050405020304" pitchFamily="18" charset="0"/>
                  <a:cs typeface="Times New Roman" panose="02020603050405020304" pitchFamily="18" charset="0"/>
                </a:rPr>
                <a:t>609-896-4200</a:t>
              </a:r>
            </a:p>
          </p:txBody>
        </p:sp>
        <p:sp>
          <p:nvSpPr>
            <p:cNvPr id="9" name="TextBox 8"/>
            <p:cNvSpPr txBox="1"/>
            <p:nvPr/>
          </p:nvSpPr>
          <p:spPr>
            <a:xfrm>
              <a:off x="3429000" y="1143000"/>
              <a:ext cx="192008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Questions?</a:t>
              </a:r>
            </a:p>
          </p:txBody>
        </p:sp>
      </p:grpSp>
      <p:pic>
        <p:nvPicPr>
          <p:cNvPr id="11" name="Picture 10"/>
          <p:cNvPicPr>
            <a:picLocks noChangeAspect="1"/>
          </p:cNvPicPr>
          <p:nvPr/>
        </p:nvPicPr>
        <p:blipFill>
          <a:blip r:embed="rId3"/>
          <a:stretch>
            <a:fillRect/>
          </a:stretch>
        </p:blipFill>
        <p:spPr>
          <a:xfrm>
            <a:off x="2920966" y="5209902"/>
            <a:ext cx="5984148" cy="1428662"/>
          </a:xfrm>
          <a:prstGeom prst="rect">
            <a:avLst/>
          </a:prstGeom>
        </p:spPr>
      </p:pic>
      <p:sp>
        <p:nvSpPr>
          <p:cNvPr id="2" name="TextBox 1"/>
          <p:cNvSpPr txBox="1"/>
          <p:nvPr/>
        </p:nvSpPr>
        <p:spPr>
          <a:xfrm>
            <a:off x="2669589" y="1803381"/>
            <a:ext cx="7099251" cy="1692771"/>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We offer free articles and information</a:t>
            </a:r>
          </a:p>
          <a:p>
            <a:pPr marL="285750" indent="-285750">
              <a:spcAft>
                <a:spcPts val="12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Free speaking events and workshops</a:t>
            </a:r>
          </a:p>
          <a:p>
            <a:pPr marL="285750" indent="-285750">
              <a:spcAft>
                <a:spcPts val="12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Locations throughout New Jersey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7029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064914" y="352798"/>
            <a:ext cx="8603087" cy="923330"/>
          </a:xfrm>
          <a:prstGeom prst="rect">
            <a:avLst/>
          </a:prstGeom>
          <a:noFill/>
        </p:spPr>
        <p:txBody>
          <a:bodyPr wrap="square" rtlCol="0">
            <a:spAutoFit/>
          </a:bodyPr>
          <a:lstStyle/>
          <a:p>
            <a:pPr algn="ctr"/>
            <a:r>
              <a:rPr lang="en-US" sz="5400" dirty="0">
                <a:solidFill>
                  <a:srgbClr val="C00000"/>
                </a:solidFill>
                <a:latin typeface="Times New Roman" panose="02020603050405020304" pitchFamily="18" charset="0"/>
                <a:cs typeface="Times New Roman" panose="02020603050405020304" pitchFamily="18" charset="0"/>
              </a:rPr>
              <a:t>Special Needs </a:t>
            </a:r>
            <a:r>
              <a:rPr lang="en-US" sz="5400" dirty="0" smtClean="0">
                <a:solidFill>
                  <a:srgbClr val="C00000"/>
                </a:solidFill>
                <a:latin typeface="Times New Roman" panose="02020603050405020304" pitchFamily="18" charset="0"/>
                <a:cs typeface="Times New Roman" panose="02020603050405020304" pitchFamily="18" charset="0"/>
              </a:rPr>
              <a:t>Trusts</a:t>
            </a:r>
            <a:endParaRPr lang="en-US" sz="5400"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794457" y="1677258"/>
            <a:ext cx="8680361" cy="4201150"/>
          </a:xfrm>
          <a:prstGeom prst="rect">
            <a:avLst/>
          </a:prstGeom>
          <a:noFill/>
        </p:spPr>
        <p:txBody>
          <a:bodyPr wrap="square" rtlCol="0">
            <a:spAutoFit/>
          </a:bodyPr>
          <a:lstStyle/>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Funds are not counted as a resource for purposes of benefits</a:t>
            </a:r>
          </a:p>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No limitation on the amount which can be deposited at one time</a:t>
            </a:r>
          </a:p>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Funds can only be used for the sole benefit of the </a:t>
            </a:r>
            <a:r>
              <a:rPr lang="en-US" sz="2400" dirty="0" smtClean="0">
                <a:latin typeface="Times New Roman" panose="02020603050405020304" pitchFamily="18" charset="0"/>
                <a:cs typeface="Times New Roman" panose="02020603050405020304" pitchFamily="18" charset="0"/>
              </a:rPr>
              <a:t>beneficiary</a:t>
            </a:r>
            <a:endParaRPr lang="en-US" sz="2400" dirty="0">
              <a:latin typeface="Times New Roman" panose="02020603050405020304" pitchFamily="18" charset="0"/>
              <a:cs typeface="Times New Roman" panose="02020603050405020304" pitchFamily="18" charset="0"/>
            </a:endParaRPr>
          </a:p>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Funds cannot be used for food, clothing and </a:t>
            </a:r>
            <a:r>
              <a:rPr lang="en-US" sz="2400" dirty="0" smtClean="0">
                <a:latin typeface="Times New Roman" panose="02020603050405020304" pitchFamily="18" charset="0"/>
                <a:cs typeface="Times New Roman" panose="02020603050405020304" pitchFamily="18" charset="0"/>
              </a:rPr>
              <a:t>shelter (Medicaid)</a:t>
            </a:r>
          </a:p>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Funds cannot be used for </a:t>
            </a:r>
            <a:r>
              <a:rPr lang="en-US" sz="2400" dirty="0" smtClean="0">
                <a:latin typeface="Times New Roman" panose="02020603050405020304" pitchFamily="18" charset="0"/>
                <a:cs typeface="Times New Roman" panose="02020603050405020304" pitchFamily="18" charset="0"/>
              </a:rPr>
              <a:t>food and </a:t>
            </a:r>
            <a:r>
              <a:rPr lang="en-US" sz="2400" dirty="0">
                <a:latin typeface="Times New Roman" panose="02020603050405020304" pitchFamily="18" charset="0"/>
                <a:cs typeface="Times New Roman" panose="02020603050405020304" pitchFamily="18" charset="0"/>
              </a:rPr>
              <a:t>shelter </a:t>
            </a:r>
            <a:r>
              <a:rPr lang="en-US" sz="2400" dirty="0" smtClean="0">
                <a:latin typeface="Times New Roman" panose="02020603050405020304" pitchFamily="18" charset="0"/>
                <a:cs typeface="Times New Roman" panose="02020603050405020304" pitchFamily="18" charset="0"/>
              </a:rPr>
              <a:t>(SSI)</a:t>
            </a:r>
            <a:endParaRPr lang="en-US" sz="2400" dirty="0">
              <a:latin typeface="Times New Roman" panose="02020603050405020304" pitchFamily="18" charset="0"/>
              <a:cs typeface="Times New Roman" panose="02020603050405020304" pitchFamily="18" charset="0"/>
            </a:endParaRPr>
          </a:p>
          <a:p>
            <a:pPr marL="285750" indent="-285750">
              <a:spcAft>
                <a:spcPts val="180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Funds can be used for therapies, trips, recreation, supports, transportation, </a:t>
            </a:r>
            <a:r>
              <a:rPr lang="en-US" sz="2400" dirty="0" smtClean="0">
                <a:latin typeface="Times New Roman" panose="02020603050405020304" pitchFamily="18" charset="0"/>
                <a:cs typeface="Times New Roman" panose="02020603050405020304" pitchFamily="18" charset="0"/>
              </a:rPr>
              <a:t>or almost anything else not covered by the government</a:t>
            </a:r>
            <a:endParaRPr lang="en-US" sz="24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0" y="6172200"/>
            <a:ext cx="1122351" cy="685800"/>
          </a:xfrm>
          <a:prstGeom prst="rect">
            <a:avLst/>
          </a:prstGeom>
        </p:spPr>
      </p:pic>
    </p:spTree>
    <p:extLst>
      <p:ext uri="{BB962C8B-B14F-4D97-AF65-F5344CB8AC3E}">
        <p14:creationId xmlns:p14="http://schemas.microsoft.com/office/powerpoint/2010/main" val="9117849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72107" y="386366"/>
            <a:ext cx="8847786" cy="1446550"/>
          </a:xfrm>
          <a:prstGeom prst="rect">
            <a:avLst/>
          </a:prstGeom>
          <a:noFill/>
        </p:spPr>
        <p:txBody>
          <a:bodyPr wrap="square" rtlCol="0">
            <a:spAutoFit/>
          </a:bodyPr>
          <a:lstStyle/>
          <a:p>
            <a:pPr algn="ctr"/>
            <a:r>
              <a:rPr lang="en-US" sz="4400" dirty="0">
                <a:solidFill>
                  <a:srgbClr val="C00000"/>
                </a:solidFill>
                <a:latin typeface="Times New Roman" panose="02020603050405020304" pitchFamily="18" charset="0"/>
                <a:cs typeface="Times New Roman" panose="02020603050405020304" pitchFamily="18" charset="0"/>
              </a:rPr>
              <a:t>There Are Two Types of </a:t>
            </a:r>
          </a:p>
          <a:p>
            <a:pPr algn="ctr"/>
            <a:r>
              <a:rPr lang="en-US" sz="4400" dirty="0">
                <a:solidFill>
                  <a:srgbClr val="C00000"/>
                </a:solidFill>
                <a:latin typeface="Times New Roman" panose="02020603050405020304" pitchFamily="18" charset="0"/>
                <a:cs typeface="Times New Roman" panose="02020603050405020304" pitchFamily="18" charset="0"/>
              </a:rPr>
              <a:t>Special Needs Trusts</a:t>
            </a:r>
          </a:p>
        </p:txBody>
      </p:sp>
      <p:pic>
        <p:nvPicPr>
          <p:cNvPr id="6" name="Picture 5"/>
          <p:cNvPicPr>
            <a:picLocks noChangeAspect="1"/>
          </p:cNvPicPr>
          <p:nvPr/>
        </p:nvPicPr>
        <p:blipFill>
          <a:blip r:embed="rId2"/>
          <a:stretch>
            <a:fillRect/>
          </a:stretch>
        </p:blipFill>
        <p:spPr>
          <a:xfrm>
            <a:off x="0" y="6172200"/>
            <a:ext cx="1122351" cy="685800"/>
          </a:xfrm>
          <a:prstGeom prst="rect">
            <a:avLst/>
          </a:prstGeom>
        </p:spPr>
      </p:pic>
      <p:sp>
        <p:nvSpPr>
          <p:cNvPr id="2" name="TextBox 1"/>
          <p:cNvSpPr txBox="1"/>
          <p:nvPr/>
        </p:nvSpPr>
        <p:spPr>
          <a:xfrm>
            <a:off x="2331720" y="2087880"/>
            <a:ext cx="7757160"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Third Party</a:t>
            </a:r>
            <a:endParaRPr lang="en-US" sz="28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2331720" y="3761750"/>
            <a:ext cx="7757160" cy="523220"/>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First Party</a:t>
            </a:r>
            <a:endParaRPr lang="en-US" sz="2800"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762733" y="2740670"/>
            <a:ext cx="7757160" cy="523220"/>
          </a:xfrm>
          <a:prstGeom prst="rect">
            <a:avLst/>
          </a:prstGeom>
          <a:noFill/>
        </p:spPr>
        <p:txBody>
          <a:bodyPr wrap="square" rtlCol="0">
            <a:spAutoFit/>
          </a:bodyPr>
          <a:lstStyle/>
          <a:p>
            <a:pPr marL="742950" lvl="1"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“Supplemental Benefits Trust”</a:t>
            </a:r>
          </a:p>
        </p:txBody>
      </p:sp>
      <p:sp>
        <p:nvSpPr>
          <p:cNvPr id="9" name="TextBox 8"/>
          <p:cNvSpPr txBox="1"/>
          <p:nvPr/>
        </p:nvSpPr>
        <p:spPr>
          <a:xfrm>
            <a:off x="2762733" y="4339232"/>
            <a:ext cx="7757160" cy="1384995"/>
          </a:xfrm>
          <a:prstGeom prst="rect">
            <a:avLst/>
          </a:prstGeom>
          <a:noFill/>
        </p:spPr>
        <p:txBody>
          <a:bodyPr wrap="square" rtlCol="0">
            <a:spAutoFit/>
          </a:bodyPr>
          <a:lstStyle/>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“Payback</a:t>
            </a:r>
            <a:r>
              <a:rPr lang="en-US" sz="2800" dirty="0">
                <a:latin typeface="Times New Roman" panose="02020603050405020304" pitchFamily="18" charset="0"/>
                <a:cs typeface="Times New Roman" panose="02020603050405020304" pitchFamily="18" charset="0"/>
              </a:rPr>
              <a:t>” Trust</a:t>
            </a:r>
          </a:p>
          <a:p>
            <a:pPr marL="742950" lvl="1"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“OBRA </a:t>
            </a:r>
            <a:r>
              <a:rPr lang="en-US" sz="2800" dirty="0" smtClean="0">
                <a:latin typeface="Times New Roman" panose="02020603050405020304" pitchFamily="18" charset="0"/>
                <a:cs typeface="Times New Roman" panose="02020603050405020304" pitchFamily="18" charset="0"/>
              </a:rPr>
              <a:t>93” </a:t>
            </a:r>
            <a:r>
              <a:rPr lang="en-US" sz="2800" dirty="0">
                <a:latin typeface="Times New Roman" panose="02020603050405020304" pitchFamily="18" charset="0"/>
                <a:cs typeface="Times New Roman" panose="02020603050405020304" pitchFamily="18" charset="0"/>
              </a:rPr>
              <a:t>Trust</a:t>
            </a:r>
          </a:p>
          <a:p>
            <a:pPr marL="742950" lvl="1"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“(d)(4)(A)” Trust</a:t>
            </a:r>
          </a:p>
        </p:txBody>
      </p:sp>
    </p:spTree>
    <p:extLst>
      <p:ext uri="{BB962C8B-B14F-4D97-AF65-F5344CB8AC3E}">
        <p14:creationId xmlns:p14="http://schemas.microsoft.com/office/powerpoint/2010/main" val="3389237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6172200"/>
            <a:ext cx="1122351" cy="685800"/>
          </a:xfrm>
          <a:prstGeom prst="rect">
            <a:avLst/>
          </a:prstGeom>
        </p:spPr>
      </p:pic>
      <p:sp>
        <p:nvSpPr>
          <p:cNvPr id="5" name="TextBox 4"/>
          <p:cNvSpPr txBox="1"/>
          <p:nvPr/>
        </p:nvSpPr>
        <p:spPr>
          <a:xfrm>
            <a:off x="1122351" y="386366"/>
            <a:ext cx="10302240" cy="769441"/>
          </a:xfrm>
          <a:prstGeom prst="rect">
            <a:avLst/>
          </a:prstGeom>
          <a:noFill/>
        </p:spPr>
        <p:txBody>
          <a:bodyPr wrap="square" rtlCol="0">
            <a:spAutoFit/>
          </a:bodyPr>
          <a:lstStyle/>
          <a:p>
            <a:pPr algn="ctr"/>
            <a:r>
              <a:rPr lang="en-US" sz="4400" dirty="0" smtClean="0">
                <a:solidFill>
                  <a:srgbClr val="C00000"/>
                </a:solidFill>
                <a:latin typeface="Times New Roman" panose="02020603050405020304" pitchFamily="18" charset="0"/>
                <a:cs typeface="Times New Roman" panose="02020603050405020304" pitchFamily="18" charset="0"/>
              </a:rPr>
              <a:t>Not All Trusts Are Special Needs Trusts</a:t>
            </a:r>
            <a:endParaRPr lang="en-US" sz="4400" dirty="0">
              <a:solidFill>
                <a:srgbClr val="C0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960120" y="1199094"/>
            <a:ext cx="10759440" cy="4832092"/>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Many Kinds of Trusts for Different </a:t>
            </a:r>
            <a:r>
              <a:rPr lang="en-US" sz="2800" dirty="0">
                <a:latin typeface="Times New Roman" panose="02020603050405020304" pitchFamily="18" charset="0"/>
                <a:cs typeface="Times New Roman" panose="02020603050405020304" pitchFamily="18" charset="0"/>
              </a:rPr>
              <a:t>P</a:t>
            </a:r>
            <a:r>
              <a:rPr lang="en-US" sz="2800" dirty="0" smtClean="0">
                <a:latin typeface="Times New Roman" panose="02020603050405020304" pitchFamily="18" charset="0"/>
                <a:cs typeface="Times New Roman" panose="02020603050405020304" pitchFamily="18" charset="0"/>
              </a:rPr>
              <a:t>urposes</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Reduce estate taxes</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Preserve family wealth</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Transfer or hold real estate</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Spendthrift trusts</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Protect minor children &amp; young adults</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Protect in the event of a divorce</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Protect in the event of a re-marriage</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Nursing home &amp; elder planning</a:t>
            </a:r>
          </a:p>
          <a:p>
            <a:pPr lvl="1"/>
            <a:endParaRPr lang="en-US" sz="2800" dirty="0" smtClean="0">
              <a:latin typeface="Times New Roman" panose="02020603050405020304" pitchFamily="18" charset="0"/>
              <a:cs typeface="Times New Roman" panose="02020603050405020304" pitchFamily="18" charset="0"/>
            </a:endParaRPr>
          </a:p>
          <a:p>
            <a:pPr marL="346075"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All of these trusts will jeopardize Government Benefits</a:t>
            </a:r>
          </a:p>
        </p:txBody>
      </p:sp>
    </p:spTree>
    <p:extLst>
      <p:ext uri="{BB962C8B-B14F-4D97-AF65-F5344CB8AC3E}">
        <p14:creationId xmlns:p14="http://schemas.microsoft.com/office/powerpoint/2010/main" val="37166639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0" y="180305"/>
            <a:ext cx="9144000" cy="769441"/>
          </a:xfrm>
          <a:prstGeom prst="rect">
            <a:avLst/>
          </a:prstGeom>
          <a:noFill/>
        </p:spPr>
        <p:txBody>
          <a:bodyPr wrap="square" rtlCol="0">
            <a:spAutoFit/>
          </a:bodyPr>
          <a:lstStyle/>
          <a:p>
            <a:pPr algn="ctr"/>
            <a:r>
              <a:rPr lang="en-US" sz="4400" dirty="0">
                <a:solidFill>
                  <a:srgbClr val="C00000"/>
                </a:solidFill>
                <a:latin typeface="Times New Roman" panose="02020603050405020304" pitchFamily="18" charset="0"/>
                <a:cs typeface="Times New Roman" panose="02020603050405020304" pitchFamily="18" charset="0"/>
              </a:rPr>
              <a:t>Third Party Trust</a:t>
            </a:r>
          </a:p>
        </p:txBody>
      </p:sp>
      <p:sp>
        <p:nvSpPr>
          <p:cNvPr id="4" name="TextBox 3"/>
          <p:cNvSpPr txBox="1"/>
          <p:nvPr/>
        </p:nvSpPr>
        <p:spPr>
          <a:xfrm>
            <a:off x="1524000" y="1344037"/>
            <a:ext cx="9526932" cy="461664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Holds funds belonging to someone other than the individual with the </a:t>
            </a:r>
            <a:r>
              <a:rPr lang="en-US" sz="2800" dirty="0" smtClean="0">
                <a:latin typeface="Times New Roman" panose="02020603050405020304" pitchFamily="18" charset="0"/>
                <a:cs typeface="Times New Roman" panose="02020603050405020304" pitchFamily="18" charset="0"/>
              </a:rPr>
              <a:t>disability</a:t>
            </a:r>
            <a:endParaRPr lang="en-US" sz="2800" dirty="0">
              <a:latin typeface="Times New Roman" panose="02020603050405020304" pitchFamily="18" charset="0"/>
              <a:cs typeface="Times New Roman" panose="02020603050405020304" pitchFamily="18" charset="0"/>
            </a:endParaRPr>
          </a:p>
          <a:p>
            <a:pPr marL="285750" indent="-285750">
              <a:spcAft>
                <a:spcPts val="12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There is no payback </a:t>
            </a:r>
            <a:r>
              <a:rPr lang="en-US" sz="2800" dirty="0" smtClean="0">
                <a:latin typeface="Times New Roman" panose="02020603050405020304" pitchFamily="18" charset="0"/>
                <a:cs typeface="Times New Roman" panose="02020603050405020304" pitchFamily="18" charset="0"/>
              </a:rPr>
              <a:t>requirement</a:t>
            </a:r>
            <a:endParaRPr lang="en-US" sz="2800" dirty="0">
              <a:latin typeface="Times New Roman" panose="02020603050405020304" pitchFamily="18" charset="0"/>
              <a:cs typeface="Times New Roman" panose="02020603050405020304" pitchFamily="18" charset="0"/>
            </a:endParaRPr>
          </a:p>
          <a:p>
            <a:pPr marL="285750" indent="-285750">
              <a:spcAft>
                <a:spcPts val="1200"/>
              </a:spcAf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At the end of the beneficiary's life, the </a:t>
            </a:r>
            <a:r>
              <a:rPr lang="en-US" sz="2800" dirty="0" smtClean="0">
                <a:latin typeface="Times New Roman" panose="02020603050405020304" pitchFamily="18" charset="0"/>
                <a:cs typeface="Times New Roman" panose="02020603050405020304" pitchFamily="18" charset="0"/>
              </a:rPr>
              <a:t>leftover funds </a:t>
            </a:r>
            <a:r>
              <a:rPr lang="en-US" sz="2800" dirty="0">
                <a:latin typeface="Times New Roman" panose="02020603050405020304" pitchFamily="18" charset="0"/>
                <a:cs typeface="Times New Roman" panose="02020603050405020304" pitchFamily="18" charset="0"/>
              </a:rPr>
              <a:t>are distributed </a:t>
            </a:r>
            <a:r>
              <a:rPr lang="en-US" sz="2800" dirty="0" smtClean="0">
                <a:latin typeface="Times New Roman" panose="02020603050405020304" pitchFamily="18" charset="0"/>
                <a:cs typeface="Times New Roman" panose="02020603050405020304" pitchFamily="18" charset="0"/>
              </a:rPr>
              <a:t>to wherever the parents decide</a:t>
            </a:r>
            <a:endParaRPr lang="en-US" sz="2800" dirty="0">
              <a:latin typeface="Times New Roman" panose="02020603050405020304" pitchFamily="18" charset="0"/>
              <a:cs typeface="Times New Roman" panose="02020603050405020304" pitchFamily="18" charset="0"/>
            </a:endParaRPr>
          </a:p>
          <a:p>
            <a:pPr marL="285750" indent="-285750">
              <a:spcAft>
                <a:spcPts val="12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Less </a:t>
            </a:r>
            <a:r>
              <a:rPr lang="en-US" sz="2800" dirty="0">
                <a:latin typeface="Times New Roman" panose="02020603050405020304" pitchFamily="18" charset="0"/>
                <a:cs typeface="Times New Roman" panose="02020603050405020304" pitchFamily="18" charset="0"/>
              </a:rPr>
              <a:t>regulatory </a:t>
            </a:r>
            <a:r>
              <a:rPr lang="en-US" sz="2800" dirty="0" smtClean="0">
                <a:latin typeface="Times New Roman" panose="02020603050405020304" pitchFamily="18" charset="0"/>
                <a:cs typeface="Times New Roman" panose="02020603050405020304" pitchFamily="18" charset="0"/>
              </a:rPr>
              <a:t>oversight</a:t>
            </a:r>
            <a:endParaRPr lang="en-US" sz="2800" dirty="0">
              <a:latin typeface="Times New Roman" panose="02020603050405020304" pitchFamily="18" charset="0"/>
              <a:cs typeface="Times New Roman" panose="02020603050405020304" pitchFamily="18" charset="0"/>
            </a:endParaRPr>
          </a:p>
          <a:p>
            <a:pPr marL="285750" indent="-285750">
              <a:spcAft>
                <a:spcPts val="12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Usually part of a comprehensive estate </a:t>
            </a:r>
            <a:r>
              <a:rPr lang="en-US" sz="2800" dirty="0">
                <a:latin typeface="Times New Roman" panose="02020603050405020304" pitchFamily="18" charset="0"/>
                <a:cs typeface="Times New Roman" panose="02020603050405020304" pitchFamily="18" charset="0"/>
              </a:rPr>
              <a:t>p</a:t>
            </a:r>
            <a:r>
              <a:rPr lang="en-US" sz="2800" dirty="0" smtClean="0">
                <a:latin typeface="Times New Roman" panose="02020603050405020304" pitchFamily="18" charset="0"/>
                <a:cs typeface="Times New Roman" panose="02020603050405020304" pitchFamily="18" charset="0"/>
              </a:rPr>
              <a:t>lan</a:t>
            </a:r>
            <a:endParaRPr lang="en-US" sz="28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0" y="6172200"/>
            <a:ext cx="1122351" cy="685800"/>
          </a:xfrm>
          <a:prstGeom prst="rect">
            <a:avLst/>
          </a:prstGeom>
        </p:spPr>
      </p:pic>
    </p:spTree>
    <p:extLst>
      <p:ext uri="{BB962C8B-B14F-4D97-AF65-F5344CB8AC3E}">
        <p14:creationId xmlns:p14="http://schemas.microsoft.com/office/powerpoint/2010/main" val="2228858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97485"/>
            <a:ext cx="12192000" cy="1325563"/>
          </a:xfrm>
        </p:spPr>
        <p:txBody>
          <a:bodyPr>
            <a:normAutofit/>
          </a:bodyPr>
          <a:lstStyle/>
          <a:p>
            <a:pPr algn="ctr"/>
            <a:r>
              <a:rPr lang="en-US" dirty="0" smtClean="0">
                <a:solidFill>
                  <a:srgbClr val="B42718"/>
                </a:solidFill>
                <a:latin typeface="Times New Roman" panose="02020603050405020304" pitchFamily="18" charset="0"/>
                <a:cs typeface="Times New Roman" panose="02020603050405020304" pitchFamily="18" charset="0"/>
              </a:rPr>
              <a:t>Estate Planning for Families with Special Needs</a:t>
            </a:r>
            <a:endParaRPr lang="en-US" dirty="0">
              <a:solidFill>
                <a:srgbClr val="B42718"/>
              </a:solidFill>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1447800" y="1569721"/>
            <a:ext cx="9418320" cy="4602479"/>
          </a:xfrm>
        </p:spPr>
        <p:txBody>
          <a:bodyPr>
            <a:normAutofit lnSpcReduction="10000"/>
          </a:bodyPr>
          <a:lstStyle/>
          <a:p>
            <a:pPr>
              <a:spcBef>
                <a:spcPts val="0"/>
              </a:spcBef>
              <a:spcAft>
                <a:spcPts val="1800"/>
              </a:spcAft>
            </a:pPr>
            <a:r>
              <a:rPr lang="en-US" sz="3200" dirty="0" smtClean="0">
                <a:latin typeface="Times New Roman" panose="02020603050405020304" pitchFamily="18" charset="0"/>
                <a:cs typeface="Times New Roman" panose="02020603050405020304" pitchFamily="18" charset="0"/>
              </a:rPr>
              <a:t>A comprehensive estate plan will include the following documents:</a:t>
            </a:r>
          </a:p>
          <a:p>
            <a:pPr lvl="1">
              <a:spcBef>
                <a:spcPts val="0"/>
              </a:spcBef>
              <a:spcAft>
                <a:spcPts val="18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Will</a:t>
            </a:r>
          </a:p>
          <a:p>
            <a:pPr lvl="1">
              <a:spcBef>
                <a:spcPts val="0"/>
              </a:spcBef>
              <a:spcAft>
                <a:spcPts val="18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Durable Power of Attorney</a:t>
            </a:r>
          </a:p>
          <a:p>
            <a:pPr lvl="1">
              <a:spcBef>
                <a:spcPts val="0"/>
              </a:spcBef>
              <a:spcAft>
                <a:spcPts val="18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Living Will</a:t>
            </a:r>
          </a:p>
          <a:p>
            <a:pPr lvl="1">
              <a:spcBef>
                <a:spcPts val="0"/>
              </a:spcBef>
              <a:spcAft>
                <a:spcPts val="18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Special Needs Trust</a:t>
            </a:r>
          </a:p>
          <a:p>
            <a:pPr lvl="1">
              <a:spcBef>
                <a:spcPts val="0"/>
              </a:spcBef>
              <a:spcAft>
                <a:spcPts val="1800"/>
              </a:spcAft>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In some cases additional documents will be recommended to minimize estate taxes liability</a:t>
            </a:r>
          </a:p>
          <a:p>
            <a:pPr marL="777240" lvl="2" indent="0">
              <a:buNone/>
            </a:pPr>
            <a:endParaRPr lang="en-US" dirty="0" smtClean="0"/>
          </a:p>
        </p:txBody>
      </p:sp>
      <p:pic>
        <p:nvPicPr>
          <p:cNvPr id="13314" name="Picture 2" descr="C:\Users\Maria\AppData\Local\Microsoft\Windows\Temporary Internet Files\Content.IE5\XE5RFF1V\MP900309628[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8445686" y="2661236"/>
            <a:ext cx="1936095" cy="138108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a:stretch>
            <a:fillRect/>
          </a:stretch>
        </p:blipFill>
        <p:spPr>
          <a:xfrm>
            <a:off x="0" y="6172200"/>
            <a:ext cx="1122351" cy="685800"/>
          </a:xfrm>
          <a:prstGeom prst="rect">
            <a:avLst/>
          </a:prstGeom>
        </p:spPr>
      </p:pic>
    </p:spTree>
    <p:extLst>
      <p:ext uri="{BB962C8B-B14F-4D97-AF65-F5344CB8AC3E}">
        <p14:creationId xmlns:p14="http://schemas.microsoft.com/office/powerpoint/2010/main" val="20042213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172200"/>
            <a:ext cx="1122351" cy="685800"/>
          </a:xfrm>
          <a:prstGeom prst="rect">
            <a:avLst/>
          </a:prstGeom>
        </p:spPr>
      </p:pic>
      <p:sp>
        <p:nvSpPr>
          <p:cNvPr id="3" name="Title 5"/>
          <p:cNvSpPr txBox="1">
            <a:spLocks/>
          </p:cNvSpPr>
          <p:nvPr/>
        </p:nvSpPr>
        <p:spPr>
          <a:xfrm>
            <a:off x="0" y="182245"/>
            <a:ext cx="121920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B42718"/>
                </a:solidFill>
                <a:latin typeface="Times New Roman" panose="02020603050405020304" pitchFamily="18" charset="0"/>
                <a:cs typeface="Times New Roman" panose="02020603050405020304" pitchFamily="18" charset="0"/>
              </a:rPr>
              <a:t>Third Party Special Needs Trusts Are Usually Funded Through</a:t>
            </a:r>
            <a:endParaRPr lang="en-US" dirty="0">
              <a:solidFill>
                <a:srgbClr val="B42718"/>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432560" y="1690688"/>
            <a:ext cx="9692640" cy="4832092"/>
          </a:xfrm>
          <a:prstGeom prst="rect">
            <a:avLst/>
          </a:prstGeom>
          <a:noFill/>
        </p:spPr>
        <p:txBody>
          <a:bodyPr wrap="square" rtlCol="0">
            <a:spAutoFit/>
          </a:bodyPr>
          <a:lstStyle/>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Will / Estate Plan</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Life Insurance</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401(K)</a:t>
            </a:r>
          </a:p>
          <a:p>
            <a:pPr marL="342900" indent="-342900">
              <a:buFont typeface="Arial" panose="020B0604020202020204" pitchFamily="34" charset="0"/>
              <a:buChar char="•"/>
            </a:pPr>
            <a:endParaRPr lang="en-US" sz="28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Gifts from Parents</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Gifts from others</a:t>
            </a: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Bequests from others</a:t>
            </a:r>
            <a:endParaRPr lang="en-US" sz="2800" dirty="0">
              <a:latin typeface="Times New Roman" panose="02020603050405020304" pitchFamily="18" charset="0"/>
              <a:cs typeface="Times New Roman" panose="02020603050405020304" pitchFamily="18" charset="0"/>
            </a:endParaRPr>
          </a:p>
        </p:txBody>
      </p:sp>
      <p:pic>
        <p:nvPicPr>
          <p:cNvPr id="2050" name="Picture 2" descr="Image result for fund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2241242"/>
            <a:ext cx="4773295" cy="26849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75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7614"/>
            <a:ext cx="12192000" cy="1143000"/>
          </a:xfrm>
        </p:spPr>
        <p:txBody>
          <a:bodyPr/>
          <a:lstStyle/>
          <a:p>
            <a:pPr algn="ctr"/>
            <a:r>
              <a:rPr lang="en-US" dirty="0" smtClean="0">
                <a:solidFill>
                  <a:srgbClr val="C00000"/>
                </a:solidFill>
                <a:latin typeface="Times New Roman" panose="02020603050405020304" pitchFamily="18" charset="0"/>
                <a:cs typeface="Times New Roman" panose="02020603050405020304" pitchFamily="18" charset="0"/>
              </a:rPr>
              <a:t>First Party Trust</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a:xfrm>
            <a:off x="1348418" y="1074420"/>
            <a:ext cx="10066342" cy="5097780"/>
          </a:xfrm>
        </p:spPr>
        <p:txBody>
          <a:bodyPr>
            <a:noAutofit/>
          </a:bodyPr>
          <a:lstStyle/>
          <a:p>
            <a:r>
              <a:rPr lang="en-US" dirty="0" smtClean="0">
                <a:latin typeface="Times New Roman" panose="02020603050405020304" pitchFamily="18" charset="0"/>
                <a:cs typeface="Times New Roman" panose="02020603050405020304" pitchFamily="18" charset="0"/>
              </a:rPr>
              <a:t>Holds funds belonging to the individual with a disability</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At the death of person with a disability, the funds must first satisfy any Medicaid lien</a:t>
            </a:r>
          </a:p>
          <a:p>
            <a:pPr lvl="1"/>
            <a:r>
              <a:rPr lang="en-US" sz="2800" dirty="0" smtClean="0">
                <a:latin typeface="Times New Roman" panose="02020603050405020304" pitchFamily="18" charset="0"/>
                <a:cs typeface="Times New Roman" panose="02020603050405020304" pitchFamily="18" charset="0"/>
              </a:rPr>
              <a:t>DDD can get in on the action too</a:t>
            </a:r>
          </a:p>
          <a:p>
            <a:pPr marL="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New Jersey regulations require, among other things:</a:t>
            </a:r>
          </a:p>
          <a:p>
            <a:pPr lvl="1">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Annual accountings</a:t>
            </a:r>
          </a:p>
          <a:p>
            <a:pPr lvl="1">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45 day notice prior to any expenditure greater than $</a:t>
            </a:r>
            <a:r>
              <a:rPr lang="en-US" sz="2800" dirty="0" smtClean="0">
                <a:latin typeface="Times New Roman" panose="02020603050405020304" pitchFamily="18" charset="0"/>
                <a:cs typeface="Times New Roman" panose="02020603050405020304" pitchFamily="18" charset="0"/>
              </a:rPr>
              <a:t>5,000</a:t>
            </a:r>
          </a:p>
          <a:p>
            <a:pPr lvl="1">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60325" lvl="1"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More Regulatory Oversight</a:t>
            </a:r>
            <a:endParaRPr lang="en-US" sz="2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0" y="6172200"/>
            <a:ext cx="1122351" cy="685800"/>
          </a:xfrm>
          <a:prstGeom prst="rect">
            <a:avLst/>
          </a:prstGeom>
        </p:spPr>
      </p:pic>
    </p:spTree>
    <p:extLst>
      <p:ext uri="{BB962C8B-B14F-4D97-AF65-F5344CB8AC3E}">
        <p14:creationId xmlns:p14="http://schemas.microsoft.com/office/powerpoint/2010/main" val="1428552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6172200"/>
            <a:ext cx="1122351" cy="685800"/>
          </a:xfrm>
          <a:prstGeom prst="rect">
            <a:avLst/>
          </a:prstGeom>
        </p:spPr>
      </p:pic>
      <p:sp>
        <p:nvSpPr>
          <p:cNvPr id="3" name="Title 1"/>
          <p:cNvSpPr txBox="1">
            <a:spLocks/>
          </p:cNvSpPr>
          <p:nvPr/>
        </p:nvSpPr>
        <p:spPr>
          <a:xfrm>
            <a:off x="0" y="182231"/>
            <a:ext cx="1219200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smtClean="0">
                <a:solidFill>
                  <a:srgbClr val="C00000"/>
                </a:solidFill>
                <a:latin typeface="Times New Roman" panose="02020603050405020304" pitchFamily="18" charset="0"/>
                <a:cs typeface="Times New Roman" panose="02020603050405020304" pitchFamily="18" charset="0"/>
              </a:rPr>
              <a:t>First Party Trusts Are Usually Funded Through</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295400" y="1386840"/>
            <a:ext cx="10287000"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Lawsuit / Personal Injury Settlement</a:t>
            </a:r>
          </a:p>
          <a:p>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Improperly Received Inheritance</a:t>
            </a:r>
          </a:p>
          <a:p>
            <a:endParaRPr lang="en-US" sz="28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Accumulated resources before anyone knew of a need for the trust</a:t>
            </a: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This type of trust usually requires Court approval</a:t>
            </a:r>
            <a:endParaRPr lang="en-US" sz="2800" b="1" dirty="0">
              <a:latin typeface="Times New Roman" panose="02020603050405020304" pitchFamily="18" charset="0"/>
              <a:cs typeface="Times New Roman" panose="02020603050405020304" pitchFamily="18" charset="0"/>
            </a:endParaRPr>
          </a:p>
        </p:txBody>
      </p:sp>
      <p:sp>
        <p:nvSpPr>
          <p:cNvPr id="5" name="AutoShape 2" descr="Image result for fun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 result for fundi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0518" y="4837748"/>
            <a:ext cx="2905125"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899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597</Words>
  <Application>Microsoft Office PowerPoint</Application>
  <PresentationFormat>Widescreen</PresentationFormat>
  <Paragraphs>94</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What Every Family Needs To Know About Special Needs Trusts for Individuals with Developmental Disabilities: Part One of Two</vt:lpstr>
      <vt:lpstr>PowerPoint Presentation</vt:lpstr>
      <vt:lpstr>PowerPoint Presentation</vt:lpstr>
      <vt:lpstr>PowerPoint Presentation</vt:lpstr>
      <vt:lpstr>PowerPoint Presentation</vt:lpstr>
      <vt:lpstr>Estate Planning for Families with Special Needs</vt:lpstr>
      <vt:lpstr>PowerPoint Presentation</vt:lpstr>
      <vt:lpstr>First Party Trust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ABLE Accounts and Special Needs Trusts</dc:title>
  <dc:creator>Kristina</dc:creator>
  <cp:lastModifiedBy>Kristina</cp:lastModifiedBy>
  <cp:revision>12</cp:revision>
  <cp:lastPrinted>2020-01-14T15:50:45Z</cp:lastPrinted>
  <dcterms:created xsi:type="dcterms:W3CDTF">2020-01-14T13:36:56Z</dcterms:created>
  <dcterms:modified xsi:type="dcterms:W3CDTF">2020-01-14T18:44:08Z</dcterms:modified>
</cp:coreProperties>
</file>