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handoutMasterIdLst>
    <p:handoutMasterId r:id="rId28"/>
  </p:handoutMasterIdLst>
  <p:sldIdLst>
    <p:sldId id="561" r:id="rId2"/>
    <p:sldId id="455" r:id="rId3"/>
    <p:sldId id="531" r:id="rId4"/>
    <p:sldId id="532" r:id="rId5"/>
    <p:sldId id="456" r:id="rId6"/>
    <p:sldId id="586" r:id="rId7"/>
    <p:sldId id="549" r:id="rId8"/>
    <p:sldId id="540" r:id="rId9"/>
    <p:sldId id="593" r:id="rId10"/>
    <p:sldId id="533" r:id="rId11"/>
    <p:sldId id="534" r:id="rId12"/>
    <p:sldId id="596" r:id="rId13"/>
    <p:sldId id="474" r:id="rId14"/>
    <p:sldId id="594" r:id="rId15"/>
    <p:sldId id="464" r:id="rId16"/>
    <p:sldId id="478" r:id="rId17"/>
    <p:sldId id="597" r:id="rId18"/>
    <p:sldId id="530" r:id="rId19"/>
    <p:sldId id="591" r:id="rId20"/>
    <p:sldId id="582" r:id="rId21"/>
    <p:sldId id="551" r:id="rId22"/>
    <p:sldId id="547" r:id="rId23"/>
    <p:sldId id="580" r:id="rId24"/>
    <p:sldId id="475" r:id="rId25"/>
    <p:sldId id="49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89A"/>
    <a:srgbClr val="4F81B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4606" autoAdjust="0"/>
  </p:normalViewPr>
  <p:slideViewPr>
    <p:cSldViewPr>
      <p:cViewPr varScale="1">
        <p:scale>
          <a:sx n="61" d="100"/>
          <a:sy n="61" d="100"/>
        </p:scale>
        <p:origin x="88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46"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3D8B0-F9D1-49F7-81DA-5FE4A1C75D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F858B3-66B4-4EF7-A868-E064193F916F}" type="pres">
      <dgm:prSet presAssocID="{1333D8B0-F9D1-49F7-81DA-5FE4A1C75D60}" presName="diagram" presStyleCnt="0">
        <dgm:presLayoutVars>
          <dgm:dir/>
          <dgm:resizeHandles val="exact"/>
        </dgm:presLayoutVars>
      </dgm:prSet>
      <dgm:spPr/>
    </dgm:pt>
  </dgm:ptLst>
  <dgm:cxnLst>
    <dgm:cxn modelId="{7B5CF63C-A56B-46E7-A386-29200163CD94}" type="presOf" srcId="{1333D8B0-F9D1-49F7-81DA-5FE4A1C75D60}" destId="{BCF858B3-66B4-4EF7-A868-E064193F916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9EFFC-0D5B-48D5-9892-6E31046C11E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FACB61D-08B0-4A51-BFCD-81D3A199A087}">
      <dgm:prSet phldrT="[Text]" custT="1"/>
      <dgm:spPr>
        <a:solidFill>
          <a:schemeClr val="tx2">
            <a:lumMod val="60000"/>
            <a:lumOff val="40000"/>
          </a:schemeClr>
        </a:solidFill>
      </dgm:spPr>
      <dgm:t>
        <a:bodyPr/>
        <a:lstStyle/>
        <a:p>
          <a:r>
            <a:rPr lang="en-US" sz="2400" b="1" dirty="0">
              <a:latin typeface="Calibri" panose="020F0502020204030204" pitchFamily="34" charset="0"/>
            </a:rPr>
            <a:t>2020 Census</a:t>
          </a:r>
        </a:p>
      </dgm:t>
    </dgm:pt>
    <dgm:pt modelId="{DF8C65FB-68E6-4282-A1EB-6371DBCD1E7C}" type="parTrans" cxnId="{A243357F-1840-41A6-9091-C5A63D35C171}">
      <dgm:prSet/>
      <dgm:spPr/>
      <dgm:t>
        <a:bodyPr/>
        <a:lstStyle/>
        <a:p>
          <a:endParaRPr lang="en-US" sz="1200"/>
        </a:p>
      </dgm:t>
    </dgm:pt>
    <dgm:pt modelId="{BE86D30A-9680-430F-B16D-9DC8E906758C}" type="sibTrans" cxnId="{A243357F-1840-41A6-9091-C5A63D35C171}">
      <dgm:prSet/>
      <dgm:spPr/>
      <dgm:t>
        <a:bodyPr/>
        <a:lstStyle/>
        <a:p>
          <a:endParaRPr lang="en-US" sz="1200"/>
        </a:p>
      </dgm:t>
    </dgm:pt>
    <dgm:pt modelId="{4C77BFA6-770B-44EA-9D02-FC0CE3A547D9}">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Constrained fiscal environment</a:t>
          </a:r>
        </a:p>
      </dgm:t>
    </dgm:pt>
    <dgm:pt modelId="{12101831-C41D-4D6F-985F-49E11C3E96F9}" type="parTrans" cxnId="{6016448F-1571-4CB2-A006-8DDEBD90D830}">
      <dgm:prSet custT="1"/>
      <dgm:spPr>
        <a:solidFill>
          <a:schemeClr val="accent4">
            <a:lumMod val="50000"/>
          </a:schemeClr>
        </a:solidFill>
      </dgm:spPr>
      <dgm:t>
        <a:bodyPr/>
        <a:lstStyle/>
        <a:p>
          <a:endParaRPr lang="en-US" sz="1200" dirty="0"/>
        </a:p>
      </dgm:t>
    </dgm:pt>
    <dgm:pt modelId="{DFCE447F-DA1E-4F54-B4EB-2D46C35B91BD}" type="sibTrans" cxnId="{6016448F-1571-4CB2-A006-8DDEBD90D830}">
      <dgm:prSet/>
      <dgm:spPr/>
      <dgm:t>
        <a:bodyPr/>
        <a:lstStyle/>
        <a:p>
          <a:endParaRPr lang="en-US" sz="1200"/>
        </a:p>
      </dgm:t>
    </dgm:pt>
    <dgm:pt modelId="{25029C5C-319B-4903-ABF1-D44919CA8C91}">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Rapidly changing use of  technology</a:t>
          </a:r>
        </a:p>
      </dgm:t>
    </dgm:pt>
    <dgm:pt modelId="{629E86B3-FAEE-4410-A00E-5F8739D290EE}" type="parTrans" cxnId="{BE798690-E83A-4429-875C-8F3A807F168B}">
      <dgm:prSet custT="1"/>
      <dgm:spPr>
        <a:solidFill>
          <a:schemeClr val="accent4">
            <a:lumMod val="50000"/>
          </a:schemeClr>
        </a:solidFill>
      </dgm:spPr>
      <dgm:t>
        <a:bodyPr/>
        <a:lstStyle/>
        <a:p>
          <a:endParaRPr lang="en-US" sz="1200" dirty="0"/>
        </a:p>
      </dgm:t>
    </dgm:pt>
    <dgm:pt modelId="{8D7ABE3A-442E-4D76-BAAF-245327ABED99}" type="sibTrans" cxnId="{BE798690-E83A-4429-875C-8F3A807F168B}">
      <dgm:prSet/>
      <dgm:spPr/>
      <dgm:t>
        <a:bodyPr/>
        <a:lstStyle/>
        <a:p>
          <a:endParaRPr lang="en-US" sz="1200"/>
        </a:p>
      </dgm:t>
    </dgm:pt>
    <dgm:pt modelId="{0545A836-1483-4496-83C0-20A9D27B0D2C}">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Distrust in government</a:t>
          </a:r>
        </a:p>
      </dgm:t>
    </dgm:pt>
    <dgm:pt modelId="{0FF6AACE-EBFE-46B3-9C80-348D656B3F6E}" type="parTrans" cxnId="{25FD1F5C-0933-4995-9CB1-0C314809736D}">
      <dgm:prSet custT="1"/>
      <dgm:spPr>
        <a:solidFill>
          <a:schemeClr val="accent4">
            <a:lumMod val="50000"/>
          </a:schemeClr>
        </a:solidFill>
      </dgm:spPr>
      <dgm:t>
        <a:bodyPr/>
        <a:lstStyle/>
        <a:p>
          <a:endParaRPr lang="en-US" sz="1200" dirty="0"/>
        </a:p>
      </dgm:t>
    </dgm:pt>
    <dgm:pt modelId="{E7AF363D-47A7-46A7-A25A-06BFDA63292B}" type="sibTrans" cxnId="{25FD1F5C-0933-4995-9CB1-0C314809736D}">
      <dgm:prSet/>
      <dgm:spPr/>
      <dgm:t>
        <a:bodyPr/>
        <a:lstStyle/>
        <a:p>
          <a:endParaRPr lang="en-US" sz="1200"/>
        </a:p>
      </dgm:t>
    </dgm:pt>
    <dgm:pt modelId="{1DBB85CB-6065-4BE2-96DE-9983D595DC4E}">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Informal, complex living arrangements</a:t>
          </a:r>
        </a:p>
      </dgm:t>
    </dgm:pt>
    <dgm:pt modelId="{F9709B84-E493-41F6-BA1E-8D9341C4D3F0}" type="parTrans" cxnId="{297D37B6-717C-4737-91C0-B2650B16951D}">
      <dgm:prSet custT="1"/>
      <dgm:spPr>
        <a:solidFill>
          <a:schemeClr val="accent4">
            <a:lumMod val="50000"/>
          </a:schemeClr>
        </a:solidFill>
      </dgm:spPr>
      <dgm:t>
        <a:bodyPr/>
        <a:lstStyle/>
        <a:p>
          <a:endParaRPr lang="en-US" sz="1200" dirty="0"/>
        </a:p>
      </dgm:t>
    </dgm:pt>
    <dgm:pt modelId="{D82114D7-D7A2-4E07-AF72-6E8734598813}" type="sibTrans" cxnId="{297D37B6-717C-4737-91C0-B2650B16951D}">
      <dgm:prSet/>
      <dgm:spPr/>
      <dgm:t>
        <a:bodyPr/>
        <a:lstStyle/>
        <a:p>
          <a:endParaRPr lang="en-US" sz="1200"/>
        </a:p>
      </dgm:t>
    </dgm:pt>
    <dgm:pt modelId="{F1457868-2A4A-41A6-834F-AA18EB01BF1E}">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A mobile population</a:t>
          </a:r>
        </a:p>
      </dgm:t>
    </dgm:pt>
    <dgm:pt modelId="{FC2304CF-1CF8-414E-AF66-7701B3210D4F}" type="parTrans" cxnId="{C7410820-E489-457E-9602-36A371EE6829}">
      <dgm:prSet custT="1"/>
      <dgm:spPr>
        <a:solidFill>
          <a:schemeClr val="accent4">
            <a:lumMod val="50000"/>
          </a:schemeClr>
        </a:solidFill>
      </dgm:spPr>
      <dgm:t>
        <a:bodyPr/>
        <a:lstStyle/>
        <a:p>
          <a:endParaRPr lang="en-US" sz="1200" dirty="0"/>
        </a:p>
      </dgm:t>
    </dgm:pt>
    <dgm:pt modelId="{088D96AD-54F0-46B7-8F53-3BA71E29D130}" type="sibTrans" cxnId="{C7410820-E489-457E-9602-36A371EE6829}">
      <dgm:prSet/>
      <dgm:spPr/>
      <dgm:t>
        <a:bodyPr/>
        <a:lstStyle/>
        <a:p>
          <a:endParaRPr lang="en-US" sz="1200"/>
        </a:p>
      </dgm:t>
    </dgm:pt>
    <dgm:pt modelId="{086FB0F0-A27E-42FB-B10B-226C2F54C481}">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Declining response rates</a:t>
          </a:r>
        </a:p>
      </dgm:t>
    </dgm:pt>
    <dgm:pt modelId="{DA22B63B-142E-4999-A82B-7183F9E8DE23}" type="parTrans" cxnId="{B42CD7BA-FB45-4A6B-A916-2A793F2CC776}">
      <dgm:prSet custT="1"/>
      <dgm:spPr>
        <a:solidFill>
          <a:schemeClr val="accent4">
            <a:lumMod val="50000"/>
          </a:schemeClr>
        </a:solidFill>
      </dgm:spPr>
      <dgm:t>
        <a:bodyPr/>
        <a:lstStyle/>
        <a:p>
          <a:endParaRPr lang="en-US" sz="1200" dirty="0"/>
        </a:p>
      </dgm:t>
    </dgm:pt>
    <dgm:pt modelId="{6984D217-2948-4E0B-8C8D-4E19A913C261}" type="sibTrans" cxnId="{B42CD7BA-FB45-4A6B-A916-2A793F2CC776}">
      <dgm:prSet/>
      <dgm:spPr/>
      <dgm:t>
        <a:bodyPr/>
        <a:lstStyle/>
        <a:p>
          <a:endParaRPr lang="en-US" sz="1200"/>
        </a:p>
      </dgm:t>
    </dgm:pt>
    <dgm:pt modelId="{3CB67055-C4F7-4100-A99A-BC91F76E333D}">
      <dgm:prSet phldrT="[Text]" custT="1"/>
      <dgm:spPr>
        <a:solidFill>
          <a:schemeClr val="accent1">
            <a:lumMod val="75000"/>
          </a:schemeClr>
        </a:solidFill>
        <a:ln>
          <a:noFill/>
        </a:ln>
      </dgm:spPr>
      <dgm:t>
        <a:bodyPr lIns="9144" rIns="91440"/>
        <a:lstStyle/>
        <a:p>
          <a:r>
            <a:rPr lang="en-US" sz="1400" b="0" dirty="0">
              <a:latin typeface="Calibri" panose="020F0502020204030204" pitchFamily="34" charset="0"/>
            </a:rPr>
            <a:t>Increasingly diverse population</a:t>
          </a:r>
        </a:p>
      </dgm:t>
    </dgm:pt>
    <dgm:pt modelId="{455618B6-A0C4-4A24-9C91-566391D6219E}" type="parTrans" cxnId="{CA09B248-3250-446D-94C9-36EC0087E541}">
      <dgm:prSet custT="1"/>
      <dgm:spPr>
        <a:solidFill>
          <a:schemeClr val="accent4">
            <a:lumMod val="50000"/>
          </a:schemeClr>
        </a:solidFill>
      </dgm:spPr>
      <dgm:t>
        <a:bodyPr/>
        <a:lstStyle/>
        <a:p>
          <a:endParaRPr lang="en-US" sz="1200" dirty="0"/>
        </a:p>
      </dgm:t>
    </dgm:pt>
    <dgm:pt modelId="{8B28F4C8-2E2B-4187-95BF-EF7AFEBD35CB}" type="sibTrans" cxnId="{CA09B248-3250-446D-94C9-36EC0087E541}">
      <dgm:prSet/>
      <dgm:spPr/>
      <dgm:t>
        <a:bodyPr/>
        <a:lstStyle/>
        <a:p>
          <a:endParaRPr lang="en-US" sz="1200"/>
        </a:p>
      </dgm:t>
    </dgm:pt>
    <dgm:pt modelId="{7F9AFE16-0680-4199-A45C-06E1277A15E1}" type="pres">
      <dgm:prSet presAssocID="{7D59EFFC-0D5B-48D5-9892-6E31046C11EA}" presName="Name0" presStyleCnt="0">
        <dgm:presLayoutVars>
          <dgm:chMax val="1"/>
          <dgm:dir/>
          <dgm:animLvl val="ctr"/>
          <dgm:resizeHandles val="exact"/>
        </dgm:presLayoutVars>
      </dgm:prSet>
      <dgm:spPr/>
    </dgm:pt>
    <dgm:pt modelId="{8DF3240B-1956-4B92-8B96-AA533A53BA1A}" type="pres">
      <dgm:prSet presAssocID="{1FACB61D-08B0-4A51-BFCD-81D3A199A087}" presName="centerShape" presStyleLbl="node0" presStyleIdx="0" presStyleCnt="1" custScaleX="164424" custScaleY="153231"/>
      <dgm:spPr/>
    </dgm:pt>
    <dgm:pt modelId="{D018A3C5-4377-4716-B57B-2ECB7D437F99}" type="pres">
      <dgm:prSet presAssocID="{12101831-C41D-4D6F-985F-49E11C3E96F9}" presName="parTrans" presStyleLbl="sibTrans2D1" presStyleIdx="0" presStyleCnt="7" custAng="10800000" custScaleX="90909" custScaleY="109397" custLinFactNeighborX="7808" custLinFactNeighborY="0"/>
      <dgm:spPr/>
    </dgm:pt>
    <dgm:pt modelId="{34E6744B-53FF-4C5E-B6B7-9C7F3AAEFFC8}" type="pres">
      <dgm:prSet presAssocID="{12101831-C41D-4D6F-985F-49E11C3E96F9}" presName="connectorText" presStyleLbl="sibTrans2D1" presStyleIdx="0" presStyleCnt="7"/>
      <dgm:spPr/>
    </dgm:pt>
    <dgm:pt modelId="{DABE419A-3ACE-49EC-90E0-BFEDE795AC1C}" type="pres">
      <dgm:prSet presAssocID="{4C77BFA6-770B-44EA-9D02-FC0CE3A547D9}" presName="node" presStyleLbl="node1" presStyleIdx="0" presStyleCnt="7" custScaleX="132132" custScaleY="124183" custRadScaleRad="98502" custRadScaleInc="-5914">
        <dgm:presLayoutVars>
          <dgm:bulletEnabled val="1"/>
        </dgm:presLayoutVars>
      </dgm:prSet>
      <dgm:spPr/>
    </dgm:pt>
    <dgm:pt modelId="{20A758A0-0A26-415B-857A-896840FB6ADB}" type="pres">
      <dgm:prSet presAssocID="{629E86B3-FAEE-4410-A00E-5F8739D290EE}" presName="parTrans" presStyleLbl="sibTrans2D1" presStyleIdx="1" presStyleCnt="7" custAng="10800000" custScaleX="90909" custScaleY="109397" custLinFactNeighborX="7825" custLinFactNeighborY="0"/>
      <dgm:spPr/>
    </dgm:pt>
    <dgm:pt modelId="{C842767F-E3D2-4862-A9C3-F49EF4A7DFFA}" type="pres">
      <dgm:prSet presAssocID="{629E86B3-FAEE-4410-A00E-5F8739D290EE}" presName="connectorText" presStyleLbl="sibTrans2D1" presStyleIdx="1" presStyleCnt="7"/>
      <dgm:spPr/>
    </dgm:pt>
    <dgm:pt modelId="{AE98C126-332F-449C-8D13-CC7ED2C9CD3A}" type="pres">
      <dgm:prSet presAssocID="{25029C5C-319B-4903-ABF1-D44919CA8C91}" presName="node" presStyleLbl="node1" presStyleIdx="1" presStyleCnt="7" custScaleX="124183" custScaleY="124183" custRadScaleRad="101665" custRadScaleInc="5373">
        <dgm:presLayoutVars>
          <dgm:bulletEnabled val="1"/>
        </dgm:presLayoutVars>
      </dgm:prSet>
      <dgm:spPr/>
    </dgm:pt>
    <dgm:pt modelId="{9D7AC3F2-B147-49B3-800A-7EDEFF3CE9F6}" type="pres">
      <dgm:prSet presAssocID="{0FF6AACE-EBFE-46B3-9C80-348D656B3F6E}" presName="parTrans" presStyleLbl="sibTrans2D1" presStyleIdx="2" presStyleCnt="7" custAng="10800000" custScaleX="90909" custScaleY="109397" custLinFactNeighborX="7825" custLinFactNeighborY="0"/>
      <dgm:spPr/>
    </dgm:pt>
    <dgm:pt modelId="{38094E24-DB32-421C-A278-92D4CA5BE80F}" type="pres">
      <dgm:prSet presAssocID="{0FF6AACE-EBFE-46B3-9C80-348D656B3F6E}" presName="connectorText" presStyleLbl="sibTrans2D1" presStyleIdx="2" presStyleCnt="7"/>
      <dgm:spPr/>
    </dgm:pt>
    <dgm:pt modelId="{018A9364-5A50-44E7-8E6E-51730BFEA715}" type="pres">
      <dgm:prSet presAssocID="{0545A836-1483-4496-83C0-20A9D27B0D2C}" presName="node" presStyleLbl="node1" presStyleIdx="2" presStyleCnt="7" custScaleX="124183" custScaleY="124183" custRadScaleRad="101886" custRadScaleInc="5780">
        <dgm:presLayoutVars>
          <dgm:bulletEnabled val="1"/>
        </dgm:presLayoutVars>
      </dgm:prSet>
      <dgm:spPr/>
    </dgm:pt>
    <dgm:pt modelId="{93B84499-B2B2-483D-BD7E-02E0B94C58B5}" type="pres">
      <dgm:prSet presAssocID="{DA22B63B-142E-4999-A82B-7183F9E8DE23}" presName="parTrans" presStyleLbl="sibTrans2D1" presStyleIdx="3" presStyleCnt="7" custAng="10800000" custScaleY="109397"/>
      <dgm:spPr/>
    </dgm:pt>
    <dgm:pt modelId="{3F679E1A-765D-4CA8-82DF-0C8C298B21F0}" type="pres">
      <dgm:prSet presAssocID="{DA22B63B-142E-4999-A82B-7183F9E8DE23}" presName="connectorText" presStyleLbl="sibTrans2D1" presStyleIdx="3" presStyleCnt="7"/>
      <dgm:spPr/>
    </dgm:pt>
    <dgm:pt modelId="{69190D2A-B885-4C4C-8E09-863435ECE041}" type="pres">
      <dgm:prSet presAssocID="{086FB0F0-A27E-42FB-B10B-226C2F54C481}" presName="node" presStyleLbl="node1" presStyleIdx="3" presStyleCnt="7" custScaleX="124183" custScaleY="124183" custRadScaleRad="99190" custRadScaleInc="5547">
        <dgm:presLayoutVars>
          <dgm:bulletEnabled val="1"/>
        </dgm:presLayoutVars>
      </dgm:prSet>
      <dgm:spPr/>
    </dgm:pt>
    <dgm:pt modelId="{0C5D5CE6-A81A-4581-A48A-4E95F20A8323}" type="pres">
      <dgm:prSet presAssocID="{455618B6-A0C4-4A24-9C91-566391D6219E}" presName="parTrans" presStyleLbl="sibTrans2D1" presStyleIdx="4" presStyleCnt="7" custAng="10967008" custScaleY="109397"/>
      <dgm:spPr/>
    </dgm:pt>
    <dgm:pt modelId="{072C23BF-0FB2-4BF3-8A69-74792792DF48}" type="pres">
      <dgm:prSet presAssocID="{455618B6-A0C4-4A24-9C91-566391D6219E}" presName="connectorText" presStyleLbl="sibTrans2D1" presStyleIdx="4" presStyleCnt="7"/>
      <dgm:spPr/>
    </dgm:pt>
    <dgm:pt modelId="{F753D341-73AE-4DE8-9E7A-F17971C118D2}" type="pres">
      <dgm:prSet presAssocID="{3CB67055-C4F7-4100-A99A-BC91F76E333D}" presName="node" presStyleLbl="node1" presStyleIdx="4" presStyleCnt="7" custScaleX="124183" custScaleY="124183" custRadScaleRad="98620" custRadScaleInc="6041">
        <dgm:presLayoutVars>
          <dgm:bulletEnabled val="1"/>
        </dgm:presLayoutVars>
      </dgm:prSet>
      <dgm:spPr/>
    </dgm:pt>
    <dgm:pt modelId="{0F8F1E1D-ECEE-44C5-82DA-AE5832E8AC2A}" type="pres">
      <dgm:prSet presAssocID="{F9709B84-E493-41F6-BA1E-8D9341C4D3F0}" presName="parTrans" presStyleLbl="sibTrans2D1" presStyleIdx="5" presStyleCnt="7" custAng="10800000" custScaleY="109397"/>
      <dgm:spPr/>
    </dgm:pt>
    <dgm:pt modelId="{5161A157-EB41-4B45-B555-1CFD4705F5F3}" type="pres">
      <dgm:prSet presAssocID="{F9709B84-E493-41F6-BA1E-8D9341C4D3F0}" presName="connectorText" presStyleLbl="sibTrans2D1" presStyleIdx="5" presStyleCnt="7"/>
      <dgm:spPr/>
    </dgm:pt>
    <dgm:pt modelId="{53B7198C-3F0C-4FA1-A9DD-420B136B1C22}" type="pres">
      <dgm:prSet presAssocID="{1DBB85CB-6065-4BE2-96DE-9983D595DC4E}" presName="node" presStyleLbl="node1" presStyleIdx="5" presStyleCnt="7" custScaleX="124183" custScaleY="124183" custRadScaleRad="102619" custRadScaleInc="599">
        <dgm:presLayoutVars>
          <dgm:bulletEnabled val="1"/>
        </dgm:presLayoutVars>
      </dgm:prSet>
      <dgm:spPr/>
    </dgm:pt>
    <dgm:pt modelId="{8E063484-1457-4A38-9D2B-66DDDE498886}" type="pres">
      <dgm:prSet presAssocID="{FC2304CF-1CF8-414E-AF66-7701B3210D4F}" presName="parTrans" presStyleLbl="sibTrans2D1" presStyleIdx="6" presStyleCnt="7" custAng="10800000" custScaleY="109397"/>
      <dgm:spPr/>
    </dgm:pt>
    <dgm:pt modelId="{C91FDA28-0979-463D-8E75-7A29C88C9B51}" type="pres">
      <dgm:prSet presAssocID="{FC2304CF-1CF8-414E-AF66-7701B3210D4F}" presName="connectorText" presStyleLbl="sibTrans2D1" presStyleIdx="6" presStyleCnt="7"/>
      <dgm:spPr/>
    </dgm:pt>
    <dgm:pt modelId="{9C8808DE-94FD-4187-8D45-AFCDDDEA0F8B}" type="pres">
      <dgm:prSet presAssocID="{F1457868-2A4A-41A6-834F-AA18EB01BF1E}" presName="node" presStyleLbl="node1" presStyleIdx="6" presStyleCnt="7" custScaleX="124183" custScaleY="124183" custRadScaleRad="101553" custRadScaleInc="-10332">
        <dgm:presLayoutVars>
          <dgm:bulletEnabled val="1"/>
        </dgm:presLayoutVars>
      </dgm:prSet>
      <dgm:spPr/>
    </dgm:pt>
  </dgm:ptLst>
  <dgm:cxnLst>
    <dgm:cxn modelId="{CA1AD60B-3DBA-4BBB-8692-EBC045FEFA69}" type="presOf" srcId="{25029C5C-319B-4903-ABF1-D44919CA8C91}" destId="{AE98C126-332F-449C-8D13-CC7ED2C9CD3A}" srcOrd="0" destOrd="0" presId="urn:microsoft.com/office/officeart/2005/8/layout/radial5"/>
    <dgm:cxn modelId="{C7410820-E489-457E-9602-36A371EE6829}" srcId="{1FACB61D-08B0-4A51-BFCD-81D3A199A087}" destId="{F1457868-2A4A-41A6-834F-AA18EB01BF1E}" srcOrd="6" destOrd="0" parTransId="{FC2304CF-1CF8-414E-AF66-7701B3210D4F}" sibTransId="{088D96AD-54F0-46B7-8F53-3BA71E29D130}"/>
    <dgm:cxn modelId="{A0D2DC3C-E32C-4580-8522-40FA81649BEC}" type="presOf" srcId="{FC2304CF-1CF8-414E-AF66-7701B3210D4F}" destId="{C91FDA28-0979-463D-8E75-7A29C88C9B51}" srcOrd="1" destOrd="0" presId="urn:microsoft.com/office/officeart/2005/8/layout/radial5"/>
    <dgm:cxn modelId="{25FD1F5C-0933-4995-9CB1-0C314809736D}" srcId="{1FACB61D-08B0-4A51-BFCD-81D3A199A087}" destId="{0545A836-1483-4496-83C0-20A9D27B0D2C}" srcOrd="2" destOrd="0" parTransId="{0FF6AACE-EBFE-46B3-9C80-348D656B3F6E}" sibTransId="{E7AF363D-47A7-46A7-A25A-06BFDA63292B}"/>
    <dgm:cxn modelId="{50A3DB5F-8481-4474-82CD-DEAFFE883036}" type="presOf" srcId="{FC2304CF-1CF8-414E-AF66-7701B3210D4F}" destId="{8E063484-1457-4A38-9D2B-66DDDE498886}" srcOrd="0" destOrd="0" presId="urn:microsoft.com/office/officeart/2005/8/layout/radial5"/>
    <dgm:cxn modelId="{45C96B66-DDD1-420C-92E5-5D03C25CAC3F}" type="presOf" srcId="{4C77BFA6-770B-44EA-9D02-FC0CE3A547D9}" destId="{DABE419A-3ACE-49EC-90E0-BFEDE795AC1C}" srcOrd="0" destOrd="0" presId="urn:microsoft.com/office/officeart/2005/8/layout/radial5"/>
    <dgm:cxn modelId="{CA09B248-3250-446D-94C9-36EC0087E541}" srcId="{1FACB61D-08B0-4A51-BFCD-81D3A199A087}" destId="{3CB67055-C4F7-4100-A99A-BC91F76E333D}" srcOrd="4" destOrd="0" parTransId="{455618B6-A0C4-4A24-9C91-566391D6219E}" sibTransId="{8B28F4C8-2E2B-4187-95BF-EF7AFEBD35CB}"/>
    <dgm:cxn modelId="{F8890869-1022-4D13-A341-D1F31C579AA4}" type="presOf" srcId="{12101831-C41D-4D6F-985F-49E11C3E96F9}" destId="{34E6744B-53FF-4C5E-B6B7-9C7F3AAEFFC8}" srcOrd="1" destOrd="0" presId="urn:microsoft.com/office/officeart/2005/8/layout/radial5"/>
    <dgm:cxn modelId="{F514FC73-A267-4F6D-82A1-ABAFA6572EAC}" type="presOf" srcId="{629E86B3-FAEE-4410-A00E-5F8739D290EE}" destId="{C842767F-E3D2-4862-A9C3-F49EF4A7DFFA}" srcOrd="1" destOrd="0" presId="urn:microsoft.com/office/officeart/2005/8/layout/radial5"/>
    <dgm:cxn modelId="{90A3C754-5494-4E04-952A-F4811A895DF6}" type="presOf" srcId="{0FF6AACE-EBFE-46B3-9C80-348D656B3F6E}" destId="{9D7AC3F2-B147-49B3-800A-7EDEFF3CE9F6}" srcOrd="0" destOrd="0" presId="urn:microsoft.com/office/officeart/2005/8/layout/radial5"/>
    <dgm:cxn modelId="{EB9F6E75-90C4-44BA-83C9-A2C0D1A00D40}" type="presOf" srcId="{F9709B84-E493-41F6-BA1E-8D9341C4D3F0}" destId="{5161A157-EB41-4B45-B555-1CFD4705F5F3}" srcOrd="1" destOrd="0" presId="urn:microsoft.com/office/officeart/2005/8/layout/radial5"/>
    <dgm:cxn modelId="{F1297875-7F92-4117-AEAC-68EE826EB830}" type="presOf" srcId="{DA22B63B-142E-4999-A82B-7183F9E8DE23}" destId="{3F679E1A-765D-4CA8-82DF-0C8C298B21F0}" srcOrd="1" destOrd="0" presId="urn:microsoft.com/office/officeart/2005/8/layout/radial5"/>
    <dgm:cxn modelId="{A512AC7B-65C5-4A8C-A278-89047A62C53D}" type="presOf" srcId="{F1457868-2A4A-41A6-834F-AA18EB01BF1E}" destId="{9C8808DE-94FD-4187-8D45-AFCDDDEA0F8B}" srcOrd="0" destOrd="0" presId="urn:microsoft.com/office/officeart/2005/8/layout/radial5"/>
    <dgm:cxn modelId="{A243357F-1840-41A6-9091-C5A63D35C171}" srcId="{7D59EFFC-0D5B-48D5-9892-6E31046C11EA}" destId="{1FACB61D-08B0-4A51-BFCD-81D3A199A087}" srcOrd="0" destOrd="0" parTransId="{DF8C65FB-68E6-4282-A1EB-6371DBCD1E7C}" sibTransId="{BE86D30A-9680-430F-B16D-9DC8E906758C}"/>
    <dgm:cxn modelId="{D15B6E8D-7791-4AF4-9593-28EA2AF5E833}" type="presOf" srcId="{0FF6AACE-EBFE-46B3-9C80-348D656B3F6E}" destId="{38094E24-DB32-421C-A278-92D4CA5BE80F}" srcOrd="1" destOrd="0" presId="urn:microsoft.com/office/officeart/2005/8/layout/radial5"/>
    <dgm:cxn modelId="{6016448F-1571-4CB2-A006-8DDEBD90D830}" srcId="{1FACB61D-08B0-4A51-BFCD-81D3A199A087}" destId="{4C77BFA6-770B-44EA-9D02-FC0CE3A547D9}" srcOrd="0" destOrd="0" parTransId="{12101831-C41D-4D6F-985F-49E11C3E96F9}" sibTransId="{DFCE447F-DA1E-4F54-B4EB-2D46C35B91BD}"/>
    <dgm:cxn modelId="{E0487F90-65B7-420B-A395-2E61A2F432D4}" type="presOf" srcId="{1FACB61D-08B0-4A51-BFCD-81D3A199A087}" destId="{8DF3240B-1956-4B92-8B96-AA533A53BA1A}" srcOrd="0" destOrd="0" presId="urn:microsoft.com/office/officeart/2005/8/layout/radial5"/>
    <dgm:cxn modelId="{BE798690-E83A-4429-875C-8F3A807F168B}" srcId="{1FACB61D-08B0-4A51-BFCD-81D3A199A087}" destId="{25029C5C-319B-4903-ABF1-D44919CA8C91}" srcOrd="1" destOrd="0" parTransId="{629E86B3-FAEE-4410-A00E-5F8739D290EE}" sibTransId="{8D7ABE3A-442E-4D76-BAAF-245327ABED99}"/>
    <dgm:cxn modelId="{AC0E8696-5522-45EC-B3F7-1B04965DD372}" type="presOf" srcId="{12101831-C41D-4D6F-985F-49E11C3E96F9}" destId="{D018A3C5-4377-4716-B57B-2ECB7D437F99}" srcOrd="0" destOrd="0" presId="urn:microsoft.com/office/officeart/2005/8/layout/radial5"/>
    <dgm:cxn modelId="{C880BAAF-9590-4D7A-BD75-9075F7E513CF}" type="presOf" srcId="{1DBB85CB-6065-4BE2-96DE-9983D595DC4E}" destId="{53B7198C-3F0C-4FA1-A9DD-420B136B1C22}" srcOrd="0" destOrd="0" presId="urn:microsoft.com/office/officeart/2005/8/layout/radial5"/>
    <dgm:cxn modelId="{886826B4-5D31-471B-943A-59212F1B9970}" type="presOf" srcId="{F9709B84-E493-41F6-BA1E-8D9341C4D3F0}" destId="{0F8F1E1D-ECEE-44C5-82DA-AE5832E8AC2A}" srcOrd="0" destOrd="0" presId="urn:microsoft.com/office/officeart/2005/8/layout/radial5"/>
    <dgm:cxn modelId="{4EFDFDB5-D5E8-4652-AD91-8E5926B21356}" type="presOf" srcId="{0545A836-1483-4496-83C0-20A9D27B0D2C}" destId="{018A9364-5A50-44E7-8E6E-51730BFEA715}" srcOrd="0" destOrd="0" presId="urn:microsoft.com/office/officeart/2005/8/layout/radial5"/>
    <dgm:cxn modelId="{297D37B6-717C-4737-91C0-B2650B16951D}" srcId="{1FACB61D-08B0-4A51-BFCD-81D3A199A087}" destId="{1DBB85CB-6065-4BE2-96DE-9983D595DC4E}" srcOrd="5" destOrd="0" parTransId="{F9709B84-E493-41F6-BA1E-8D9341C4D3F0}" sibTransId="{D82114D7-D7A2-4E07-AF72-6E8734598813}"/>
    <dgm:cxn modelId="{8BB999B6-58C0-4DC8-9670-8C6F2BF11BE4}" type="presOf" srcId="{086FB0F0-A27E-42FB-B10B-226C2F54C481}" destId="{69190D2A-B885-4C4C-8E09-863435ECE041}" srcOrd="0" destOrd="0" presId="urn:microsoft.com/office/officeart/2005/8/layout/radial5"/>
    <dgm:cxn modelId="{B42CD7BA-FB45-4A6B-A916-2A793F2CC776}" srcId="{1FACB61D-08B0-4A51-BFCD-81D3A199A087}" destId="{086FB0F0-A27E-42FB-B10B-226C2F54C481}" srcOrd="3" destOrd="0" parTransId="{DA22B63B-142E-4999-A82B-7183F9E8DE23}" sibTransId="{6984D217-2948-4E0B-8C8D-4E19A913C261}"/>
    <dgm:cxn modelId="{F92FFEBA-B27D-433D-8D86-3E04FAA05B8C}" type="presOf" srcId="{3CB67055-C4F7-4100-A99A-BC91F76E333D}" destId="{F753D341-73AE-4DE8-9E7A-F17971C118D2}" srcOrd="0" destOrd="0" presId="urn:microsoft.com/office/officeart/2005/8/layout/radial5"/>
    <dgm:cxn modelId="{5CBC8DCA-102F-48ED-BDB4-3171DCB56D94}" type="presOf" srcId="{DA22B63B-142E-4999-A82B-7183F9E8DE23}" destId="{93B84499-B2B2-483D-BD7E-02E0B94C58B5}" srcOrd="0" destOrd="0" presId="urn:microsoft.com/office/officeart/2005/8/layout/radial5"/>
    <dgm:cxn modelId="{C5D9E3D3-5328-436D-B534-4CDF96A87765}" type="presOf" srcId="{455618B6-A0C4-4A24-9C91-566391D6219E}" destId="{072C23BF-0FB2-4BF3-8A69-74792792DF48}" srcOrd="1" destOrd="0" presId="urn:microsoft.com/office/officeart/2005/8/layout/radial5"/>
    <dgm:cxn modelId="{46DA96DA-44A9-4E97-A25D-929E7FBECD2F}" type="presOf" srcId="{629E86B3-FAEE-4410-A00E-5F8739D290EE}" destId="{20A758A0-0A26-415B-857A-896840FB6ADB}" srcOrd="0" destOrd="0" presId="urn:microsoft.com/office/officeart/2005/8/layout/radial5"/>
    <dgm:cxn modelId="{C9D4CBDF-0765-4C6F-A3B1-4B7DD44037E2}" type="presOf" srcId="{455618B6-A0C4-4A24-9C91-566391D6219E}" destId="{0C5D5CE6-A81A-4581-A48A-4E95F20A8323}" srcOrd="0" destOrd="0" presId="urn:microsoft.com/office/officeart/2005/8/layout/radial5"/>
    <dgm:cxn modelId="{463F42F1-9B9A-4C4B-B523-4227AC07CB55}" type="presOf" srcId="{7D59EFFC-0D5B-48D5-9892-6E31046C11EA}" destId="{7F9AFE16-0680-4199-A45C-06E1277A15E1}" srcOrd="0" destOrd="0" presId="urn:microsoft.com/office/officeart/2005/8/layout/radial5"/>
    <dgm:cxn modelId="{B1804F8B-4BCC-4043-9B71-E92FA077E9D6}" type="presParOf" srcId="{7F9AFE16-0680-4199-A45C-06E1277A15E1}" destId="{8DF3240B-1956-4B92-8B96-AA533A53BA1A}" srcOrd="0" destOrd="0" presId="urn:microsoft.com/office/officeart/2005/8/layout/radial5"/>
    <dgm:cxn modelId="{3A0DA4D6-5275-47F4-A84C-FA52057E5034}" type="presParOf" srcId="{7F9AFE16-0680-4199-A45C-06E1277A15E1}" destId="{D018A3C5-4377-4716-B57B-2ECB7D437F99}" srcOrd="1" destOrd="0" presId="urn:microsoft.com/office/officeart/2005/8/layout/radial5"/>
    <dgm:cxn modelId="{01950F2C-7504-4402-87DD-8F8E52D12ACC}" type="presParOf" srcId="{D018A3C5-4377-4716-B57B-2ECB7D437F99}" destId="{34E6744B-53FF-4C5E-B6B7-9C7F3AAEFFC8}" srcOrd="0" destOrd="0" presId="urn:microsoft.com/office/officeart/2005/8/layout/radial5"/>
    <dgm:cxn modelId="{F01413A6-604E-4544-8D98-AFA808486C6B}" type="presParOf" srcId="{7F9AFE16-0680-4199-A45C-06E1277A15E1}" destId="{DABE419A-3ACE-49EC-90E0-BFEDE795AC1C}" srcOrd="2" destOrd="0" presId="urn:microsoft.com/office/officeart/2005/8/layout/radial5"/>
    <dgm:cxn modelId="{11BB0E8F-02C1-4131-BD62-19BFA985ED1F}" type="presParOf" srcId="{7F9AFE16-0680-4199-A45C-06E1277A15E1}" destId="{20A758A0-0A26-415B-857A-896840FB6ADB}" srcOrd="3" destOrd="0" presId="urn:microsoft.com/office/officeart/2005/8/layout/radial5"/>
    <dgm:cxn modelId="{1AE0E689-23AB-4032-9BF9-FDA10D89B5C5}" type="presParOf" srcId="{20A758A0-0A26-415B-857A-896840FB6ADB}" destId="{C842767F-E3D2-4862-A9C3-F49EF4A7DFFA}" srcOrd="0" destOrd="0" presId="urn:microsoft.com/office/officeart/2005/8/layout/radial5"/>
    <dgm:cxn modelId="{90F1CEE7-BD75-4E37-8461-AD7663B6E0D0}" type="presParOf" srcId="{7F9AFE16-0680-4199-A45C-06E1277A15E1}" destId="{AE98C126-332F-449C-8D13-CC7ED2C9CD3A}" srcOrd="4" destOrd="0" presId="urn:microsoft.com/office/officeart/2005/8/layout/radial5"/>
    <dgm:cxn modelId="{E7ED5E9B-80F5-4F43-AFDC-54A93FD247DC}" type="presParOf" srcId="{7F9AFE16-0680-4199-A45C-06E1277A15E1}" destId="{9D7AC3F2-B147-49B3-800A-7EDEFF3CE9F6}" srcOrd="5" destOrd="0" presId="urn:microsoft.com/office/officeart/2005/8/layout/radial5"/>
    <dgm:cxn modelId="{37CED18D-23F8-481C-935C-A7D6E1C197C2}" type="presParOf" srcId="{9D7AC3F2-B147-49B3-800A-7EDEFF3CE9F6}" destId="{38094E24-DB32-421C-A278-92D4CA5BE80F}" srcOrd="0" destOrd="0" presId="urn:microsoft.com/office/officeart/2005/8/layout/radial5"/>
    <dgm:cxn modelId="{6880ED26-E411-48EF-85B4-EBC2756A9111}" type="presParOf" srcId="{7F9AFE16-0680-4199-A45C-06E1277A15E1}" destId="{018A9364-5A50-44E7-8E6E-51730BFEA715}" srcOrd="6" destOrd="0" presId="urn:microsoft.com/office/officeart/2005/8/layout/radial5"/>
    <dgm:cxn modelId="{C6DF5E8D-8543-4EB8-B6F8-F09B6614DA93}" type="presParOf" srcId="{7F9AFE16-0680-4199-A45C-06E1277A15E1}" destId="{93B84499-B2B2-483D-BD7E-02E0B94C58B5}" srcOrd="7" destOrd="0" presId="urn:microsoft.com/office/officeart/2005/8/layout/radial5"/>
    <dgm:cxn modelId="{00A83274-14CA-43B9-90FA-17D9C4CEE7A3}" type="presParOf" srcId="{93B84499-B2B2-483D-BD7E-02E0B94C58B5}" destId="{3F679E1A-765D-4CA8-82DF-0C8C298B21F0}" srcOrd="0" destOrd="0" presId="urn:microsoft.com/office/officeart/2005/8/layout/radial5"/>
    <dgm:cxn modelId="{C710BC5F-4ADC-4CFB-B164-E974D58BC9E6}" type="presParOf" srcId="{7F9AFE16-0680-4199-A45C-06E1277A15E1}" destId="{69190D2A-B885-4C4C-8E09-863435ECE041}" srcOrd="8" destOrd="0" presId="urn:microsoft.com/office/officeart/2005/8/layout/radial5"/>
    <dgm:cxn modelId="{15FB51A8-F516-42F4-9026-392B8F8AED8D}" type="presParOf" srcId="{7F9AFE16-0680-4199-A45C-06E1277A15E1}" destId="{0C5D5CE6-A81A-4581-A48A-4E95F20A8323}" srcOrd="9" destOrd="0" presId="urn:microsoft.com/office/officeart/2005/8/layout/radial5"/>
    <dgm:cxn modelId="{7605FE1B-EE60-41F5-9247-B27D01DF1141}" type="presParOf" srcId="{0C5D5CE6-A81A-4581-A48A-4E95F20A8323}" destId="{072C23BF-0FB2-4BF3-8A69-74792792DF48}" srcOrd="0" destOrd="0" presId="urn:microsoft.com/office/officeart/2005/8/layout/radial5"/>
    <dgm:cxn modelId="{8752BF63-1B0C-4D8E-B598-958EECEBE337}" type="presParOf" srcId="{7F9AFE16-0680-4199-A45C-06E1277A15E1}" destId="{F753D341-73AE-4DE8-9E7A-F17971C118D2}" srcOrd="10" destOrd="0" presId="urn:microsoft.com/office/officeart/2005/8/layout/radial5"/>
    <dgm:cxn modelId="{9541F097-ECC2-43F7-8B8F-0D14397E0E14}" type="presParOf" srcId="{7F9AFE16-0680-4199-A45C-06E1277A15E1}" destId="{0F8F1E1D-ECEE-44C5-82DA-AE5832E8AC2A}" srcOrd="11" destOrd="0" presId="urn:microsoft.com/office/officeart/2005/8/layout/radial5"/>
    <dgm:cxn modelId="{A0D29503-2CF6-48C9-9087-58E615807E8A}" type="presParOf" srcId="{0F8F1E1D-ECEE-44C5-82DA-AE5832E8AC2A}" destId="{5161A157-EB41-4B45-B555-1CFD4705F5F3}" srcOrd="0" destOrd="0" presId="urn:microsoft.com/office/officeart/2005/8/layout/radial5"/>
    <dgm:cxn modelId="{A4C50072-0203-4D44-B4DC-B5FDBC74A682}" type="presParOf" srcId="{7F9AFE16-0680-4199-A45C-06E1277A15E1}" destId="{53B7198C-3F0C-4FA1-A9DD-420B136B1C22}" srcOrd="12" destOrd="0" presId="urn:microsoft.com/office/officeart/2005/8/layout/radial5"/>
    <dgm:cxn modelId="{677DC5F1-E57D-4052-BCDA-7E322555065B}" type="presParOf" srcId="{7F9AFE16-0680-4199-A45C-06E1277A15E1}" destId="{8E063484-1457-4A38-9D2B-66DDDE498886}" srcOrd="13" destOrd="0" presId="urn:microsoft.com/office/officeart/2005/8/layout/radial5"/>
    <dgm:cxn modelId="{348D15D7-993F-438B-8056-5DA727716E5B}" type="presParOf" srcId="{8E063484-1457-4A38-9D2B-66DDDE498886}" destId="{C91FDA28-0979-463D-8E75-7A29C88C9B51}" srcOrd="0" destOrd="0" presId="urn:microsoft.com/office/officeart/2005/8/layout/radial5"/>
    <dgm:cxn modelId="{23BA7250-AA42-4E4A-8DAD-3EBF5205BFB4}" type="presParOf" srcId="{7F9AFE16-0680-4199-A45C-06E1277A15E1}" destId="{9C8808DE-94FD-4187-8D45-AFCDDDEA0F8B}"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3240B-1956-4B92-8B96-AA533A53BA1A}">
      <dsp:nvSpPr>
        <dsp:cNvPr id="0" name=""/>
        <dsp:cNvSpPr/>
      </dsp:nvSpPr>
      <dsp:spPr>
        <a:xfrm>
          <a:off x="3007128" y="1697363"/>
          <a:ext cx="2062942" cy="1922509"/>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2020 Census</a:t>
          </a:r>
        </a:p>
      </dsp:txBody>
      <dsp:txXfrm>
        <a:off x="3309239" y="1978908"/>
        <a:ext cx="1458720" cy="1359419"/>
      </dsp:txXfrm>
    </dsp:sp>
    <dsp:sp modelId="{D018A3C5-4377-4716-B57B-2ECB7D437F99}">
      <dsp:nvSpPr>
        <dsp:cNvPr id="0" name=""/>
        <dsp:cNvSpPr/>
      </dsp:nvSpPr>
      <dsp:spPr>
        <a:xfrm rot="5308755">
          <a:off x="3975385" y="1337274"/>
          <a:ext cx="85528"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3987874" y="1434178"/>
        <a:ext cx="59870" cy="329183"/>
      </dsp:txXfrm>
    </dsp:sp>
    <dsp:sp modelId="{DABE419A-3ACE-49EC-90E0-BFEDE795AC1C}">
      <dsp:nvSpPr>
        <dsp:cNvPr id="0" name=""/>
        <dsp:cNvSpPr/>
      </dsp:nvSpPr>
      <dsp:spPr>
        <a:xfrm>
          <a:off x="3109453" y="-128104"/>
          <a:ext cx="1754094"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Constrained fiscal environment</a:t>
          </a:r>
        </a:p>
      </dsp:txBody>
      <dsp:txXfrm>
        <a:off x="3366334" y="113323"/>
        <a:ext cx="1240332" cy="1165715"/>
      </dsp:txXfrm>
    </dsp:sp>
    <dsp:sp modelId="{20A758A0-0A26-415B-857A-896840FB6ADB}">
      <dsp:nvSpPr>
        <dsp:cNvPr id="0" name=""/>
        <dsp:cNvSpPr/>
      </dsp:nvSpPr>
      <dsp:spPr>
        <a:xfrm rot="8568612">
          <a:off x="4875456" y="1719389"/>
          <a:ext cx="95310"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901142" y="1820475"/>
        <a:ext cx="66717" cy="329183"/>
      </dsp:txXfrm>
    </dsp:sp>
    <dsp:sp modelId="{AE98C126-332F-449C-8D13-CC7ED2C9CD3A}">
      <dsp:nvSpPr>
        <dsp:cNvPr id="0" name=""/>
        <dsp:cNvSpPr/>
      </dsp:nvSpPr>
      <dsp:spPr>
        <a:xfrm>
          <a:off x="4828436" y="609601"/>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Rapidly changing use of  technology</a:t>
          </a:r>
        </a:p>
      </dsp:txBody>
      <dsp:txXfrm>
        <a:off x="5069863" y="851028"/>
        <a:ext cx="1165715" cy="1165715"/>
      </dsp:txXfrm>
    </dsp:sp>
    <dsp:sp modelId="{9D7AC3F2-B147-49B3-800A-7EDEFF3CE9F6}">
      <dsp:nvSpPr>
        <dsp:cNvPr id="0" name=""/>
        <dsp:cNvSpPr/>
      </dsp:nvSpPr>
      <dsp:spPr>
        <a:xfrm rot="11660606">
          <a:off x="5081872" y="2660225"/>
          <a:ext cx="86522"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07424" y="2773168"/>
        <a:ext cx="60565" cy="329183"/>
      </dsp:txXfrm>
    </dsp:sp>
    <dsp:sp modelId="{018A9364-5A50-44E7-8E6E-51730BFEA715}">
      <dsp:nvSpPr>
        <dsp:cNvPr id="0" name=""/>
        <dsp:cNvSpPr/>
      </dsp:nvSpPr>
      <dsp:spPr>
        <a:xfrm>
          <a:off x="5181590" y="2337373"/>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Distrust in government</a:t>
          </a:r>
        </a:p>
      </dsp:txBody>
      <dsp:txXfrm>
        <a:off x="5423017" y="2578800"/>
        <a:ext cx="1165715" cy="1165715"/>
      </dsp:txXfrm>
    </dsp:sp>
    <dsp:sp modelId="{93B84499-B2B2-483D-BD7E-02E0B94C58B5}">
      <dsp:nvSpPr>
        <dsp:cNvPr id="0" name=""/>
        <dsp:cNvSpPr/>
      </dsp:nvSpPr>
      <dsp:spPr>
        <a:xfrm rot="14738239">
          <a:off x="4428300" y="3347089"/>
          <a:ext cx="92571"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447913" y="3469466"/>
        <a:ext cx="64800" cy="329183"/>
      </dsp:txXfrm>
    </dsp:sp>
    <dsp:sp modelId="{69190D2A-B885-4C4C-8E09-863435ECE041}">
      <dsp:nvSpPr>
        <dsp:cNvPr id="0" name=""/>
        <dsp:cNvSpPr/>
      </dsp:nvSpPr>
      <dsp:spPr>
        <a:xfrm>
          <a:off x="4027433" y="3629949"/>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Declining response rates</a:t>
          </a:r>
        </a:p>
      </dsp:txBody>
      <dsp:txXfrm>
        <a:off x="4268860" y="3871376"/>
        <a:ext cx="1165715" cy="1165715"/>
      </dsp:txXfrm>
    </dsp:sp>
    <dsp:sp modelId="{0C5D5CE6-A81A-4581-A48A-4E95F20A8323}">
      <dsp:nvSpPr>
        <dsp:cNvPr id="0" name=""/>
        <dsp:cNvSpPr/>
      </dsp:nvSpPr>
      <dsp:spPr>
        <a:xfrm rot="18003069">
          <a:off x="3510928" y="3322510"/>
          <a:ext cx="88188"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3517532" y="3443688"/>
        <a:ext cx="61732" cy="329183"/>
      </dsp:txXfrm>
    </dsp:sp>
    <dsp:sp modelId="{F753D341-73AE-4DE8-9E7A-F17971C118D2}">
      <dsp:nvSpPr>
        <dsp:cNvPr id="0" name=""/>
        <dsp:cNvSpPr/>
      </dsp:nvSpPr>
      <dsp:spPr>
        <a:xfrm>
          <a:off x="2313833" y="3581401"/>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Increasingly diverse population</a:t>
          </a:r>
        </a:p>
      </dsp:txBody>
      <dsp:txXfrm>
        <a:off x="2555260" y="3822828"/>
        <a:ext cx="1165715" cy="1165715"/>
      </dsp:txXfrm>
    </dsp:sp>
    <dsp:sp modelId="{0F8F1E1D-ECEE-44C5-82DA-AE5832E8AC2A}">
      <dsp:nvSpPr>
        <dsp:cNvPr id="0" name=""/>
        <dsp:cNvSpPr/>
      </dsp:nvSpPr>
      <dsp:spPr>
        <a:xfrm rot="20837813">
          <a:off x="2893448" y="2630894"/>
          <a:ext cx="102385"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893824" y="2743999"/>
        <a:ext cx="71670" cy="329183"/>
      </dsp:txXfrm>
    </dsp:sp>
    <dsp:sp modelId="{53B7198C-3F0C-4FA1-A9DD-420B136B1C22}">
      <dsp:nvSpPr>
        <dsp:cNvPr id="0" name=""/>
        <dsp:cNvSpPr/>
      </dsp:nvSpPr>
      <dsp:spPr>
        <a:xfrm>
          <a:off x="1219195" y="2284066"/>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Informal, complex living arrangements</a:t>
          </a:r>
        </a:p>
      </dsp:txBody>
      <dsp:txXfrm>
        <a:off x="1460622" y="2525493"/>
        <a:ext cx="1165715" cy="1165715"/>
      </dsp:txXfrm>
    </dsp:sp>
    <dsp:sp modelId="{8E063484-1457-4A38-9D2B-66DDDE498886}">
      <dsp:nvSpPr>
        <dsp:cNvPr id="0" name=""/>
        <dsp:cNvSpPr/>
      </dsp:nvSpPr>
      <dsp:spPr>
        <a:xfrm rot="2154878">
          <a:off x="3096525" y="1739226"/>
          <a:ext cx="102843" cy="548639"/>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3099458" y="1839905"/>
        <a:ext cx="71990" cy="329183"/>
      </dsp:txXfrm>
    </dsp:sp>
    <dsp:sp modelId="{9C8808DE-94FD-4187-8D45-AFCDDDEA0F8B}">
      <dsp:nvSpPr>
        <dsp:cNvPr id="0" name=""/>
        <dsp:cNvSpPr/>
      </dsp:nvSpPr>
      <dsp:spPr>
        <a:xfrm>
          <a:off x="1575146" y="647135"/>
          <a:ext cx="1648569" cy="1648569"/>
        </a:xfrm>
        <a:prstGeom prst="ellipse">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17780" rIns="9144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rPr>
            <a:t>A mobile population</a:t>
          </a:r>
        </a:p>
      </dsp:txBody>
      <dsp:txXfrm>
        <a:off x="1816573" y="888562"/>
        <a:ext cx="1165715" cy="1165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39" cy="464820"/>
          </a:xfrm>
          <a:prstGeom prst="rect">
            <a:avLst/>
          </a:prstGeom>
        </p:spPr>
        <p:txBody>
          <a:bodyPr vert="horz" lIns="93884" tIns="46942" rIns="93884" bIns="46942"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39" cy="464820"/>
          </a:xfrm>
          <a:prstGeom prst="rect">
            <a:avLst/>
          </a:prstGeom>
        </p:spPr>
        <p:txBody>
          <a:bodyPr vert="horz" lIns="93884" tIns="46942" rIns="93884" bIns="46942" rtlCol="0"/>
          <a:lstStyle>
            <a:lvl1pPr algn="r">
              <a:defRPr sz="1200"/>
            </a:lvl1pPr>
          </a:lstStyle>
          <a:p>
            <a:fld id="{943EE235-F34A-4804-998C-D7841F005A35}" type="datetimeFigureOut">
              <a:rPr lang="en-US" smtClean="0"/>
              <a:t>9/16/2019</a:t>
            </a:fld>
            <a:endParaRPr lang="en-US" dirty="0"/>
          </a:p>
        </p:txBody>
      </p:sp>
      <p:sp>
        <p:nvSpPr>
          <p:cNvPr id="4" name="Footer Placeholder 3"/>
          <p:cNvSpPr>
            <a:spLocks noGrp="1"/>
          </p:cNvSpPr>
          <p:nvPr>
            <p:ph type="ftr" sz="quarter" idx="2"/>
          </p:nvPr>
        </p:nvSpPr>
        <p:spPr>
          <a:xfrm>
            <a:off x="3" y="8829971"/>
            <a:ext cx="3037839" cy="464820"/>
          </a:xfrm>
          <a:prstGeom prst="rect">
            <a:avLst/>
          </a:prstGeom>
        </p:spPr>
        <p:txBody>
          <a:bodyPr vert="horz" lIns="93884" tIns="46942" rIns="93884" bIns="469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71"/>
            <a:ext cx="3037839" cy="464820"/>
          </a:xfrm>
          <a:prstGeom prst="rect">
            <a:avLst/>
          </a:prstGeom>
        </p:spPr>
        <p:txBody>
          <a:bodyPr vert="horz" lIns="93884" tIns="46942" rIns="93884" bIns="46942" rtlCol="0" anchor="b"/>
          <a:lstStyle>
            <a:lvl1pPr algn="r">
              <a:defRPr sz="1200"/>
            </a:lvl1pPr>
          </a:lstStyle>
          <a:p>
            <a:fld id="{F5AA783D-F4C7-4AF4-BC0F-E4ECB68C1010}" type="slidenum">
              <a:rPr lang="en-US" smtClean="0"/>
              <a:t>‹#›</a:t>
            </a:fld>
            <a:endParaRPr lang="en-US" dirty="0"/>
          </a:p>
        </p:txBody>
      </p:sp>
    </p:spTree>
    <p:extLst>
      <p:ext uri="{BB962C8B-B14F-4D97-AF65-F5344CB8AC3E}">
        <p14:creationId xmlns:p14="http://schemas.microsoft.com/office/powerpoint/2010/main" val="3594377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839" cy="464820"/>
          </a:xfrm>
          <a:prstGeom prst="rect">
            <a:avLst/>
          </a:prstGeom>
        </p:spPr>
        <p:txBody>
          <a:bodyPr vert="horz" lIns="93884" tIns="46942" rIns="93884" bIns="46942" rtlCol="0"/>
          <a:lstStyle>
            <a:lvl1pPr algn="l">
              <a:defRPr sz="1200"/>
            </a:lvl1pPr>
          </a:lstStyle>
          <a:p>
            <a:endParaRPr lang="en-US" dirty="0"/>
          </a:p>
        </p:txBody>
      </p:sp>
      <p:sp>
        <p:nvSpPr>
          <p:cNvPr id="3" name="Date Placeholder 2"/>
          <p:cNvSpPr>
            <a:spLocks noGrp="1"/>
          </p:cNvSpPr>
          <p:nvPr>
            <p:ph type="dt" idx="1"/>
          </p:nvPr>
        </p:nvSpPr>
        <p:spPr>
          <a:xfrm>
            <a:off x="3970940" y="1"/>
            <a:ext cx="3037839" cy="464820"/>
          </a:xfrm>
          <a:prstGeom prst="rect">
            <a:avLst/>
          </a:prstGeom>
        </p:spPr>
        <p:txBody>
          <a:bodyPr vert="horz" lIns="93884" tIns="46942" rIns="93884" bIns="46942" rtlCol="0"/>
          <a:lstStyle>
            <a:lvl1pPr algn="r">
              <a:defRPr sz="1200"/>
            </a:lvl1pPr>
          </a:lstStyle>
          <a:p>
            <a:fld id="{E7A2CACE-9796-44B9-93DB-3646C948A51D}" type="datetimeFigureOut">
              <a:rPr lang="en-US" smtClean="0"/>
              <a:t>9/16/2019</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884" tIns="46942" rIns="93884" bIns="46942"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3884" tIns="46942" rIns="93884" bIns="469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1"/>
            <a:ext cx="3037839" cy="464820"/>
          </a:xfrm>
          <a:prstGeom prst="rect">
            <a:avLst/>
          </a:prstGeom>
        </p:spPr>
        <p:txBody>
          <a:bodyPr vert="horz" lIns="93884" tIns="46942" rIns="93884" bIns="469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1"/>
            <a:ext cx="3037839" cy="464820"/>
          </a:xfrm>
          <a:prstGeom prst="rect">
            <a:avLst/>
          </a:prstGeom>
        </p:spPr>
        <p:txBody>
          <a:bodyPr vert="horz" lIns="93884" tIns="46942" rIns="93884" bIns="46942" rtlCol="0" anchor="b"/>
          <a:lstStyle>
            <a:lvl1pPr algn="r">
              <a:defRPr sz="1200"/>
            </a:lvl1pPr>
          </a:lstStyle>
          <a:p>
            <a:fld id="{D9F51A89-74B3-4837-9366-3760FAA991FF}" type="slidenum">
              <a:rPr lang="en-US" smtClean="0"/>
              <a:t>‹#›</a:t>
            </a:fld>
            <a:endParaRPr lang="en-US" dirty="0"/>
          </a:p>
        </p:txBody>
      </p:sp>
    </p:spTree>
    <p:extLst>
      <p:ext uri="{BB962C8B-B14F-4D97-AF65-F5344CB8AC3E}">
        <p14:creationId xmlns:p14="http://schemas.microsoft.com/office/powerpoint/2010/main" val="1193531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0358B07-3C5D-4462-A537-A63D878EC326}" type="slidenum">
              <a:rPr lang="en-US" smtClean="0">
                <a:latin typeface="Times New Roman" pitchFamily="18" charset="0"/>
              </a:rPr>
              <a:pPr/>
              <a:t>1</a:t>
            </a:fld>
            <a:endParaRPr lang="en-US" dirty="0">
              <a:latin typeface="Times New Roman" pitchFamily="18" charset="0"/>
            </a:endParaRPr>
          </a:p>
        </p:txBody>
      </p:sp>
      <p:sp>
        <p:nvSpPr>
          <p:cNvPr id="50179" name="Rectangle 2"/>
          <p:cNvSpPr>
            <a:spLocks noGrp="1" noRot="1" noChangeAspect="1" noChangeArrowheads="1" noTextEdit="1"/>
          </p:cNvSpPr>
          <p:nvPr>
            <p:ph type="sldImg"/>
          </p:nvPr>
        </p:nvSpPr>
        <p:spPr>
          <a:xfrm>
            <a:off x="407988" y="698500"/>
            <a:ext cx="6194425" cy="3484563"/>
          </a:xfrm>
          <a:ln/>
        </p:spPr>
      </p:sp>
      <p:sp>
        <p:nvSpPr>
          <p:cNvPr id="50180" name="Rectangle 3"/>
          <p:cNvSpPr>
            <a:spLocks noGrp="1" noChangeArrowheads="1"/>
          </p:cNvSpPr>
          <p:nvPr>
            <p:ph type="body" idx="1"/>
          </p:nvPr>
        </p:nvSpPr>
        <p:spPr>
          <a:xfrm>
            <a:off x="935042" y="4416429"/>
            <a:ext cx="5140325" cy="4183062"/>
          </a:xfrm>
          <a:noFill/>
          <a:ln/>
        </p:spPr>
        <p:txBody>
          <a:bodyPr/>
          <a:lstStyle/>
          <a:p>
            <a:pPr eaLnBrk="1" hangingPunct="1">
              <a:spcBef>
                <a:spcPct val="0"/>
              </a:spcBef>
            </a:pPr>
            <a:endParaRPr lang="en-US" sz="2400" dirty="0"/>
          </a:p>
        </p:txBody>
      </p:sp>
    </p:spTree>
    <p:extLst>
      <p:ext uri="{BB962C8B-B14F-4D97-AF65-F5344CB8AC3E}">
        <p14:creationId xmlns:p14="http://schemas.microsoft.com/office/powerpoint/2010/main" val="51053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533400"/>
            <a:ext cx="6286500" cy="3536950"/>
          </a:xfrm>
        </p:spPr>
      </p:sp>
      <p:sp>
        <p:nvSpPr>
          <p:cNvPr id="5" name="Slide Number Placeholder 3"/>
          <p:cNvSpPr>
            <a:spLocks noGrp="1"/>
          </p:cNvSpPr>
          <p:nvPr>
            <p:ph type="sldNum" sz="quarter" idx="5"/>
          </p:nvPr>
        </p:nvSpPr>
        <p:spPr>
          <a:xfrm>
            <a:off x="4646502" y="8546916"/>
            <a:ext cx="2041003" cy="353052"/>
          </a:xfrm>
        </p:spPr>
        <p:txBody>
          <a:bodyPr/>
          <a:lstStyle/>
          <a:p>
            <a:fld id="{7268A5C4-149D-4D66-BABE-E6DD2BE69C90}" type="slidenum">
              <a:rPr lang="en-US" sz="1000">
                <a:solidFill>
                  <a:schemeClr val="tx1">
                    <a:lumMod val="75000"/>
                    <a:lumOff val="25000"/>
                  </a:schemeClr>
                </a:solidFill>
              </a:rPr>
              <a:pPr/>
              <a:t>10</a:t>
            </a:fld>
            <a:endParaRPr lang="en-US" sz="1000" dirty="0">
              <a:solidFill>
                <a:schemeClr val="tx1">
                  <a:lumMod val="75000"/>
                  <a:lumOff val="25000"/>
                </a:schemeClr>
              </a:solidFill>
            </a:endParaRPr>
          </a:p>
        </p:txBody>
      </p:sp>
      <p:sp>
        <p:nvSpPr>
          <p:cNvPr id="3" name="Notes Placeholder 2"/>
          <p:cNvSpPr>
            <a:spLocks noGrp="1"/>
          </p:cNvSpPr>
          <p:nvPr>
            <p:ph type="body" idx="1"/>
          </p:nvPr>
        </p:nvSpPr>
        <p:spPr>
          <a:xfrm>
            <a:off x="528162" y="4495800"/>
            <a:ext cx="5954075" cy="3810000"/>
          </a:xfrm>
        </p:spPr>
        <p:txBody>
          <a:bodyPr/>
          <a:lstStyle/>
          <a:p>
            <a:pPr defTabSz="879800">
              <a:defRPr/>
            </a:pPr>
            <a:r>
              <a:rPr lang="en-US" dirty="0">
                <a:solidFill>
                  <a:schemeClr val="tx1">
                    <a:lumMod val="75000"/>
                    <a:lumOff val="25000"/>
                  </a:schemeClr>
                </a:solidFill>
              </a:rPr>
              <a:t>Here is a summary of key milestones as we prepare for the 2020 Census.</a:t>
            </a:r>
          </a:p>
          <a:p>
            <a:pPr defTabSz="879800">
              <a:defRPr/>
            </a:pPr>
            <a:r>
              <a:rPr lang="en-US" dirty="0">
                <a:solidFill>
                  <a:schemeClr val="tx1">
                    <a:lumMod val="75000"/>
                    <a:lumOff val="25000"/>
                  </a:schemeClr>
                </a:solidFill>
              </a:rPr>
              <a:t>In 2018 we officially launched the partnership program.  We are reaching out to establish partnerships and begin forming Complete Count Committees. </a:t>
            </a:r>
          </a:p>
          <a:p>
            <a:pPr defTabSz="879800">
              <a:defRPr/>
            </a:pPr>
            <a:endParaRPr lang="en-US" dirty="0">
              <a:solidFill>
                <a:schemeClr val="tx1">
                  <a:lumMod val="75000"/>
                  <a:lumOff val="25000"/>
                </a:schemeClr>
              </a:solidFill>
            </a:endParaRPr>
          </a:p>
          <a:p>
            <a:pPr defTabSz="879800">
              <a:defRPr/>
            </a:pPr>
            <a:r>
              <a:rPr lang="en-US" dirty="0">
                <a:solidFill>
                  <a:schemeClr val="tx1">
                    <a:lumMod val="75000"/>
                    <a:lumOff val="25000"/>
                  </a:schemeClr>
                </a:solidFill>
              </a:rPr>
              <a:t>We are recruiting and hiring staff throughout the region.  We are hiring Partnership Specialists, office staff for the field offices and field staff to conduct some of the early in-field operations. </a:t>
            </a:r>
          </a:p>
          <a:p>
            <a:pPr lvl="1"/>
            <a:endParaRPr lang="en-US" dirty="0"/>
          </a:p>
          <a:p>
            <a:pPr lvl="0"/>
            <a:r>
              <a:rPr lang="en-US" dirty="0"/>
              <a:t>We are opening field offices while we continue to build our pool of partners and Complete Count Committees.  In Late 2019 the Census buzz will begin.</a:t>
            </a:r>
          </a:p>
          <a:p>
            <a:pPr lvl="0"/>
            <a:endParaRPr lang="en-US" dirty="0"/>
          </a:p>
          <a:p>
            <a:pPr lvl="0"/>
            <a:r>
              <a:rPr lang="en-US" dirty="0"/>
              <a:t>In early 2020 the media campaign will be in full swing as we prepare for Census Day, April 1</a:t>
            </a:r>
            <a:r>
              <a:rPr lang="en-US" baseline="30000" dirty="0"/>
              <a:t>st</a:t>
            </a:r>
            <a:r>
              <a:rPr lang="en-US" dirty="0"/>
              <a:t>. We will begin knocking on doors in March in some areas, though most of the non-response follow-up work will begin in mid-May and continue through July. </a:t>
            </a:r>
          </a:p>
          <a:p>
            <a:pPr lvl="0"/>
            <a:endParaRPr lang="en-US" dirty="0"/>
          </a:p>
          <a:p>
            <a:pPr lvl="0"/>
            <a:r>
              <a:rPr lang="en-US" dirty="0"/>
              <a:t>The Apportionment Counts will be delivered to the  President - December 31, 2020</a:t>
            </a:r>
          </a:p>
          <a:p>
            <a:endParaRPr lang="en-US" b="1" dirty="0"/>
          </a:p>
          <a:p>
            <a:r>
              <a:rPr lang="en-US" dirty="0"/>
              <a:t>In 2021, we will deliver redistricting Counts to the States - By March 31, 2021</a:t>
            </a:r>
          </a:p>
          <a:p>
            <a:endParaRPr lang="en-US" dirty="0"/>
          </a:p>
        </p:txBody>
      </p:sp>
    </p:spTree>
    <p:extLst>
      <p:ext uri="{BB962C8B-B14F-4D97-AF65-F5344CB8AC3E}">
        <p14:creationId xmlns:p14="http://schemas.microsoft.com/office/powerpoint/2010/main" val="24805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We plan to have 6 field offices in Massachusetts,</a:t>
            </a:r>
            <a:r>
              <a:rPr lang="en-US" baseline="0" dirty="0"/>
              <a:t> and they are all Wave 2</a:t>
            </a:r>
            <a:r>
              <a:rPr lang="en-US" dirty="0"/>
              <a:t>…</a:t>
            </a:r>
            <a:r>
              <a:rPr lang="en-US" baseline="0" dirty="0"/>
              <a:t> </a:t>
            </a:r>
          </a:p>
          <a:p>
            <a:r>
              <a:rPr lang="en-US" dirty="0"/>
              <a:t>Boston,</a:t>
            </a:r>
            <a:r>
              <a:rPr lang="en-US" baseline="0" dirty="0"/>
              <a:t> Lawrence, Quincy, Taunton (actually in East Bridgewater), Waltham, Worcester</a:t>
            </a:r>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11</a:t>
            </a:fld>
            <a:endParaRPr lang="en-US" dirty="0"/>
          </a:p>
        </p:txBody>
      </p:sp>
    </p:spTree>
    <p:extLst>
      <p:ext uri="{BB962C8B-B14F-4D97-AF65-F5344CB8AC3E}">
        <p14:creationId xmlns:p14="http://schemas.microsoft.com/office/powerpoint/2010/main" val="327810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Recruiting for the 2020 Census is an enormous task on its own, and this is one of the areas where we need the most help from partners. We need to recruit tens of thousands of people across the New York region to have enough qualified applicants in the pool when we start hiring for the field operations. You can help by posting information about the jobs on your website or landing page, emailing your community members about job opportunities, identifying locations with computer resources and internet connectivity where people can apply for jobs, hosting hiring events, and inviting Census staff to speak about job opportunities. </a:t>
            </a:r>
          </a:p>
          <a:p>
            <a:endParaRPr lang="en-US" dirty="0"/>
          </a:p>
          <a:p>
            <a:r>
              <a:rPr lang="en-US" dirty="0"/>
              <a:t>There are two websites where Census jobs can be accessed: </a:t>
            </a:r>
          </a:p>
          <a:p>
            <a:r>
              <a:rPr lang="en-US" dirty="0"/>
              <a:t>	</a:t>
            </a:r>
            <a:r>
              <a:rPr lang="en-US" b="1" dirty="0"/>
              <a:t>2020census.gov/jobs </a:t>
            </a:r>
            <a:r>
              <a:rPr lang="en-US" dirty="0"/>
              <a:t>is where people can apply for the enumerator positions, some of the Area Census Office support positions, and a few other positions. </a:t>
            </a:r>
          </a:p>
          <a:p>
            <a:r>
              <a:rPr lang="en-US" dirty="0"/>
              <a:t>	</a:t>
            </a:r>
            <a:r>
              <a:rPr lang="en-US" b="1" dirty="0"/>
              <a:t>usajobs.gov </a:t>
            </a:r>
            <a:r>
              <a:rPr lang="en-US" dirty="0"/>
              <a:t>is the website where we post the Partnership Specialist positions, and the Area Census Office management positions</a:t>
            </a:r>
          </a:p>
        </p:txBody>
      </p:sp>
      <p:sp>
        <p:nvSpPr>
          <p:cNvPr id="4" name="Slide Number Placeholder 3"/>
          <p:cNvSpPr>
            <a:spLocks noGrp="1"/>
          </p:cNvSpPr>
          <p:nvPr>
            <p:ph type="sldNum" sz="quarter" idx="10"/>
          </p:nvPr>
        </p:nvSpPr>
        <p:spPr/>
        <p:txBody>
          <a:bodyPr/>
          <a:lstStyle/>
          <a:p>
            <a:fld id="{D9F51A89-74B3-4837-9366-3760FAA991FF}" type="slidenum">
              <a:rPr lang="en-US" smtClean="0"/>
              <a:t>12</a:t>
            </a:fld>
            <a:endParaRPr lang="en-US" dirty="0"/>
          </a:p>
        </p:txBody>
      </p:sp>
    </p:spTree>
    <p:extLst>
      <p:ext uri="{BB962C8B-B14F-4D97-AF65-F5344CB8AC3E}">
        <p14:creationId xmlns:p14="http://schemas.microsoft.com/office/powerpoint/2010/main" val="269373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0"/>
            <a:ext cx="4635500" cy="2608263"/>
          </a:xfrm>
        </p:spPr>
      </p:sp>
      <p:sp>
        <p:nvSpPr>
          <p:cNvPr id="3" name="Notes Placeholder 2"/>
          <p:cNvSpPr>
            <a:spLocks noGrp="1"/>
          </p:cNvSpPr>
          <p:nvPr>
            <p:ph type="body" idx="1"/>
          </p:nvPr>
        </p:nvSpPr>
        <p:spPr>
          <a:xfrm>
            <a:off x="152400" y="2743201"/>
            <a:ext cx="6705600" cy="6400799"/>
          </a:xfrm>
        </p:spPr>
        <p:txBody>
          <a:bodyPr/>
          <a:lstStyle/>
          <a:p>
            <a:pPr defTabSz="881210">
              <a:defRPr/>
            </a:pPr>
            <a:r>
              <a:rPr lang="en-US" sz="1050" dirty="0">
                <a:solidFill>
                  <a:schemeClr val="tx1">
                    <a:lumMod val="75000"/>
                    <a:lumOff val="25000"/>
                  </a:schemeClr>
                </a:solidFill>
              </a:rPr>
              <a:t>As you can imagine t</a:t>
            </a:r>
            <a:r>
              <a:rPr lang="en-US" sz="1050" dirty="0"/>
              <a:t>his will be a different Census and as we plan our approach, we will have to be aware of other upcoming challenges.  </a:t>
            </a:r>
            <a:r>
              <a:rPr lang="en-US" sz="1050" dirty="0">
                <a:solidFill>
                  <a:schemeClr val="tx1">
                    <a:lumMod val="75000"/>
                    <a:lumOff val="25000"/>
                  </a:schemeClr>
                </a:solidFill>
              </a:rPr>
              <a:t>The 2020 Census will be conducted in a rapidly changing environment, requiring the Census Bureau to be flexible to be able to navigate our way to a successful 2020 Census. </a:t>
            </a:r>
            <a:r>
              <a:rPr lang="en-US" sz="1050" dirty="0"/>
              <a:t>And as we thought about planning the census we must design the Census for both the environment today – and what we </a:t>
            </a:r>
            <a:r>
              <a:rPr lang="en-US" sz="1050" u="sng" dirty="0"/>
              <a:t>believe</a:t>
            </a:r>
            <a:r>
              <a:rPr lang="en-US" sz="1050" dirty="0"/>
              <a:t> the environment to be like at the time of the Census. </a:t>
            </a:r>
          </a:p>
          <a:p>
            <a:pPr defTabSz="881210">
              <a:defRPr/>
            </a:pPr>
            <a:endParaRPr lang="en-US" sz="1050" dirty="0"/>
          </a:p>
          <a:p>
            <a:pPr defTabSz="881210">
              <a:defRPr/>
            </a:pPr>
            <a:r>
              <a:rPr lang="en-US" sz="1050" dirty="0"/>
              <a:t>This image displays some of the predicted constraints that we have identified as we began the design of the 2020 Census. A few of the challenges we are experiencing include: (PICK A COUPLE TO MENTION, DO NOT COVER ALL)</a:t>
            </a:r>
          </a:p>
          <a:p>
            <a:pPr marL="171450" indent="-171450" defTabSz="881210">
              <a:buFont typeface="Arial" panose="020B0604020202020204" pitchFamily="34" charset="0"/>
              <a:buChar char="•"/>
              <a:defRPr/>
            </a:pPr>
            <a:r>
              <a:rPr lang="en-US" sz="1050" dirty="0"/>
              <a:t>Declining response rates -  Response rates for Census Bureau surveys and for surveys and censuses in general have declined as people are overloaded with requests for information and become increasingly concerned about sharing information. People are inundated with information and one more request is just that, one more request.   We recognize that we need to combat the apathy and motivate people to respond.</a:t>
            </a:r>
          </a:p>
          <a:p>
            <a:pPr marL="171450" indent="-171450" defTabSz="881210">
              <a:buFont typeface="Arial" panose="020B0604020202020204" pitchFamily="34" charset="0"/>
              <a:buChar char="•"/>
              <a:defRPr/>
            </a:pPr>
            <a:r>
              <a:rPr lang="en-US" sz="1050" dirty="0"/>
              <a:t>Planning for the increasingly complex living arrangements and population – Households are becoming more diverse and dynamic, making it a challenge to associate an identified person to a single location. For example, blended families may include children who have two primary residences. Additionally, some households include multiple relationships and generations. Factors we need to take into account as we are thinking about how we are going to conduct the Census, and how we are going to ensure we are going to count everyone.</a:t>
            </a:r>
          </a:p>
          <a:p>
            <a:pPr marL="171450" indent="-171450" defTabSz="881210">
              <a:buFont typeface="Arial" panose="020B0604020202020204" pitchFamily="34" charset="0"/>
              <a:buChar char="•"/>
              <a:defRPr/>
            </a:pPr>
            <a:r>
              <a:rPr lang="en-US" sz="1050" dirty="0"/>
              <a:t>A very mobile population – Based on data from the American Community Survey, the population of the United States continues to be a highly mobile, as about 12 percent of the population moves in a given year (2012-2013 and 2013-2014 ACS Data). </a:t>
            </a:r>
          </a:p>
          <a:p>
            <a:pPr marL="171450" indent="-171450" defTabSz="881210">
              <a:buFont typeface="Arial" panose="020B0604020202020204" pitchFamily="34" charset="0"/>
              <a:buChar char="•"/>
              <a:defRPr/>
            </a:pPr>
            <a:r>
              <a:rPr lang="en-US" sz="1050" dirty="0"/>
              <a:t>Constrained fiscal environment: Budget deficits and a recovering labor market place significant pressure on funding available for the research, testing, design and development work required for successful innovation. </a:t>
            </a:r>
          </a:p>
          <a:p>
            <a:pPr marL="171450" indent="-171450" defTabSz="881210">
              <a:buFont typeface="Arial" panose="020B0604020202020204" pitchFamily="34" charset="0"/>
              <a:buChar char="•"/>
              <a:defRPr/>
            </a:pPr>
            <a:r>
              <a:rPr lang="en-US" sz="1050" dirty="0"/>
              <a:t>Information explosion: Rapid changes in information technology create stakeholder expectations for how the Census Bureau interacts with the public to obtain and disseminate data products.</a:t>
            </a:r>
          </a:p>
          <a:p>
            <a:pPr marL="171450" indent="-171450" defTabSz="881210">
              <a:buFont typeface="Arial" panose="020B0604020202020204" pitchFamily="34" charset="0"/>
              <a:buChar char="•"/>
              <a:defRPr/>
            </a:pPr>
            <a:r>
              <a:rPr lang="en-US" sz="1050" dirty="0"/>
              <a:t>Declining response rates: Response rates for Census Bureau surveys and for surveys and censuses in general have declined as people are overloaded with requests for information and become increasingly concerned about sharing information.</a:t>
            </a:r>
          </a:p>
          <a:p>
            <a:pPr marL="171450" indent="-171450" defTabSz="881210">
              <a:buFont typeface="Arial" panose="020B0604020202020204" pitchFamily="34" charset="0"/>
              <a:buChar char="•"/>
              <a:defRPr/>
            </a:pPr>
            <a:r>
              <a:rPr lang="en-US" sz="1050" dirty="0"/>
              <a:t>Distrust in government: Concerns continue to grow about information security and privacy, the confidentiality of information given to the government, and how government programs will use the information collected. This makes it more difficult to collect important demographic survey information.</a:t>
            </a:r>
          </a:p>
          <a:p>
            <a:pPr marL="171450" indent="-171450" defTabSz="881210">
              <a:buFont typeface="Arial" panose="020B0604020202020204" pitchFamily="34" charset="0"/>
              <a:buChar char="•"/>
              <a:defRPr/>
            </a:pPr>
            <a:r>
              <a:rPr lang="en-US" sz="1050" dirty="0"/>
              <a:t>Increasingly diverse population: The demographic and cultural make-up of the United States continues to increase in complexity, resulting in a growing number of households and individuals who do not speak English as their native language, who have a wide variety of cultural traditions and mores, and who may have varying levels of comfort with government involvement.</a:t>
            </a:r>
          </a:p>
          <a:p>
            <a:pPr marL="171450" indent="-171450" defTabSz="881210">
              <a:buFont typeface="Arial" panose="020B0604020202020204" pitchFamily="34" charset="0"/>
              <a:buChar char="•"/>
              <a:defRPr/>
            </a:pPr>
            <a:r>
              <a:rPr lang="en-US" sz="1050" dirty="0"/>
              <a:t>Rapidly use of technology - The last challenge to point out today is technology. This is a Census that we are infusing technology throughout the entirety of the Census which brings innovation, new ideas, efficiency, and increased quality but it also brings a challenge. We are building technological advances are built today, yesterday, or last year for a Census we are going to conduct in 2020, this is a challenge we have to take into consideration as we plan for the Census.</a:t>
            </a:r>
          </a:p>
          <a:p>
            <a:pPr lvl="0"/>
            <a:endParaRPr lang="en-US" sz="1050" dirty="0"/>
          </a:p>
          <a:p>
            <a:pPr lvl="0"/>
            <a:endParaRPr lang="en-US" sz="1050" dirty="0"/>
          </a:p>
        </p:txBody>
      </p:sp>
      <p:sp>
        <p:nvSpPr>
          <p:cNvPr id="4" name="Slide Number Placeholder 3"/>
          <p:cNvSpPr>
            <a:spLocks noGrp="1"/>
          </p:cNvSpPr>
          <p:nvPr>
            <p:ph type="sldNum" sz="quarter" idx="10"/>
          </p:nvPr>
        </p:nvSpPr>
        <p:spPr/>
        <p:txBody>
          <a:bodyPr/>
          <a:lstStyle/>
          <a:p>
            <a:fld id="{D9F51A89-74B3-4837-9366-3760FAA991FF}" type="slidenum">
              <a:rPr lang="en-US" smtClean="0"/>
              <a:t>13</a:t>
            </a:fld>
            <a:endParaRPr lang="en-US" dirty="0"/>
          </a:p>
        </p:txBody>
      </p:sp>
    </p:spTree>
    <p:extLst>
      <p:ext uri="{BB962C8B-B14F-4D97-AF65-F5344CB8AC3E}">
        <p14:creationId xmlns:p14="http://schemas.microsoft.com/office/powerpoint/2010/main" val="407263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sz="1100" baseline="0" dirty="0"/>
              <a:t>We know we are facing many challenges ahead, and we also know that we cannot conduct the Census alone. That’s what our Partnership Program is all about. </a:t>
            </a:r>
            <a:r>
              <a:rPr lang="en-US" sz="1100" dirty="0"/>
              <a:t>While this is a national effort, the Census is completed at the community level. </a:t>
            </a:r>
            <a:r>
              <a:rPr lang="en-US" sz="1100" baseline="0" dirty="0"/>
              <a:t>We are reaching out and developing relationships with local leaders and stakeholders. </a:t>
            </a:r>
            <a:r>
              <a:rPr lang="en-US" sz="1100" dirty="0"/>
              <a:t>Partners have knowledge and insight of their community that the Census Bureau doesn’t necessarily have, which</a:t>
            </a:r>
            <a:r>
              <a:rPr lang="en-US" sz="1100" baseline="0" dirty="0"/>
              <a:t> will be critical in helping us reach everyone.</a:t>
            </a:r>
          </a:p>
          <a:p>
            <a:endParaRPr lang="en-US" sz="1100" baseline="0" dirty="0"/>
          </a:p>
          <a:p>
            <a:r>
              <a:rPr lang="en-US" sz="1100" dirty="0"/>
              <a:t>We need our partners</a:t>
            </a:r>
            <a:r>
              <a:rPr lang="en-US" sz="1100" baseline="0" dirty="0"/>
              <a:t> to help us raise awareness of the 2020 Census in their communities and motivate their members to respond. We also need partners’ help in recruiting the staff we’ll need to get the job done.</a:t>
            </a:r>
          </a:p>
          <a:p>
            <a:endParaRPr lang="en-US" sz="1100" baseline="0" dirty="0"/>
          </a:p>
          <a:p>
            <a:r>
              <a:rPr lang="en-US" sz="1100" dirty="0"/>
              <a:t>Our partners’ trusted voices carry weight and influence in the community. When you share our messaging, the community will listen.</a:t>
            </a:r>
          </a:p>
          <a:p>
            <a:endParaRPr lang="en-US" sz="1100" baseline="0" dirty="0"/>
          </a:p>
        </p:txBody>
      </p:sp>
      <p:sp>
        <p:nvSpPr>
          <p:cNvPr id="4" name="Slide Number Placeholder 3"/>
          <p:cNvSpPr>
            <a:spLocks noGrp="1"/>
          </p:cNvSpPr>
          <p:nvPr>
            <p:ph type="sldNum" sz="quarter" idx="10"/>
          </p:nvPr>
        </p:nvSpPr>
        <p:spPr/>
        <p:txBody>
          <a:bodyPr/>
          <a:lstStyle/>
          <a:p>
            <a:fld id="{D9F51A89-74B3-4837-9366-3760FAA991FF}" type="slidenum">
              <a:rPr lang="en-US" smtClean="0"/>
              <a:t>14</a:t>
            </a:fld>
            <a:endParaRPr lang="en-US" dirty="0"/>
          </a:p>
        </p:txBody>
      </p:sp>
    </p:spTree>
    <p:extLst>
      <p:ext uri="{BB962C8B-B14F-4D97-AF65-F5344CB8AC3E}">
        <p14:creationId xmlns:p14="http://schemas.microsoft.com/office/powerpoint/2010/main" val="257728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52400"/>
            <a:ext cx="6194425" cy="3484563"/>
          </a:xfrm>
        </p:spPr>
      </p:sp>
      <p:sp>
        <p:nvSpPr>
          <p:cNvPr id="3" name="Notes Placeholder 2"/>
          <p:cNvSpPr>
            <a:spLocks noGrp="1"/>
          </p:cNvSpPr>
          <p:nvPr>
            <p:ph type="body" idx="1"/>
          </p:nvPr>
        </p:nvSpPr>
        <p:spPr>
          <a:xfrm>
            <a:off x="228600" y="3810000"/>
            <a:ext cx="6553200" cy="5334000"/>
          </a:xfrm>
        </p:spPr>
        <p:txBody>
          <a:bodyPr/>
          <a:lstStyle/>
          <a:p>
            <a:pPr defTabSz="914307">
              <a:defRPr/>
            </a:pPr>
            <a:r>
              <a:rPr lang="en-US" dirty="0"/>
              <a:t>The partnership program is meant to engage the community at the grassroots level in order to reach everyone in the community.  We want to partner with every trusted voice in the community.  </a:t>
            </a:r>
          </a:p>
          <a:p>
            <a:pPr defTabSz="914307">
              <a:defRPr/>
            </a:pPr>
            <a:endParaRPr lang="en-US" dirty="0"/>
          </a:p>
          <a:p>
            <a:pPr lvl="0"/>
            <a:r>
              <a:rPr lang="en-US" dirty="0"/>
              <a:t>The trusted voices in the community have the power to motivate diverse communities to participate in the Census, mobilize other community leaders to engage their constituents, and reach populations with historically low response rates and who are considered hard to count.</a:t>
            </a:r>
          </a:p>
          <a:p>
            <a:pPr lvl="0"/>
            <a:endParaRPr lang="en-US" dirty="0"/>
          </a:p>
          <a:p>
            <a:pPr lvl="0"/>
            <a:r>
              <a:rPr lang="en-US" i="1" dirty="0"/>
              <a:t>For reference (JUST MENTION A FEW, DON’T SPEND MUCH TIME HERE):</a:t>
            </a:r>
          </a:p>
          <a:p>
            <a:pPr marL="171450" indent="-171450">
              <a:spcBef>
                <a:spcPts val="500"/>
              </a:spcBef>
              <a:buFont typeface="Arial" panose="020B0604020202020204" pitchFamily="34" charset="0"/>
              <a:buChar char="•"/>
            </a:pPr>
            <a:r>
              <a:rPr lang="en-US" dirty="0"/>
              <a:t>Elected Officials – As leaders in the community, the public often reaches out to them for guidance on various topics.</a:t>
            </a:r>
          </a:p>
          <a:p>
            <a:pPr marL="171450" indent="-171450">
              <a:spcBef>
                <a:spcPts val="500"/>
              </a:spcBef>
              <a:buFont typeface="Arial" panose="020B0604020202020204" pitchFamily="34" charset="0"/>
              <a:buChar char="•"/>
            </a:pPr>
            <a:r>
              <a:rPr lang="en-US" dirty="0"/>
              <a:t>Colleges and Universities – Counting the student body will be difficult.  Colleges and universities will be able to deliver the census message to students with their own census campaigns. </a:t>
            </a:r>
          </a:p>
          <a:p>
            <a:pPr marL="171450" indent="-171450">
              <a:spcBef>
                <a:spcPts val="500"/>
              </a:spcBef>
              <a:buFont typeface="Arial" panose="020B0604020202020204" pitchFamily="34" charset="0"/>
              <a:buChar char="•"/>
            </a:pPr>
            <a:r>
              <a:rPr lang="en-US" dirty="0"/>
              <a:t>School Districts –  Educators are trusted voices in communities.  Educators are resources for the community.  Also, by utilizing Statistics in School materials students are being exposed to the Census Brand.</a:t>
            </a:r>
          </a:p>
          <a:p>
            <a:pPr marL="171450" indent="-171450">
              <a:spcBef>
                <a:spcPts val="500"/>
              </a:spcBef>
              <a:buFont typeface="Arial" panose="020B0604020202020204" pitchFamily="34" charset="0"/>
              <a:buChar char="•"/>
            </a:pPr>
            <a:r>
              <a:rPr lang="en-US" dirty="0"/>
              <a:t>Libraries - Libraries are another community resource that the public turn to for information. Also, public libraries are equipped with technology that public can use to apply for census jobs and/or respond to the census. </a:t>
            </a:r>
          </a:p>
          <a:p>
            <a:pPr marL="171450" indent="-171450">
              <a:spcBef>
                <a:spcPts val="500"/>
              </a:spcBef>
              <a:buFont typeface="Arial" panose="020B0604020202020204" pitchFamily="34" charset="0"/>
              <a:buChar char="•"/>
            </a:pPr>
            <a:r>
              <a:rPr lang="en-US" dirty="0"/>
              <a:t>Government Offices - Government offices at all levels are a public resource.   They can use their knowledge and interaction of the community </a:t>
            </a:r>
          </a:p>
          <a:p>
            <a:pPr marL="171450" indent="-171450">
              <a:spcBef>
                <a:spcPts val="500"/>
              </a:spcBef>
              <a:buFont typeface="Arial" panose="020B0604020202020204" pitchFamily="34" charset="0"/>
              <a:buChar char="•"/>
            </a:pPr>
            <a:r>
              <a:rPr lang="en-US" dirty="0"/>
              <a:t>Community Organizations and Associations - As community resources in the community, the public often reaches out to them for guidance on various topics.</a:t>
            </a:r>
          </a:p>
          <a:p>
            <a:pPr marL="171450" indent="-171450">
              <a:spcBef>
                <a:spcPts val="500"/>
              </a:spcBef>
              <a:buFont typeface="Arial" panose="020B0604020202020204" pitchFamily="34" charset="0"/>
              <a:buChar char="•"/>
            </a:pPr>
            <a:r>
              <a:rPr lang="en-US" dirty="0"/>
              <a:t>Media Outlets – Media outlets are able to reach the community with broadcasting census public service announcements on the employment opportunities and response to the Census.</a:t>
            </a:r>
          </a:p>
          <a:p>
            <a:pPr marL="171450" indent="-171450">
              <a:spcBef>
                <a:spcPts val="500"/>
              </a:spcBef>
              <a:buFont typeface="Arial" panose="020B0604020202020204" pitchFamily="34" charset="0"/>
              <a:buChar char="•"/>
            </a:pPr>
            <a:r>
              <a:rPr lang="en-US" dirty="0"/>
              <a:t>Local Businesses – As established resources in the community, businesses can share the Census message their employees and share the census message with their customers. </a:t>
            </a:r>
          </a:p>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15</a:t>
            </a:fld>
            <a:endParaRPr lang="en-US" dirty="0"/>
          </a:p>
        </p:txBody>
      </p:sp>
    </p:spTree>
    <p:extLst>
      <p:ext uri="{BB962C8B-B14F-4D97-AF65-F5344CB8AC3E}">
        <p14:creationId xmlns:p14="http://schemas.microsoft.com/office/powerpoint/2010/main" val="32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4450"/>
            <a:ext cx="6194425" cy="3484563"/>
          </a:xfrm>
        </p:spPr>
      </p:sp>
      <p:sp>
        <p:nvSpPr>
          <p:cNvPr id="3" name="Notes Placeholder 2"/>
          <p:cNvSpPr>
            <a:spLocks noGrp="1"/>
          </p:cNvSpPr>
          <p:nvPr>
            <p:ph type="body" idx="1"/>
          </p:nvPr>
        </p:nvSpPr>
        <p:spPr>
          <a:xfrm>
            <a:off x="228600" y="3581399"/>
            <a:ext cx="6553200" cy="5638801"/>
          </a:xfrm>
        </p:spPr>
        <p:txBody>
          <a:bodyPr/>
          <a:lstStyle/>
          <a:p>
            <a:pPr defTabSz="881210">
              <a:defRPr/>
            </a:pPr>
            <a:r>
              <a:rPr lang="en-US" sz="1050" dirty="0"/>
              <a:t>The Census Bureau is also taking special initiatives to ensure that every community in the United States is reached.  And, we hope to engage our partners to help us with these efforts. </a:t>
            </a:r>
          </a:p>
          <a:p>
            <a:pPr marL="171450" indent="-171450" defTabSz="881210">
              <a:buFont typeface="Arial" panose="020B0604020202020204" pitchFamily="34" charset="0"/>
              <a:buChar char="•"/>
              <a:defRPr/>
            </a:pPr>
            <a:r>
              <a:rPr lang="en-US" sz="1050" dirty="0"/>
              <a:t>Complete Count Committees will be instrumental in the 2020 Census. This is a group of community stakeholders who come together to identify any obstacles and solutions to ensure that their communities participate in the 2020 Census. </a:t>
            </a:r>
          </a:p>
          <a:p>
            <a:pPr marL="0" indent="0" defTabSz="881210">
              <a:buFont typeface="Arial" panose="020B0604020202020204" pitchFamily="34" charset="0"/>
              <a:buNone/>
              <a:defRPr/>
            </a:pPr>
            <a:r>
              <a:rPr lang="en-US" sz="1050" dirty="0"/>
              <a:t>We will also have other initiatives that target specific population groups (JUST MENTION A FEW):</a:t>
            </a:r>
          </a:p>
          <a:p>
            <a:pPr marL="171450" indent="-171450" defTabSz="881210">
              <a:buFont typeface="Arial" panose="020B0604020202020204" pitchFamily="34" charset="0"/>
              <a:buChar char="•"/>
              <a:defRPr/>
            </a:pPr>
            <a:r>
              <a:rPr lang="en-US" sz="1050" dirty="0"/>
              <a:t>American Indian and Alaska Native Program focuses on support Federal Recognized, State Recognized, Non Recognized and AIAN living on and off Tribal Land. The program includes Tribal Government Liaison program, Tribal Complete Count Committees (TCCCs) and partnership with Organizations supporting AIAN populations.</a:t>
            </a:r>
          </a:p>
          <a:p>
            <a:pPr marL="171450" indent="-171450" defTabSz="881210">
              <a:buFont typeface="Arial" panose="020B0604020202020204" pitchFamily="34" charset="0"/>
              <a:buChar char="•"/>
              <a:defRPr/>
            </a:pPr>
            <a:r>
              <a:rPr lang="en-US" sz="1050" dirty="0"/>
              <a:t>Community/State and Local Networks. We will form relationships and partnerships with local organizations in the community  working with populations in low response score areas to help them understand the benefits and impacts of the 2020 Census. These partners will help us promote self-response and add value to the census by providing the use of their established communications network. </a:t>
            </a:r>
          </a:p>
          <a:p>
            <a:pPr marL="171450" indent="-171450" defTabSz="881210">
              <a:buFont typeface="Arial" panose="020B0604020202020204" pitchFamily="34" charset="0"/>
              <a:buChar char="•"/>
              <a:defRPr/>
            </a:pPr>
            <a:r>
              <a:rPr lang="en-US" sz="1050" dirty="0"/>
              <a:t>Faith-Based Community Outreach  focuses on engaging faith-based leaders as census ambassadors. These leaders will promote the census and motivate their congregations or members to participate in the census.  Faith-based partners are especially helpful in specific ethnic communities and other low response areas. </a:t>
            </a:r>
          </a:p>
          <a:p>
            <a:pPr marL="171450" indent="-171450" defTabSz="881210">
              <a:buFont typeface="Arial" panose="020B0604020202020204" pitchFamily="34" charset="0"/>
              <a:buChar char="•"/>
              <a:defRPr/>
            </a:pPr>
            <a:r>
              <a:rPr lang="en-US" sz="1050" dirty="0"/>
              <a:t>Foreign Born/Immigrant Program has a crucial role in conducting an effective outreach to the foreign born population and will contribute to the ultimate goal of reducing the undercount during 2020 Census. There is an increased fear of deportation and distrust of governmental agencies within the immigrant communities. We need to respond with innovative strategies for overcoming this population’s fears to accomplish the mission. </a:t>
            </a:r>
          </a:p>
          <a:p>
            <a:pPr marL="171450" indent="-171450" defTabSz="881210">
              <a:buFont typeface="Arial" panose="020B0604020202020204" pitchFamily="34" charset="0"/>
              <a:buChar char="•"/>
              <a:defRPr/>
            </a:pPr>
            <a:r>
              <a:rPr lang="en-US" sz="1050" dirty="0"/>
              <a:t>Higher Education Program is to conduct outreach  to all enrolled students and surrounding communities (typically students who live off campus). The Higher Education Program for the 2020 Census will include four-year colleges and universities, community colleges, vocational schools, trade schools, adult educational facilities and other career colleges. </a:t>
            </a:r>
          </a:p>
          <a:p>
            <a:pPr marL="171450" indent="-171450" defTabSz="881210">
              <a:buFont typeface="Arial" panose="020B0604020202020204" pitchFamily="34" charset="0"/>
              <a:buChar char="•"/>
              <a:defRPr/>
            </a:pPr>
            <a:r>
              <a:rPr lang="en-US" sz="1050" dirty="0"/>
              <a:t>Lesbian, Gay, Bisexual, Transgender and Questioning/Queer Outreach  LGBTQ communities often have similar experiences that are common among populations living in low response score areas such as historical mistreatment and high levels of stigmatization. We will integrate LGBTQ outreach into existing efforts to reach people living in low response score areas and improve outreach. </a:t>
            </a:r>
          </a:p>
          <a:p>
            <a:pPr marL="171450" indent="-171450" defTabSz="881210">
              <a:buFont typeface="Arial" panose="020B0604020202020204" pitchFamily="34" charset="0"/>
              <a:buChar char="•"/>
              <a:defRPr/>
            </a:pPr>
            <a:r>
              <a:rPr lang="en-US" sz="1050" dirty="0"/>
              <a:t>Mobile Response Table will be identified through the local knowledge of census staff and community leaders.  These outreach events will give the public the opportunity to self response using mobile devices to complete the 2020 Census. </a:t>
            </a:r>
          </a:p>
          <a:p>
            <a:pPr marL="171450" indent="-171450" defTabSz="881210">
              <a:buFont typeface="Arial" panose="020B0604020202020204" pitchFamily="34" charset="0"/>
              <a:buChar char="•"/>
              <a:defRPr/>
            </a:pPr>
            <a:r>
              <a:rPr lang="en-US" sz="1050" dirty="0"/>
              <a:t>Trusted Voices is an individual or group with relevance, importance and relatability to a given populations. These respected spokespersons can articulate the importance of the 2020 Census and encourage self response.</a:t>
            </a:r>
          </a:p>
          <a:p>
            <a:pPr marL="171450" indent="-171450" defTabSz="881210">
              <a:buFont typeface="Arial" panose="020B0604020202020204" pitchFamily="34" charset="0"/>
              <a:buChar char="•"/>
              <a:defRPr/>
            </a:pPr>
            <a:r>
              <a:rPr lang="en-US" sz="1050" dirty="0"/>
              <a:t>Thank You Campaign will recognize the efforts of our partners in supporting the 2020 Census. </a:t>
            </a:r>
          </a:p>
        </p:txBody>
      </p:sp>
      <p:sp>
        <p:nvSpPr>
          <p:cNvPr id="4" name="Slide Number Placeholder 3"/>
          <p:cNvSpPr>
            <a:spLocks noGrp="1"/>
          </p:cNvSpPr>
          <p:nvPr>
            <p:ph type="sldNum" sz="quarter" idx="10"/>
          </p:nvPr>
        </p:nvSpPr>
        <p:spPr/>
        <p:txBody>
          <a:bodyPr/>
          <a:lstStyle/>
          <a:p>
            <a:fld id="{4822666C-A225-46F9-90D5-54161C991BEE}" type="slidenum">
              <a:rPr lang="en-US" smtClean="0"/>
              <a:pPr/>
              <a:t>16</a:t>
            </a:fld>
            <a:endParaRPr lang="en-US" dirty="0"/>
          </a:p>
        </p:txBody>
      </p:sp>
    </p:spTree>
    <p:extLst>
      <p:ext uri="{BB962C8B-B14F-4D97-AF65-F5344CB8AC3E}">
        <p14:creationId xmlns:p14="http://schemas.microsoft.com/office/powerpoint/2010/main" val="339262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We know that our partners are very busy and we want ease the burden on our partners so we provide as much information and materials as possible.  </a:t>
            </a:r>
          </a:p>
          <a:p>
            <a:endParaRPr lang="en-US" dirty="0"/>
          </a:p>
          <a:p>
            <a:pPr defTabSz="914307">
              <a:defRPr/>
            </a:pPr>
            <a:r>
              <a:rPr lang="en-US" dirty="0"/>
              <a:t>We will provide you with materials to deliver the Census message. We provide partners with sample email messages, language for drop in articles, and social media content that you can copy and paste, or tailor for your community members.  We will also provide Fact Sheets and FAQs about the 2020 Census and our activities.</a:t>
            </a:r>
          </a:p>
          <a:p>
            <a:endParaRPr lang="en-US" dirty="0"/>
          </a:p>
          <a:p>
            <a:r>
              <a:rPr lang="en-US" dirty="0"/>
              <a:t>Another way we provide support to partners is by being available to participate in your events, where we are able to directly engage and interact with the community and address any questions face to face.  </a:t>
            </a:r>
          </a:p>
          <a:p>
            <a:r>
              <a:rPr lang="en-US" dirty="0"/>
              <a:t>  </a:t>
            </a:r>
          </a:p>
          <a:p>
            <a:r>
              <a:rPr lang="en-US" dirty="0"/>
              <a:t>We will be here to support you every step of the way, and look forward to working directly with you.   </a:t>
            </a:r>
          </a:p>
          <a:p>
            <a:endParaRPr lang="en-US" dirty="0"/>
          </a:p>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17</a:t>
            </a:fld>
            <a:endParaRPr lang="en-US" dirty="0"/>
          </a:p>
        </p:txBody>
      </p:sp>
    </p:spTree>
    <p:extLst>
      <p:ext uri="{BB962C8B-B14F-4D97-AF65-F5344CB8AC3E}">
        <p14:creationId xmlns:p14="http://schemas.microsoft.com/office/powerpoint/2010/main" val="10117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04800"/>
            <a:ext cx="6194425" cy="3484563"/>
          </a:xfrm>
        </p:spPr>
      </p:sp>
      <p:sp>
        <p:nvSpPr>
          <p:cNvPr id="3" name="Notes Placeholder 2"/>
          <p:cNvSpPr>
            <a:spLocks noGrp="1"/>
          </p:cNvSpPr>
          <p:nvPr>
            <p:ph type="body" idx="1"/>
          </p:nvPr>
        </p:nvSpPr>
        <p:spPr>
          <a:xfrm>
            <a:off x="381000" y="4114800"/>
            <a:ext cx="6324600" cy="4876800"/>
          </a:xfrm>
        </p:spPr>
        <p:txBody>
          <a:bodyPr/>
          <a:lstStyle/>
          <a:p>
            <a:r>
              <a:rPr lang="en-US" dirty="0"/>
              <a:t>People will always ask, “what are census partners obligated to do?”</a:t>
            </a:r>
          </a:p>
          <a:p>
            <a:endParaRPr lang="en-US" dirty="0"/>
          </a:p>
          <a:p>
            <a:r>
              <a:rPr lang="en-US" dirty="0"/>
              <a:t>We are aware that every partnership is unique.  Here are some examples of what partners are doing:</a:t>
            </a:r>
          </a:p>
          <a:p>
            <a:endParaRPr lang="en-US" dirty="0"/>
          </a:p>
          <a:p>
            <a:r>
              <a:rPr lang="en-US" dirty="0"/>
              <a:t>Participate  in a Complete Count Committee:.  </a:t>
            </a:r>
          </a:p>
          <a:p>
            <a:endParaRPr lang="en-US" dirty="0"/>
          </a:p>
          <a:p>
            <a:r>
              <a:rPr lang="en-US" dirty="0"/>
              <a:t>In the past, some partners held specific events to raise awareness about responding to the Census or the employment opportunities with the Census Bureau.  Examples of the events would range from a media kick-off promoting the census, a job drive for possible applicants, or an outreach events to promote participation to the Census.   </a:t>
            </a:r>
          </a:p>
          <a:p>
            <a:endParaRPr lang="en-US" dirty="0"/>
          </a:p>
          <a:p>
            <a:r>
              <a:rPr lang="en-US" dirty="0"/>
              <a:t>Allowing Census Bureau staff the opportunity to have a presence at your events speaks volumes to the community.  We are available to speak at or participate in your events to share the Census message.</a:t>
            </a:r>
          </a:p>
          <a:p>
            <a:pPr lvl="1"/>
            <a:endParaRPr lang="en-US" dirty="0"/>
          </a:p>
          <a:p>
            <a:pPr lvl="0"/>
            <a:r>
              <a:rPr lang="en-US" dirty="0"/>
              <a:t>Some other ways that you can help the Census Bureau is to share the message through social media or your newsletters.  We provide you pre-packaged  the information so all you have to do is drop it in your social media or newsletters. </a:t>
            </a:r>
          </a:p>
          <a:p>
            <a:pPr lvl="0"/>
            <a:endParaRPr lang="en-US" dirty="0"/>
          </a:p>
          <a:p>
            <a:pPr lvl="0"/>
            <a:r>
              <a:rPr lang="en-US" dirty="0"/>
              <a:t>Some partners are able to support the 2020 Census by providing us use of their resources.  Since applicants will be able apply for jobs online and respond to the Census online, computer resources are extremely beneficial for those who don’t have internet access at home.  We would like to partner with organizations with technological resources that would be able to open their doors and allow the Census Bureau to invite applicants and respondents to participate in the Census.    </a:t>
            </a:r>
          </a:p>
          <a:p>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18</a:t>
            </a:fld>
            <a:endParaRPr lang="en-US" dirty="0"/>
          </a:p>
        </p:txBody>
      </p:sp>
    </p:spTree>
    <p:extLst>
      <p:ext uri="{BB962C8B-B14F-4D97-AF65-F5344CB8AC3E}">
        <p14:creationId xmlns:p14="http://schemas.microsoft.com/office/powerpoint/2010/main" val="45290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152400"/>
            <a:ext cx="6397625" cy="3598863"/>
          </a:xfrm>
        </p:spPr>
      </p:sp>
      <p:sp>
        <p:nvSpPr>
          <p:cNvPr id="3" name="Notes Placeholder 2"/>
          <p:cNvSpPr>
            <a:spLocks noGrp="1"/>
          </p:cNvSpPr>
          <p:nvPr>
            <p:ph type="body" idx="1"/>
          </p:nvPr>
        </p:nvSpPr>
        <p:spPr>
          <a:xfrm>
            <a:off x="304800" y="4038600"/>
            <a:ext cx="6400800" cy="5105400"/>
          </a:xfrm>
        </p:spPr>
        <p:txBody>
          <a:bodyPr/>
          <a:lstStyle/>
          <a:p>
            <a:pPr marL="0" indent="0">
              <a:buNone/>
            </a:pPr>
            <a:r>
              <a:rPr lang="en-US" sz="1100" dirty="0"/>
              <a:t>Our Complete Count Committee initiative will be critical to the success of the 2020 Census. A CCC is comprised of a broad spectrum of government</a:t>
            </a:r>
            <a:r>
              <a:rPr lang="en-US" sz="1100" baseline="0" dirty="0"/>
              <a:t> and community leaders who come together to raise awareness about the census and motivate people to respond. These leaders develop and implement an awareness campaign to encourage response, based upon their knowledge of the local community.</a:t>
            </a:r>
          </a:p>
          <a:p>
            <a:pPr marL="0" indent="0">
              <a:buNone/>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Every municipality has a vested interest in a complete count of its population, and through this vehicle cities and towns will have the opportunity to participate in the effort and influence the outcome.</a:t>
            </a:r>
          </a:p>
          <a:p>
            <a:pPr marL="0" indent="0">
              <a:buNone/>
            </a:pPr>
            <a:endParaRPr lang="en-US" sz="1100" dirty="0"/>
          </a:p>
          <a:p>
            <a:pPr marL="0" indent="0">
              <a:buNone/>
            </a:pPr>
            <a:r>
              <a:rPr lang="en-US" sz="1100" dirty="0"/>
              <a:t>CCCs operate</a:t>
            </a:r>
            <a:r>
              <a:rPr lang="en-US" sz="1100" baseline="0" dirty="0"/>
              <a:t> independently from the Census Bureau, while working closely with the local Partnership Specialist, who serves in an advisory capacity.</a:t>
            </a:r>
            <a:endParaRPr lang="en-US" sz="1100" dirty="0"/>
          </a:p>
          <a:p>
            <a:endParaRPr lang="en-US" sz="1100" i="0" u="none" strike="noStrike" kern="1200" baseline="0" dirty="0">
              <a:solidFill>
                <a:schemeClr val="tx1"/>
              </a:solidFill>
            </a:endParaRPr>
          </a:p>
          <a:p>
            <a:r>
              <a:rPr lang="en-US" sz="1100" i="0" u="none" strike="noStrike" kern="1200" baseline="0" dirty="0">
                <a:solidFill>
                  <a:schemeClr val="tx1"/>
                </a:solidFill>
              </a:rPr>
              <a:t>They promote the census through locally based, targeted outreach efforts. Local leaders and influencers are trusted voices who can motivate community members to respond to the census. Those same trusted voices can help recruit other committee members who have the expertise needed to reach the most hard to count populations, as well as the resources that will be needed to supplement the Census Bureau’s promotional materials.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Committees are being formed at the state level, regional level, municipal level and at the community level. They will serve as communication vehicles in their communities for the promotion of the Census. We will look to the committees for assistance with promoting job opportunities as well as response to the Census.</a:t>
            </a:r>
          </a:p>
          <a:p>
            <a:pPr indent="0">
              <a:buClr>
                <a:schemeClr val="tx2"/>
              </a:buClr>
              <a:buNone/>
            </a:pPr>
            <a:endParaRPr lang="en-US" sz="1100" dirty="0"/>
          </a:p>
          <a:p>
            <a:pPr indent="0">
              <a:buClr>
                <a:schemeClr val="tx2"/>
              </a:buClr>
              <a:buNone/>
            </a:pPr>
            <a:r>
              <a:rPr lang="en-US" sz="1100" dirty="0"/>
              <a:t>Strong Complete Count Committees are:</a:t>
            </a:r>
          </a:p>
          <a:p>
            <a:pPr indent="0">
              <a:buClr>
                <a:schemeClr val="tx2"/>
              </a:buClr>
              <a:buNone/>
            </a:pPr>
            <a:r>
              <a:rPr lang="en-US" sz="1100" dirty="0"/>
              <a:t>-As inclusive as possible</a:t>
            </a:r>
          </a:p>
          <a:p>
            <a:pPr marL="0" lvl="1" indent="-347472">
              <a:buClr>
                <a:schemeClr val="tx2"/>
              </a:buClr>
            </a:pPr>
            <a:r>
              <a:rPr lang="en-US" sz="1100" dirty="0"/>
              <a:t>-Bi-partisan</a:t>
            </a:r>
          </a:p>
          <a:p>
            <a:pPr marL="0" lvl="1" indent="-347472">
              <a:buClr>
                <a:schemeClr val="tx2"/>
              </a:buClr>
            </a:pPr>
            <a:r>
              <a:rPr lang="en-US" sz="1100" dirty="0"/>
              <a:t>-Comprised of a coalition of government officials, community groups, businesses, and other public serving entities</a:t>
            </a:r>
            <a:endParaRPr lang="en-US" sz="1100" baseline="0" dirty="0"/>
          </a:p>
          <a:p>
            <a:pPr marR="0" lvl="0" indent="0" algn="l" defTabSz="914400" rtl="0" eaLnBrk="1" fontAlgn="auto" latinLnBrk="0" hangingPunct="1">
              <a:buClrTx/>
              <a:buSzTx/>
              <a:buFontTx/>
              <a:buNone/>
              <a:tabLst/>
              <a:defRPr/>
            </a:pPr>
            <a:endParaRPr lang="en-US" sz="1100" baseline="0" dirty="0"/>
          </a:p>
          <a:p>
            <a:pPr marR="0" lvl="0" indent="0" algn="l" defTabSz="914400" rtl="0" eaLnBrk="1" fontAlgn="auto" latinLnBrk="0" hangingPunct="1">
              <a:buClrTx/>
              <a:buSzTx/>
              <a:buFontTx/>
              <a:buNone/>
              <a:tabLst/>
              <a:defRPr/>
            </a:pPr>
            <a:r>
              <a:rPr lang="en-US" sz="1100" baseline="0" dirty="0"/>
              <a:t>We can help you get started when you are ready to form a Complete Count Committee, and we can assist and provide guidance along the way, including training.</a:t>
            </a:r>
          </a:p>
        </p:txBody>
      </p:sp>
      <p:sp>
        <p:nvSpPr>
          <p:cNvPr id="4" name="Slide Number Placeholder 3"/>
          <p:cNvSpPr>
            <a:spLocks noGrp="1"/>
          </p:cNvSpPr>
          <p:nvPr>
            <p:ph type="sldNum" sz="quarter" idx="10"/>
          </p:nvPr>
        </p:nvSpPr>
        <p:spPr/>
        <p:txBody>
          <a:bodyPr/>
          <a:lstStyle/>
          <a:p>
            <a:fld id="{D9F51A89-74B3-4837-9366-3760FAA991FF}" type="slidenum">
              <a:rPr lang="en-US" smtClean="0"/>
              <a:t>19</a:t>
            </a:fld>
            <a:endParaRPr lang="en-US" dirty="0"/>
          </a:p>
        </p:txBody>
      </p:sp>
    </p:spTree>
    <p:extLst>
      <p:ext uri="{BB962C8B-B14F-4D97-AF65-F5344CB8AC3E}">
        <p14:creationId xmlns:p14="http://schemas.microsoft.com/office/powerpoint/2010/main" val="417300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 Census Bureau serves as the nation’s leading provider of quality data about its people and economy. We conduct our work in a manner that maintains the confidentiality and privacy of our respondents, which is of utmost importance.</a:t>
            </a:r>
          </a:p>
          <a:p>
            <a:pPr defTabSz="914266">
              <a:defRPr/>
            </a:pPr>
            <a:r>
              <a:rPr lang="en-US" dirty="0"/>
              <a:t> </a:t>
            </a:r>
          </a:p>
          <a:p>
            <a:pPr defTabSz="914266">
              <a:defRPr/>
            </a:pPr>
            <a:r>
              <a:rPr lang="en-US" dirty="0"/>
              <a:t>The Constitution of the United States mandates that a Census be conducted every 10 years. This complete count of every person residing in the United States is shared with the President, the states, and the American public. This information provides the insight for community leaders to be able to make informed decisions. </a:t>
            </a:r>
          </a:p>
          <a:p>
            <a:endParaRPr lang="en-US" dirty="0"/>
          </a:p>
          <a:p>
            <a:r>
              <a:rPr lang="en-US" dirty="0"/>
              <a:t>The goal of the 2020 Census is to count everyone once,</a:t>
            </a:r>
            <a:r>
              <a:rPr lang="en-US" baseline="0" dirty="0"/>
              <a:t> only once, and in the right place. </a:t>
            </a:r>
            <a:endParaRPr lang="en-US" dirty="0"/>
          </a:p>
          <a:p>
            <a:endParaRPr lang="en-US" dirty="0"/>
          </a:p>
        </p:txBody>
      </p:sp>
      <p:sp>
        <p:nvSpPr>
          <p:cNvPr id="4" name="Slide Number Placeholder 3"/>
          <p:cNvSpPr>
            <a:spLocks noGrp="1"/>
          </p:cNvSpPr>
          <p:nvPr>
            <p:ph type="sldNum" sz="quarter" idx="10"/>
          </p:nvPr>
        </p:nvSpPr>
        <p:spPr/>
        <p:txBody>
          <a:bodyPr/>
          <a:lstStyle/>
          <a:p>
            <a:fld id="{498A63C9-DD9C-4CD6-9E6A-CA39E719FDD9}" type="slidenum">
              <a:rPr lang="en-US" smtClean="0"/>
              <a:t>2</a:t>
            </a:fld>
            <a:endParaRPr lang="en-US" dirty="0"/>
          </a:p>
        </p:txBody>
      </p:sp>
    </p:spTree>
    <p:extLst>
      <p:ext uri="{BB962C8B-B14F-4D97-AF65-F5344CB8AC3E}">
        <p14:creationId xmlns:p14="http://schemas.microsoft.com/office/powerpoint/2010/main" val="367696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a:xfrm>
            <a:off x="722243" y="4800600"/>
            <a:ext cx="5678557" cy="3154680"/>
          </a:xfrm>
        </p:spPr>
        <p:txBody>
          <a:bodyPr/>
          <a:lstStyle/>
          <a:p>
            <a:pPr defTabSz="921610">
              <a:defRPr/>
            </a:pPr>
            <a:r>
              <a:rPr lang="en-US" i="0"/>
              <a:t>Some</a:t>
            </a:r>
            <a:r>
              <a:rPr lang="en-US" i="0" baseline="0"/>
              <a:t> committees </a:t>
            </a:r>
            <a:r>
              <a:rPr lang="en-US" i="0" baseline="0" dirty="0"/>
              <a:t>will form subcommittees to focus on specific parts of the community. Subcommittees allow for a more pointed approach - they can devote their efforts to reaching a particular audience that may need a greater level of education or motivation before responding. </a:t>
            </a:r>
          </a:p>
          <a:p>
            <a:pPr defTabSz="921610">
              <a:defRPr/>
            </a:pPr>
            <a:endParaRPr lang="en-US" i="0" baseline="0" dirty="0"/>
          </a:p>
          <a:p>
            <a:pPr defTabSz="921610">
              <a:defRPr/>
            </a:pPr>
            <a:r>
              <a:rPr lang="en-US" i="0" dirty="0"/>
              <a:t>These</a:t>
            </a:r>
            <a:r>
              <a:rPr lang="en-US" i="0" baseline="0" dirty="0"/>
              <a:t> are the types of subcommittees that will likely be formed. Each subcommittee can focus on reaching the targeted population through local leaders and trusted voices. This approach will be critical in reaching some of the hard to count groups. </a:t>
            </a:r>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20</a:t>
            </a:fld>
            <a:endParaRPr lang="en-US" dirty="0"/>
          </a:p>
        </p:txBody>
      </p:sp>
    </p:spTree>
    <p:extLst>
      <p:ext uri="{BB962C8B-B14F-4D97-AF65-F5344CB8AC3E}">
        <p14:creationId xmlns:p14="http://schemas.microsoft.com/office/powerpoint/2010/main" val="313813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a:xfrm>
            <a:off x="609600" y="4724400"/>
            <a:ext cx="6096000" cy="4114800"/>
          </a:xfrm>
        </p:spPr>
        <p:txBody>
          <a:bodyPr/>
          <a:lstStyle/>
          <a:p>
            <a:pPr defTabSz="921610">
              <a:defRPr/>
            </a:pPr>
            <a:r>
              <a:rPr lang="en-US" i="0" dirty="0"/>
              <a:t>These are some of the activities Complete Count Committees</a:t>
            </a:r>
            <a:r>
              <a:rPr lang="en-US" i="0" baseline="0" dirty="0"/>
              <a:t> engage in.</a:t>
            </a:r>
            <a:endParaRPr lang="en-US" i="0" dirty="0"/>
          </a:p>
        </p:txBody>
      </p:sp>
      <p:sp>
        <p:nvSpPr>
          <p:cNvPr id="4" name="Slide Number Placeholder 3"/>
          <p:cNvSpPr>
            <a:spLocks noGrp="1"/>
          </p:cNvSpPr>
          <p:nvPr>
            <p:ph type="sldNum" sz="quarter" idx="10"/>
          </p:nvPr>
        </p:nvSpPr>
        <p:spPr/>
        <p:txBody>
          <a:bodyPr/>
          <a:lstStyle/>
          <a:p>
            <a:pPr>
              <a:defRPr/>
            </a:pPr>
            <a:fld id="{D0A47E94-594E-47A4-BB3B-DD333E07ABDC}" type="slidenum">
              <a:rPr lang="en-US" smtClean="0"/>
              <a:pPr>
                <a:defRPr/>
              </a:pPr>
              <a:t>21</a:t>
            </a:fld>
            <a:endParaRPr lang="en-US" dirty="0"/>
          </a:p>
        </p:txBody>
      </p:sp>
    </p:spTree>
    <p:extLst>
      <p:ext uri="{BB962C8B-B14F-4D97-AF65-F5344CB8AC3E}">
        <p14:creationId xmlns:p14="http://schemas.microsoft.com/office/powerpoint/2010/main" val="230330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0" defTabSz="948317">
              <a:defRPr/>
            </a:pPr>
            <a:r>
              <a:rPr lang="en-US" dirty="0"/>
              <a:t>At the Census Bureau we believe in taking a data-driven approach to solve problems. To that end, we have developed a tool that can assist Partnership Specialists and community leaders to plan at the local level where we anticipate a low response. </a:t>
            </a:r>
          </a:p>
          <a:p>
            <a:pPr marL="0" marR="0" lvl="0" indent="0" algn="l" defTabSz="94831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48317" rtl="0" eaLnBrk="1" fontAlgn="auto" latinLnBrk="0" hangingPunct="1">
              <a:lnSpc>
                <a:spcPct val="100000"/>
              </a:lnSpc>
              <a:spcBef>
                <a:spcPts val="0"/>
              </a:spcBef>
              <a:spcAft>
                <a:spcPts val="0"/>
              </a:spcAft>
              <a:buClrTx/>
              <a:buSzTx/>
              <a:buFontTx/>
              <a:buNone/>
              <a:tabLst/>
              <a:defRPr/>
            </a:pPr>
            <a:r>
              <a:rPr lang="en-US" dirty="0"/>
              <a:t>You are looking at a screenshot from an interactive mapping application called the Response Outreach Area Mapper, or ROAM. This tool was developed to make it easier to identify hard-to-survey areas and to provide a socioeconomic and demographic characteristic profile of these areas using American Community Survey (ACS) estimates. ROAM</a:t>
            </a:r>
            <a:r>
              <a:rPr lang="en-US" baseline="0" dirty="0"/>
              <a:t> </a:t>
            </a:r>
            <a:r>
              <a:rPr lang="en-US" dirty="0"/>
              <a:t>allows the user to visualize areas that are considered hard to survey down to the census tract level. The hard-to-survey areas are represented by the darker shading. Each tract has a Low</a:t>
            </a:r>
            <a:r>
              <a:rPr lang="en-US" baseline="0" dirty="0"/>
              <a:t> Response Score, which represents the predicted mail non-response rate. </a:t>
            </a:r>
          </a:p>
          <a:p>
            <a:pPr marL="0" marR="0" lvl="0" indent="0" algn="l" defTabSz="948317" rtl="0" eaLnBrk="1" fontAlgn="auto" latinLnBrk="0" hangingPunct="1">
              <a:lnSpc>
                <a:spcPct val="100000"/>
              </a:lnSpc>
              <a:spcBef>
                <a:spcPts val="0"/>
              </a:spcBef>
              <a:spcAft>
                <a:spcPts val="0"/>
              </a:spcAft>
              <a:buClrTx/>
              <a:buSzTx/>
              <a:buFontTx/>
              <a:buNone/>
              <a:tabLst/>
              <a:defRPr/>
            </a:pPr>
            <a:endParaRPr lang="en-US" dirty="0"/>
          </a:p>
          <a:p>
            <a:pPr defTabSz="948317">
              <a:defRPr/>
            </a:pPr>
            <a:r>
              <a:rPr lang="en-US" dirty="0"/>
              <a:t>Areas can be hard-to-survey for different reasons.</a:t>
            </a:r>
            <a:r>
              <a:rPr lang="en-US" baseline="0" dirty="0"/>
              <a:t> Drilling down and l</a:t>
            </a:r>
            <a:r>
              <a:rPr lang="en-US" dirty="0"/>
              <a:t>earning about these</a:t>
            </a:r>
            <a:r>
              <a:rPr lang="en-US" baseline="0" dirty="0"/>
              <a:t> </a:t>
            </a:r>
            <a:r>
              <a:rPr lang="en-US" dirty="0"/>
              <a:t>areas allows us to create a tailored communication and partnership campaign, and to plan for field resources including hiring staff with language skills.</a:t>
            </a:r>
          </a:p>
          <a:p>
            <a:pPr defTabSz="948317">
              <a:defRPr/>
            </a:pPr>
            <a:endParaRPr lang="en-US" dirty="0"/>
          </a:p>
          <a:p>
            <a:pPr defTabSz="948317">
              <a:defRPr/>
            </a:pPr>
            <a:r>
              <a:rPr lang="en-US" dirty="0"/>
              <a:t>The website is pretty straightforward… Simply highlight a census tract by clicking on it, and view the characteristics of that tract. </a:t>
            </a:r>
          </a:p>
          <a:p>
            <a:pPr defTabSz="948317">
              <a:defRPr/>
            </a:pPr>
            <a:endParaRPr lang="en-US" dirty="0"/>
          </a:p>
          <a:p>
            <a:pPr defTabSz="948317">
              <a:defRPr/>
            </a:pPr>
            <a:r>
              <a:rPr lang="en-US" dirty="0"/>
              <a:t>This tool is available for public use at the website shown.</a:t>
            </a:r>
          </a:p>
        </p:txBody>
      </p:sp>
      <p:sp>
        <p:nvSpPr>
          <p:cNvPr id="4" name="Slide Number Placeholder 3"/>
          <p:cNvSpPr>
            <a:spLocks noGrp="1"/>
          </p:cNvSpPr>
          <p:nvPr>
            <p:ph type="sldNum" sz="quarter" idx="10"/>
          </p:nvPr>
        </p:nvSpPr>
        <p:spPr/>
        <p:txBody>
          <a:bodyPr/>
          <a:lstStyle/>
          <a:p>
            <a:fld id="{D9F51A89-74B3-4837-9366-3760FAA991FF}" type="slidenum">
              <a:rPr lang="en-US" smtClean="0"/>
              <a:t>22</a:t>
            </a:fld>
            <a:endParaRPr lang="en-US" dirty="0"/>
          </a:p>
        </p:txBody>
      </p:sp>
    </p:spTree>
    <p:extLst>
      <p:ext uri="{BB962C8B-B14F-4D97-AF65-F5344CB8AC3E}">
        <p14:creationId xmlns:p14="http://schemas.microsoft.com/office/powerpoint/2010/main" val="214203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 don’t want to leave</a:t>
            </a:r>
            <a:r>
              <a:rPr lang="en-US" baseline="0" dirty="0"/>
              <a:t> here today without mentioning the Census Bureau’s </a:t>
            </a:r>
            <a:r>
              <a:rPr lang="en-US" dirty="0"/>
              <a:t>Data Dissemination Program.</a:t>
            </a:r>
            <a:r>
              <a:rPr lang="en-US" baseline="0" dirty="0"/>
              <a:t> This program was</a:t>
            </a:r>
            <a:r>
              <a:rPr lang="en-US" dirty="0"/>
              <a:t> developed to help you understand and utilize the vast array of data we have available on our website. This is a FREE program, a service we provide</a:t>
            </a:r>
            <a:r>
              <a:rPr lang="en-US" baseline="0" dirty="0"/>
              <a:t> to give back to our partners and communities. O</a:t>
            </a:r>
            <a:r>
              <a:rPr lang="en-US" dirty="0"/>
              <a:t>ur expert staff can customize a training workshop for you or your constituents.</a:t>
            </a:r>
            <a:r>
              <a:rPr lang="en-US" baseline="0" dirty="0"/>
              <a:t> Trainings can</a:t>
            </a:r>
            <a:r>
              <a:rPr lang="en-US" dirty="0"/>
              <a:t> be done in person or via webinar. Our staff are well-versed in the data tools available on our website, including American </a:t>
            </a:r>
            <a:r>
              <a:rPr lang="en-US" dirty="0" err="1"/>
              <a:t>FactFinder</a:t>
            </a:r>
            <a:r>
              <a:rPr lang="en-US" dirty="0"/>
              <a:t>, Census Business Builder, My Congressional District and others.  </a:t>
            </a:r>
          </a:p>
          <a:p>
            <a:endParaRPr lang="en-US" dirty="0"/>
          </a:p>
          <a:p>
            <a:r>
              <a:rPr lang="en-US" dirty="0"/>
              <a:t>The Data Dissemination staff are available to our partners for events to help educate people on the uses of the data.   </a:t>
            </a:r>
          </a:p>
        </p:txBody>
      </p:sp>
      <p:sp>
        <p:nvSpPr>
          <p:cNvPr id="4" name="Slide Number Placeholder 3"/>
          <p:cNvSpPr>
            <a:spLocks noGrp="1"/>
          </p:cNvSpPr>
          <p:nvPr>
            <p:ph type="sldNum" sz="quarter" idx="10"/>
          </p:nvPr>
        </p:nvSpPr>
        <p:spPr/>
        <p:txBody>
          <a:bodyPr/>
          <a:lstStyle/>
          <a:p>
            <a:pPr defTabSz="940591">
              <a:defRPr/>
            </a:pPr>
            <a:fld id="{D9F51A89-74B3-4837-9366-3760FAA991FF}" type="slidenum">
              <a:rPr lang="en-US">
                <a:solidFill>
                  <a:prstClr val="black"/>
                </a:solidFill>
                <a:latin typeface="Calibri"/>
              </a:rPr>
              <a:pPr defTabSz="940591">
                <a:defRPr/>
              </a:pPr>
              <a:t>23</a:t>
            </a:fld>
            <a:endParaRPr lang="en-US" dirty="0">
              <a:solidFill>
                <a:prstClr val="black"/>
              </a:solidFill>
              <a:latin typeface="Calibri"/>
            </a:endParaRPr>
          </a:p>
        </p:txBody>
      </p:sp>
    </p:spTree>
    <p:extLst>
      <p:ext uri="{BB962C8B-B14F-4D97-AF65-F5344CB8AC3E}">
        <p14:creationId xmlns:p14="http://schemas.microsoft.com/office/powerpoint/2010/main" val="3541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57188" y="568325"/>
            <a:ext cx="6296025" cy="3541713"/>
          </a:xfrm>
          <a:ln/>
        </p:spPr>
      </p:sp>
      <p:sp>
        <p:nvSpPr>
          <p:cNvPr id="51203" name="Notes Placeholder 2"/>
          <p:cNvSpPr>
            <a:spLocks noGrp="1"/>
          </p:cNvSpPr>
          <p:nvPr>
            <p:ph type="body" idx="1"/>
          </p:nvPr>
        </p:nvSpPr>
        <p:spPr>
          <a:xfrm>
            <a:off x="634999" y="4419600"/>
            <a:ext cx="5740402" cy="4288974"/>
          </a:xfrm>
          <a:noFill/>
          <a:ln/>
        </p:spPr>
        <p:txBody>
          <a:bodyPr/>
          <a:lstStyle/>
          <a:p>
            <a:pPr eaLnBrk="1" hangingPunct="1">
              <a:spcBef>
                <a:spcPct val="0"/>
              </a:spcBef>
            </a:pPr>
            <a:r>
              <a:rPr lang="en-US" baseline="0" dirty="0"/>
              <a:t>We are very active on social media, so add us!</a:t>
            </a:r>
          </a:p>
          <a:p>
            <a:pPr eaLnBrk="1" hangingPunct="1">
              <a:spcBef>
                <a:spcPct val="0"/>
              </a:spcBef>
            </a:pPr>
            <a:endParaRPr lang="en-US" baseline="0" dirty="0"/>
          </a:p>
          <a:p>
            <a:pPr eaLnBrk="1" hangingPunct="1">
              <a:spcBef>
                <a:spcPct val="0"/>
              </a:spcBef>
            </a:pPr>
            <a:endParaRPr lang="en-US" baseline="0" dirty="0"/>
          </a:p>
          <a:p>
            <a:pPr eaLnBrk="1" hangingPunct="1">
              <a:spcBef>
                <a:spcPct val="0"/>
              </a:spcBef>
            </a:pPr>
            <a:endParaRPr lang="en-US" baseline="0"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24</a:t>
            </a:fld>
            <a:endParaRPr lang="en-US"/>
          </a:p>
        </p:txBody>
      </p:sp>
    </p:spTree>
    <p:extLst>
      <p:ext uri="{BB962C8B-B14F-4D97-AF65-F5344CB8AC3E}">
        <p14:creationId xmlns:p14="http://schemas.microsoft.com/office/powerpoint/2010/main" val="310250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eaLnBrk="1" hangingPunct="1">
              <a:spcBef>
                <a:spcPct val="0"/>
              </a:spcBef>
            </a:pPr>
            <a:r>
              <a:rPr lang="en-US" sz="1100" dirty="0"/>
              <a:t>If you have any questions about any of the information we’ve covered here today</a:t>
            </a:r>
            <a:r>
              <a:rPr lang="en-US" sz="1100" baseline="0" dirty="0"/>
              <a:t> -</a:t>
            </a:r>
            <a:r>
              <a:rPr lang="en-US" sz="1100" dirty="0"/>
              <a:t> or anything Census</a:t>
            </a:r>
            <a:r>
              <a:rPr lang="en-US" sz="1100" baseline="0" dirty="0"/>
              <a:t> related -</a:t>
            </a:r>
            <a:r>
              <a:rPr lang="en-US" sz="1100" dirty="0"/>
              <a:t> don’t hesitate</a:t>
            </a:r>
            <a:r>
              <a:rPr lang="en-US" sz="1100" baseline="0" dirty="0"/>
              <a:t> to </a:t>
            </a:r>
            <a:r>
              <a:rPr lang="en-US" sz="1100" dirty="0"/>
              <a:t>contact me.  If I don’t know the answer, I will find someone who does and get back to you. My contact information is on the screen. </a:t>
            </a:r>
          </a:p>
          <a:p>
            <a:pPr eaLnBrk="1" hangingPunct="1">
              <a:spcBef>
                <a:spcPct val="0"/>
              </a:spcBef>
            </a:pPr>
            <a:endParaRPr lang="en-US" sz="1100" dirty="0"/>
          </a:p>
          <a:p>
            <a:pPr eaLnBrk="1" hangingPunct="1">
              <a:spcBef>
                <a:spcPct val="0"/>
              </a:spcBef>
            </a:pPr>
            <a:r>
              <a:rPr lang="en-US" sz="1100" dirty="0"/>
              <a:t>Are there any questions?</a:t>
            </a:r>
          </a:p>
          <a:p>
            <a:pPr eaLnBrk="1" hangingPunct="1">
              <a:spcBef>
                <a:spcPct val="0"/>
              </a:spcBef>
            </a:pPr>
            <a:endParaRPr lang="en-US" sz="1100" dirty="0"/>
          </a:p>
          <a:p>
            <a:pPr eaLnBrk="1" hangingPunct="1">
              <a:spcBef>
                <a:spcPct val="0"/>
              </a:spcBef>
            </a:pPr>
            <a:r>
              <a:rPr lang="en-US" sz="1100" dirty="0"/>
              <a:t>Thank</a:t>
            </a:r>
            <a:r>
              <a:rPr lang="en-US" sz="1100" baseline="0" dirty="0"/>
              <a:t> you!</a:t>
            </a:r>
            <a:endParaRPr lang="en-US" sz="1100" dirty="0"/>
          </a:p>
        </p:txBody>
      </p:sp>
      <p:sp>
        <p:nvSpPr>
          <p:cNvPr id="4" name="Slide Number Placeholder 3"/>
          <p:cNvSpPr>
            <a:spLocks noGrp="1"/>
          </p:cNvSpPr>
          <p:nvPr>
            <p:ph type="sldNum" sz="quarter" idx="10"/>
          </p:nvPr>
        </p:nvSpPr>
        <p:spPr/>
        <p:txBody>
          <a:bodyPr/>
          <a:lstStyle/>
          <a:p>
            <a:fld id="{D9F51A89-74B3-4837-9366-3760FAA991FF}" type="slidenum">
              <a:rPr lang="en-US" smtClean="0"/>
              <a:t>25</a:t>
            </a:fld>
            <a:endParaRPr lang="en-US" dirty="0"/>
          </a:p>
        </p:txBody>
      </p:sp>
    </p:spTree>
    <p:extLst>
      <p:ext uri="{BB962C8B-B14F-4D97-AF65-F5344CB8AC3E}">
        <p14:creationId xmlns:p14="http://schemas.microsoft.com/office/powerpoint/2010/main" val="171733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3025"/>
            <a:ext cx="6070600" cy="3414713"/>
          </a:xfrm>
        </p:spPr>
      </p:sp>
      <p:sp>
        <p:nvSpPr>
          <p:cNvPr id="3" name="Notes Placeholder 2"/>
          <p:cNvSpPr>
            <a:spLocks noGrp="1"/>
          </p:cNvSpPr>
          <p:nvPr>
            <p:ph type="body" idx="1"/>
          </p:nvPr>
        </p:nvSpPr>
        <p:spPr>
          <a:xfrm>
            <a:off x="228600" y="3581400"/>
            <a:ext cx="6629400" cy="5562601"/>
          </a:xfrm>
        </p:spPr>
        <p:txBody>
          <a:bodyPr/>
          <a:lstStyle/>
          <a:p>
            <a:r>
              <a:rPr lang="en-US" sz="1100" dirty="0"/>
              <a:t>People often ask us what we do in between each census.   We are very busy.  The Census Bureau collects data on a variety of subjects.  To paint a complete a picture of the United States we conduct over 130 Censuses and Surveys. (GO OVER ACS &amp; CPS, and only mention others)</a:t>
            </a:r>
          </a:p>
          <a:p>
            <a:pPr marL="171450" indent="-171450">
              <a:buFont typeface="Arial" panose="020B0604020202020204" pitchFamily="34" charset="0"/>
              <a:buChar char="•"/>
            </a:pPr>
            <a:r>
              <a:rPr lang="en-US" sz="1100" dirty="0"/>
              <a:t>Besides the Census which happens every 10 years, years ending in 0, the Census Bureau conducts the American Community Survey. The American Community Survey is an ongoing survey that provides vital information on a yearly basis about our nation and its people.  Through the ACS, we know more about jobs and occupations, educational attainment, veterans, whether people own or rent their homes, as well as other topics. </a:t>
            </a:r>
          </a:p>
          <a:p>
            <a:pPr marL="171450" indent="-171450">
              <a:buFont typeface="Arial" panose="020B0604020202020204" pitchFamily="34" charset="0"/>
              <a:buChar char="•"/>
            </a:pPr>
            <a:r>
              <a:rPr lang="en-US" sz="1100" dirty="0"/>
              <a:t>The Current Population Survey is one of the oldest, largest, and most well-recognized surveys in the United States. The Current Population Survey is sponsored jointly by the U.S. Census Bureau and the U.S. Bureau of Labor Statistics and is the primary source of labor force statistics for the population of the United States.  Data from the Current Population Survey is used to calculate the unemployment rate.</a:t>
            </a:r>
          </a:p>
          <a:p>
            <a:pPr marL="171450" indent="-171450">
              <a:buFont typeface="Arial" panose="020B0604020202020204" pitchFamily="34" charset="0"/>
              <a:buChar char="•"/>
            </a:pPr>
            <a:r>
              <a:rPr lang="en-US" sz="1100" dirty="0"/>
              <a:t>The Census Bureau also conducts the American Housing Survey to provide a current and continuous series of data on selected housing and demographic characteristics.  Policy analysts, program managers, budget analysts, and Congressional staff use American Housing Survey data to monitor supply and demand, as well as changes in housing conditions and costs, in order to assess housing needs.</a:t>
            </a:r>
          </a:p>
          <a:p>
            <a:pPr marL="171450" indent="-171450">
              <a:buFont typeface="Arial" panose="020B0604020202020204" pitchFamily="34" charset="0"/>
              <a:buChar char="•"/>
            </a:pPr>
            <a:r>
              <a:rPr lang="en-US" sz="1100" dirty="0"/>
              <a:t>The Census Bureau also collects information on the private and public sectors.  </a:t>
            </a:r>
          </a:p>
          <a:p>
            <a:pPr marL="171450" indent="-171450">
              <a:buFont typeface="Arial" panose="020B0604020202020204" pitchFamily="34" charset="0"/>
              <a:buChar char="•"/>
            </a:pPr>
            <a:r>
              <a:rPr lang="en-US" sz="1100" dirty="0"/>
              <a:t>Every five years, in years ending in 2 and 7, the U.S. Census Bureau collects extensive statistics about businesses that are essential to understanding the American economy.  This official count, better known as the Economic Census, serves as the foundation for the measurement of U.S. businesses and their economic impact.  As part of the Census Bureau’s mission to provide timely information on the health of the U.S. economy, this “business” census serves as the most extensive collection of data related to business activity.  Nearly 4 million businesses, large, medium and small, covering most industries and all geographic areas of the United States will receive surveys tailored to their primary business activity.</a:t>
            </a:r>
          </a:p>
          <a:p>
            <a:pPr marL="171450" indent="-171450">
              <a:buFont typeface="Arial" panose="020B0604020202020204" pitchFamily="34" charset="0"/>
              <a:buChar char="•"/>
            </a:pPr>
            <a:r>
              <a:rPr lang="en-US" sz="1100" dirty="0"/>
              <a:t>The Census of Governments is also conducted in years ending in years ending in 2 and 7.  The Census of Governments identifies the scope and nature of the nation's state and local government sector; provides authoritative benchmark figures of public finance and public employment; classifies local government organizations, powers, and activities; and measures federal, state, and local fiscal relationships.   Information provided by the Census of Governments include; how governments are organized, government employment and payroll, and government finances.</a:t>
            </a:r>
          </a:p>
          <a:p>
            <a:pPr marL="171450" indent="-171450">
              <a:buFont typeface="Arial" panose="020B0604020202020204" pitchFamily="34" charset="0"/>
              <a:buChar char="•"/>
            </a:pPr>
            <a:r>
              <a:rPr lang="en-US" sz="1100" dirty="0"/>
              <a:t>Both the Economic Census and the Census of Governments have related surveys that are conducted quarterly and annually to provide ongoing insight to the United States public and private sectors.</a:t>
            </a:r>
          </a:p>
        </p:txBody>
      </p:sp>
      <p:sp>
        <p:nvSpPr>
          <p:cNvPr id="4" name="Slide Number Placeholder 3"/>
          <p:cNvSpPr>
            <a:spLocks noGrp="1"/>
          </p:cNvSpPr>
          <p:nvPr>
            <p:ph type="sldNum" sz="quarter" idx="10"/>
          </p:nvPr>
        </p:nvSpPr>
        <p:spPr/>
        <p:txBody>
          <a:bodyPr/>
          <a:lstStyle/>
          <a:p>
            <a:fld id="{F6ABE983-5E90-4177-8809-68B4B1BD9BB8}" type="slidenum">
              <a:rPr lang="en-US" smtClean="0"/>
              <a:t>3</a:t>
            </a:fld>
            <a:endParaRPr lang="en-US"/>
          </a:p>
        </p:txBody>
      </p:sp>
    </p:spTree>
    <p:extLst>
      <p:ext uri="{BB962C8B-B14F-4D97-AF65-F5344CB8AC3E}">
        <p14:creationId xmlns:p14="http://schemas.microsoft.com/office/powerpoint/2010/main" val="185140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Let’s get started with the 2020 Census….</a:t>
            </a:r>
          </a:p>
          <a:p>
            <a:endParaRPr lang="en-US" dirty="0"/>
          </a:p>
          <a:p>
            <a:r>
              <a:rPr lang="en-US" dirty="0"/>
              <a:t>As I mentioned , the Census is mandated by the United States Constitution and has been around since 1790.  </a:t>
            </a:r>
          </a:p>
          <a:p>
            <a:endParaRPr lang="en-US" dirty="0"/>
          </a:p>
          <a:p>
            <a:r>
              <a:rPr lang="en-US" dirty="0"/>
              <a:t>In 1790, Thomas Jefferson was director of the first census.  Then In 1790, they only needed 650 enumerators to count 3.9 million residents in 13 states.  At the time New York City was the largest urban place with 33 thousand people.  In 2010, the Census Bureau needed about 635 thousand  enumerators to count a population of about 308 million people</a:t>
            </a:r>
          </a:p>
          <a:p>
            <a:endParaRPr lang="en-US" dirty="0"/>
          </a:p>
          <a:p>
            <a:r>
              <a:rPr lang="en-US" dirty="0"/>
              <a:t>To give you an idea of the magnitude of conducting a Census, A Census is the largest U.S. peacetime mobilization and operation conducted.</a:t>
            </a:r>
          </a:p>
          <a:p>
            <a:endParaRPr lang="en-US" dirty="0"/>
          </a:p>
          <a:p>
            <a:r>
              <a:rPr lang="en-US" dirty="0"/>
              <a:t>In 2020 we will be attempting to count over an estimated 330 million people in 140 million households. </a:t>
            </a:r>
          </a:p>
          <a:p>
            <a:endParaRPr lang="en-US" dirty="0"/>
          </a:p>
          <a:p>
            <a:pPr lvl="0"/>
            <a:r>
              <a:rPr lang="en-US" dirty="0"/>
              <a:t>The law requires the Census Bureau to keep your information confidential.  Your responses are only used to produce statistics  </a:t>
            </a:r>
          </a:p>
          <a:p>
            <a:pPr lvl="0"/>
            <a:r>
              <a:rPr lang="en-US" dirty="0"/>
              <a:t>All Census Bureau workers take a legally binding, lifetime oath to protect your information.  Anyone who violates that oath could face jail time, a $250,000 fine, or both.</a:t>
            </a:r>
          </a:p>
        </p:txBody>
      </p:sp>
      <p:sp>
        <p:nvSpPr>
          <p:cNvPr id="4" name="Slide Number Placeholder 3"/>
          <p:cNvSpPr>
            <a:spLocks noGrp="1"/>
          </p:cNvSpPr>
          <p:nvPr>
            <p:ph type="sldNum" sz="quarter" idx="10"/>
          </p:nvPr>
        </p:nvSpPr>
        <p:spPr/>
        <p:txBody>
          <a:bodyPr/>
          <a:lstStyle/>
          <a:p>
            <a:fld id="{F6ABE983-5E90-4177-8809-68B4B1BD9BB8}" type="slidenum">
              <a:rPr lang="en-US" smtClean="0"/>
              <a:t>4</a:t>
            </a:fld>
            <a:endParaRPr lang="en-US"/>
          </a:p>
        </p:txBody>
      </p:sp>
    </p:spTree>
    <p:extLst>
      <p:ext uri="{BB962C8B-B14F-4D97-AF65-F5344CB8AC3E}">
        <p14:creationId xmlns:p14="http://schemas.microsoft.com/office/powerpoint/2010/main" val="372777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14172">
              <a:defRPr/>
            </a:pPr>
            <a:r>
              <a:rPr lang="en-US" dirty="0"/>
              <a:t>Why do we conduct the Census? The primary purpose of the</a:t>
            </a:r>
            <a:r>
              <a:rPr lang="en-US" baseline="0" dirty="0"/>
              <a:t> decennial census </a:t>
            </a:r>
            <a:r>
              <a:rPr lang="en-US" dirty="0"/>
              <a:t>is to apportion seats in the U.S. House of Representatives among states. </a:t>
            </a:r>
          </a:p>
          <a:p>
            <a:pPr defTabSz="914172">
              <a:defRPr/>
            </a:pPr>
            <a:endParaRPr lang="en-US" dirty="0"/>
          </a:p>
          <a:p>
            <a:pPr defTabSz="914172">
              <a:defRPr/>
            </a:pPr>
            <a:r>
              <a:rPr lang="en-US" dirty="0"/>
              <a:t>Additionally…</a:t>
            </a:r>
          </a:p>
          <a:p>
            <a:endParaRPr lang="en-US" dirty="0"/>
          </a:p>
          <a:p>
            <a:r>
              <a:rPr lang="en-US" dirty="0"/>
              <a:t>States and local governments use Census data to draw congressional and state legislative districts, school districts and voting precincts.</a:t>
            </a:r>
          </a:p>
          <a:p>
            <a:endParaRPr lang="en-US" dirty="0"/>
          </a:p>
          <a:p>
            <a:r>
              <a:rPr lang="en-US" dirty="0"/>
              <a:t>Federal Agencies use Census data to distribute over $675 billion each year to the states.</a:t>
            </a:r>
          </a:p>
          <a:p>
            <a:endParaRPr lang="en-US" dirty="0"/>
          </a:p>
          <a:p>
            <a:r>
              <a:rPr lang="en-US" dirty="0"/>
              <a:t>Census data are used by federal, tribal, state, and local governments to make informed decisions for their communities.  </a:t>
            </a:r>
          </a:p>
          <a:p>
            <a:endParaRPr lang="en-US" dirty="0"/>
          </a:p>
          <a:p>
            <a:r>
              <a:rPr lang="en-US" dirty="0"/>
              <a:t>Also, businesses and nonprofit organizations use Census data to meet the needs of the populations they serve. For example, an entrepreneur</a:t>
            </a:r>
            <a:r>
              <a:rPr lang="en-US" baseline="0" dirty="0"/>
              <a:t> might research </a:t>
            </a:r>
            <a:r>
              <a:rPr lang="en-US" dirty="0"/>
              <a:t>where to locate a new business venture based on demographics and income in a particular</a:t>
            </a:r>
            <a:r>
              <a:rPr lang="en-US" baseline="0" dirty="0"/>
              <a:t> area, as well as</a:t>
            </a:r>
            <a:r>
              <a:rPr lang="en-US" dirty="0"/>
              <a:t> the size of the target market.</a:t>
            </a:r>
          </a:p>
        </p:txBody>
      </p:sp>
      <p:sp>
        <p:nvSpPr>
          <p:cNvPr id="4" name="Slide Number Placeholder 3"/>
          <p:cNvSpPr>
            <a:spLocks noGrp="1"/>
          </p:cNvSpPr>
          <p:nvPr>
            <p:ph type="sldNum" sz="quarter" idx="10"/>
          </p:nvPr>
        </p:nvSpPr>
        <p:spPr/>
        <p:txBody>
          <a:bodyPr/>
          <a:lstStyle/>
          <a:p>
            <a:fld id="{498A63C9-DD9C-4CD6-9E6A-CA39E719FDD9}" type="slidenum">
              <a:rPr lang="en-US" smtClean="0"/>
              <a:t>5</a:t>
            </a:fld>
            <a:endParaRPr lang="en-US"/>
          </a:p>
        </p:txBody>
      </p:sp>
    </p:spTree>
    <p:extLst>
      <p:ext uri="{BB962C8B-B14F-4D97-AF65-F5344CB8AC3E}">
        <p14:creationId xmlns:p14="http://schemas.microsoft.com/office/powerpoint/2010/main" val="367696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aseline="0" dirty="0"/>
              <a:t>Protecting the data we collect is a top priority. More importantly, it’s the law…. </a:t>
            </a:r>
            <a:r>
              <a:rPr lang="en-US" dirty="0"/>
              <a:t>The Census Bureau is bound by Title 13 of the United States Code. These laws not only provide authority for the work we do, but also provide strong protection for the information we collect from individuals and businesses.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13 provides the following protections to individuals and businesses who provide information to the Census Bureau:</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Personal information cannot be shared with any government agency or court.</a:t>
            </a:r>
          </a:p>
          <a:p>
            <a:endParaRPr lang="en-US" dirty="0"/>
          </a:p>
          <a:p>
            <a:pPr marL="171450" indent="-171450">
              <a:buFont typeface="Arial" panose="020B0604020202020204" pitchFamily="34" charset="0"/>
              <a:buChar char="•"/>
            </a:pPr>
            <a:r>
              <a:rPr lang="en-US" dirty="0"/>
              <a:t>Census Bureau employees are sworn to protect confidentiality. Every person with access to your data is sworn for life to protect your information and understands that the penalties for violating this law are applicable for a lifetime. </a:t>
            </a:r>
          </a:p>
          <a:p>
            <a:endParaRPr lang="en-US" dirty="0"/>
          </a:p>
          <a:p>
            <a:pPr marL="171450" indent="-171450">
              <a:buFont typeface="Arial" panose="020B0604020202020204" pitchFamily="34" charset="0"/>
              <a:buChar char="•"/>
            </a:pPr>
            <a:r>
              <a:rPr lang="en-US" dirty="0"/>
              <a:t>Violating the law is a serious federal crime, and penalties include a federal prison sentence of up to five years, a fine of up to $250,000, or both.</a:t>
            </a:r>
          </a:p>
          <a:p>
            <a:endParaRPr lang="en-US" dirty="0"/>
          </a:p>
          <a:p>
            <a:r>
              <a:rPr lang="en-US" dirty="0"/>
              <a:t>Because we are conducting the 2020 Census online, it is absolutely critical that we have secure systems in place. We are working with cybersecurity experts in the private sector and in the intelligence community to ensure our program meets the highest standards.</a:t>
            </a:r>
          </a:p>
        </p:txBody>
      </p:sp>
      <p:sp>
        <p:nvSpPr>
          <p:cNvPr id="4" name="Slide Number Placeholder 3"/>
          <p:cNvSpPr>
            <a:spLocks noGrp="1"/>
          </p:cNvSpPr>
          <p:nvPr>
            <p:ph type="sldNum" sz="quarter" idx="10"/>
          </p:nvPr>
        </p:nvSpPr>
        <p:spPr/>
        <p:txBody>
          <a:bodyPr/>
          <a:lstStyle/>
          <a:p>
            <a:fld id="{D9F51A89-74B3-4837-9366-3760FAA991FF}" type="slidenum">
              <a:rPr lang="en-US" smtClean="0"/>
              <a:t>6</a:t>
            </a:fld>
            <a:endParaRPr lang="en-US" dirty="0"/>
          </a:p>
        </p:txBody>
      </p:sp>
    </p:spTree>
    <p:extLst>
      <p:ext uri="{BB962C8B-B14F-4D97-AF65-F5344CB8AC3E}">
        <p14:creationId xmlns:p14="http://schemas.microsoft.com/office/powerpoint/2010/main" val="123724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04800"/>
            <a:ext cx="6194425" cy="3484563"/>
          </a:xfrm>
        </p:spPr>
      </p:sp>
      <p:sp>
        <p:nvSpPr>
          <p:cNvPr id="3" name="Notes Placeholder 2"/>
          <p:cNvSpPr>
            <a:spLocks noGrp="1"/>
          </p:cNvSpPr>
          <p:nvPr>
            <p:ph type="body" idx="1"/>
          </p:nvPr>
        </p:nvSpPr>
        <p:spPr>
          <a:xfrm>
            <a:off x="381000" y="4038600"/>
            <a:ext cx="6248400" cy="5105400"/>
          </a:xfrm>
        </p:spPr>
        <p:txBody>
          <a:bodyPr/>
          <a:lstStyle/>
          <a:p>
            <a:pPr defTabSz="948507">
              <a:defRPr/>
            </a:pPr>
            <a:r>
              <a:rPr lang="en-US" sz="1100" dirty="0"/>
              <a:t>This slide illustrates our design plans for the 2020 Census. To get an accurate count, the Census Bureau must build an accurate address list of every housing unit, maximize self-response to the census, and efficiently follow up with those who do not respond. (DON’T SPEND A LOT OF TIME ON THIS SLIDE)</a:t>
            </a:r>
          </a:p>
          <a:p>
            <a:pPr defTabSz="948507">
              <a:defRPr/>
            </a:pPr>
            <a:endParaRPr lang="en-US" sz="1100" dirty="0"/>
          </a:p>
          <a:p>
            <a:pPr lvl="0"/>
            <a:r>
              <a:rPr lang="en-US" sz="1100" dirty="0"/>
              <a:t>First, we have to establish where to count people.</a:t>
            </a:r>
            <a:r>
              <a:rPr lang="en-US" sz="1100" baseline="0" dirty="0"/>
              <a:t> </a:t>
            </a:r>
            <a:r>
              <a:rPr lang="en-US" sz="1100" dirty="0"/>
              <a:t>This step will create our final list of addresses where we expect a response for the census. We maintain a Master Address File, which is updated throughout the decade using Postal Service Updates</a:t>
            </a:r>
            <a:r>
              <a:rPr lang="en-US" sz="1100" baseline="0" dirty="0"/>
              <a:t>, staff updates from </a:t>
            </a:r>
            <a:r>
              <a:rPr lang="en-US" sz="1100" dirty="0"/>
              <a:t>work on current surveys, and we’ve also gotten input from local governments through the LUCA program</a:t>
            </a:r>
            <a:r>
              <a:rPr lang="en-US" sz="1100" baseline="0" dirty="0"/>
              <a:t> </a:t>
            </a:r>
            <a:r>
              <a:rPr lang="en-US" sz="1100" dirty="0"/>
              <a:t>to make sure that we have the most accurate address list possible. This is the foundation for the census.</a:t>
            </a:r>
          </a:p>
          <a:p>
            <a:pPr lvl="0"/>
            <a:endParaRPr lang="en-US" sz="1100" dirty="0"/>
          </a:p>
          <a:p>
            <a:pPr lvl="0"/>
            <a:r>
              <a:rPr lang="en-US" sz="1100" dirty="0"/>
              <a:t>Once we establish where to count the population, we need to motivate people to respond. We will have a national communications and partnership campaign, we’ll work with local leaders to educate the population on the importance of completing</a:t>
            </a:r>
            <a:r>
              <a:rPr lang="en-US" sz="1100" baseline="0" dirty="0"/>
              <a:t> the census</a:t>
            </a:r>
            <a:r>
              <a:rPr lang="en-US" sz="1100" dirty="0"/>
              <a:t>, and we’ll use new media platforms (Facebook, Twitter, etc.) as well as traditional</a:t>
            </a:r>
            <a:r>
              <a:rPr lang="en-US" sz="1100" baseline="0" dirty="0"/>
              <a:t> media to maximize outreach.</a:t>
            </a:r>
            <a:endParaRPr lang="en-US" sz="1100" dirty="0"/>
          </a:p>
          <a:p>
            <a:pPr lvl="0"/>
            <a:endParaRPr lang="en-US" sz="1100" dirty="0"/>
          </a:p>
          <a:p>
            <a:pPr lvl="0"/>
            <a:r>
              <a:rPr lang="en-US" sz="1100" dirty="0"/>
              <a:t>Finally we have to count the population. The 2020 Census will be the most technologically</a:t>
            </a:r>
            <a:r>
              <a:rPr lang="en-US" sz="1100" baseline="0" dirty="0"/>
              <a:t> advanced census ever conducted… </a:t>
            </a:r>
            <a:r>
              <a:rPr lang="en-US" sz="1100" kern="1200" dirty="0">
                <a:solidFill>
                  <a:schemeClr val="tx1"/>
                </a:solidFill>
                <a:effectLst/>
              </a:rPr>
              <a:t>For the first time, we’ll be able to respond online, by phone or by mail.</a:t>
            </a:r>
            <a:r>
              <a:rPr lang="en-US" sz="1100" dirty="0"/>
              <a:t> </a:t>
            </a:r>
          </a:p>
          <a:p>
            <a:pPr lvl="0"/>
            <a:endParaRPr lang="en-US" sz="1100" dirty="0"/>
          </a:p>
          <a:p>
            <a:pPr lvl="0"/>
            <a:r>
              <a:rPr lang="en-US" sz="1100" dirty="0"/>
              <a:t>We</a:t>
            </a:r>
            <a:r>
              <a:rPr lang="en-US" sz="1100" baseline="0" dirty="0"/>
              <a:t> will mail notifications in mid-March 2020 inviting households to go online and fill out their census. A few reminder mailings will be sent, and by mid-April we’ll send a paper questionnaire to any nonresponding housing unit. </a:t>
            </a:r>
            <a:r>
              <a:rPr lang="en-US" sz="1100" dirty="0"/>
              <a:t>Eventually, we will send enumerators out to visit the addresses</a:t>
            </a:r>
            <a:r>
              <a:rPr lang="en-US" sz="1100" baseline="0" dirty="0"/>
              <a:t> </a:t>
            </a:r>
            <a:r>
              <a:rPr lang="en-US" sz="1100" dirty="0"/>
              <a:t>who do not respond on their own. The more people we can persuade to respond online (or by phone or paper) the better off we will be in terms of the total cost of the census since sending</a:t>
            </a:r>
            <a:r>
              <a:rPr lang="en-US" sz="1100" baseline="0" dirty="0"/>
              <a:t> </a:t>
            </a:r>
            <a:r>
              <a:rPr lang="en-US" sz="1100" dirty="0"/>
              <a:t>enumerators in person drives</a:t>
            </a:r>
            <a:r>
              <a:rPr lang="en-US" sz="1100" baseline="0" dirty="0"/>
              <a:t> up the cost.</a:t>
            </a:r>
            <a:r>
              <a:rPr lang="en-US" sz="1100" dirty="0"/>
              <a:t> </a:t>
            </a:r>
          </a:p>
          <a:p>
            <a:pPr lvl="0"/>
            <a:endParaRPr lang="en-US" sz="1100" dirty="0"/>
          </a:p>
          <a:p>
            <a:pPr lvl="0"/>
            <a:r>
              <a:rPr lang="en-US" sz="1100" dirty="0"/>
              <a:t>All of this is done so that we can deliver the apportionment counts to the President of the United States by December 31, 2020.</a:t>
            </a:r>
          </a:p>
        </p:txBody>
      </p:sp>
      <p:sp>
        <p:nvSpPr>
          <p:cNvPr id="4" name="Slide Number Placeholder 3"/>
          <p:cNvSpPr>
            <a:spLocks noGrp="1"/>
          </p:cNvSpPr>
          <p:nvPr>
            <p:ph type="sldNum" sz="quarter" idx="10"/>
          </p:nvPr>
        </p:nvSpPr>
        <p:spPr/>
        <p:txBody>
          <a:bodyPr/>
          <a:lstStyle/>
          <a:p>
            <a:fld id="{D9F51A89-74B3-4837-9366-3760FAA991FF}" type="slidenum">
              <a:rPr lang="en-US" smtClean="0"/>
              <a:t>7</a:t>
            </a:fld>
            <a:endParaRPr lang="en-US" dirty="0"/>
          </a:p>
        </p:txBody>
      </p:sp>
    </p:spTree>
    <p:extLst>
      <p:ext uri="{BB962C8B-B14F-4D97-AF65-F5344CB8AC3E}">
        <p14:creationId xmlns:p14="http://schemas.microsoft.com/office/powerpoint/2010/main" val="150435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In terms of responding to</a:t>
            </a:r>
            <a:r>
              <a:rPr lang="en-US" baseline="0" dirty="0"/>
              <a:t> the census, we have developed a strong language assistance program to help us get the best possible self-response rates.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Online response will be supported in 12 non-English languages, as will our telephone questionnaire assistance </a:t>
            </a:r>
            <a:r>
              <a:rPr lang="en-US" sz="1200" dirty="0"/>
              <a:t>(Spanish, Chinese, Vietnamese, Korean, Russian, Arabic, Tagalog, Polish, French, Haitian Creole, Portuguese, Japanese)</a:t>
            </a:r>
            <a:endParaRPr lang="en-US" baseline="0" dirty="0"/>
          </a:p>
          <a:p>
            <a:endParaRPr lang="en-US" baseline="0" dirty="0"/>
          </a:p>
          <a:p>
            <a:r>
              <a:rPr lang="en-US" baseline="0" dirty="0"/>
              <a:t>Mailings will be bilingual in English and Spanish.</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plan to have language</a:t>
            </a:r>
            <a:r>
              <a:rPr lang="en-US" baseline="0" dirty="0"/>
              <a:t> materials, such as language guides, available in 59 non-English languages.</a:t>
            </a:r>
            <a:endParaRPr lang="en-US" dirty="0"/>
          </a:p>
        </p:txBody>
      </p:sp>
      <p:sp>
        <p:nvSpPr>
          <p:cNvPr id="4" name="Slide Number Placeholder 3"/>
          <p:cNvSpPr>
            <a:spLocks noGrp="1"/>
          </p:cNvSpPr>
          <p:nvPr>
            <p:ph type="sldNum" sz="quarter" idx="10"/>
          </p:nvPr>
        </p:nvSpPr>
        <p:spPr/>
        <p:txBody>
          <a:bodyPr/>
          <a:lstStyle/>
          <a:p>
            <a:fld id="{D9F51A89-74B3-4837-9366-3760FAA991FF}" type="slidenum">
              <a:rPr lang="en-US" smtClean="0"/>
              <a:t>8</a:t>
            </a:fld>
            <a:endParaRPr lang="en-US" dirty="0"/>
          </a:p>
        </p:txBody>
      </p:sp>
    </p:spTree>
    <p:extLst>
      <p:ext uri="{BB962C8B-B14F-4D97-AF65-F5344CB8AC3E}">
        <p14:creationId xmlns:p14="http://schemas.microsoft.com/office/powerpoint/2010/main" val="407665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These are the languages for which we are providing some assistance. The languages in the center in bold text are the 12 languages available for online and phone response.  </a:t>
            </a:r>
          </a:p>
        </p:txBody>
      </p:sp>
      <p:sp>
        <p:nvSpPr>
          <p:cNvPr id="4" name="Slide Number Placeholder 3"/>
          <p:cNvSpPr>
            <a:spLocks noGrp="1"/>
          </p:cNvSpPr>
          <p:nvPr>
            <p:ph type="sldNum" sz="quarter" idx="5"/>
          </p:nvPr>
        </p:nvSpPr>
        <p:spPr/>
        <p:txBody>
          <a:bodyPr/>
          <a:lstStyle/>
          <a:p>
            <a:fld id="{D9F51A89-74B3-4837-9366-3760FAA991FF}" type="slidenum">
              <a:rPr lang="en-US" smtClean="0"/>
              <a:t>9</a:t>
            </a:fld>
            <a:endParaRPr lang="en-US" dirty="0"/>
          </a:p>
        </p:txBody>
      </p:sp>
    </p:spTree>
    <p:extLst>
      <p:ext uri="{BB962C8B-B14F-4D97-AF65-F5344CB8AC3E}">
        <p14:creationId xmlns:p14="http://schemas.microsoft.com/office/powerpoint/2010/main" val="39938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14920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5537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415364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064363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
        <p:nvSpPr>
          <p:cNvPr id="4" name="Rectangle 3">
            <a:extLst>
              <a:ext uri="{FF2B5EF4-FFF2-40B4-BE49-F238E27FC236}">
                <a16:creationId xmlns:a16="http://schemas.microsoft.com/office/drawing/2014/main" id="{84EDCAF3-D7B9-4A0F-A1B2-87CBDB78744F}"/>
              </a:ext>
            </a:extLst>
          </p:cNvPr>
          <p:cNvSpPr/>
          <p:nvPr userDrawn="1"/>
        </p:nvSpPr>
        <p:spPr>
          <a:xfrm>
            <a:off x="0" y="0"/>
            <a:ext cx="12192000" cy="6858000"/>
          </a:xfrm>
          <a:prstGeom prst="rect">
            <a:avLst/>
          </a:prstGeom>
          <a:noFill/>
          <a:ln w="190500">
            <a:solidFill>
              <a:srgbClr val="305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5C2B47-6594-462D-838C-B317204DF33A}"/>
              </a:ext>
            </a:extLst>
          </p:cNvPr>
          <p:cNvSpPr/>
          <p:nvPr userDrawn="1"/>
        </p:nvSpPr>
        <p:spPr>
          <a:xfrm>
            <a:off x="10910888" y="5646954"/>
            <a:ext cx="1281112" cy="1188607"/>
          </a:xfrm>
          <a:prstGeom prst="rect">
            <a:avLst/>
          </a:prstGeom>
          <a:solidFill>
            <a:srgbClr val="3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5" name="Picture 24">
            <a:extLst>
              <a:ext uri="{FF2B5EF4-FFF2-40B4-BE49-F238E27FC236}">
                <a16:creationId xmlns:a16="http://schemas.microsoft.com/office/drawing/2014/main" id="{ABDCA3C6-3801-4864-AE3F-76702DB2B69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4572" y="5791201"/>
            <a:ext cx="1170879" cy="762000"/>
          </a:xfrm>
          <a:prstGeom prst="rect">
            <a:avLst/>
          </a:prstGeom>
        </p:spPr>
      </p:pic>
      <p:pic>
        <p:nvPicPr>
          <p:cNvPr id="26" name="Picture 25">
            <a:extLst>
              <a:ext uri="{FF2B5EF4-FFF2-40B4-BE49-F238E27FC236}">
                <a16:creationId xmlns:a16="http://schemas.microsoft.com/office/drawing/2014/main" id="{C954AEBE-3DBE-44C6-BA54-744C897900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17889082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2020census.gov/job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2.census.gov/about/partners/general/2020-recruitment-toolkit.pdf?" TargetMode="External"/><Relationship Id="rId4" Type="http://schemas.openxmlformats.org/officeDocument/2006/relationships/hyperlink" Target="http://www.usajobs.gov/"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nsus.gov/partners/2020-material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2020census.gov/en/partners/outreach-material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ensus.gov/roa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census.gov/academy"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www.2020census.g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hyperlink" Target="http://www.census.gov/data/training-workshops.html" TargetMode="External"/><Relationship Id="rId3" Type="http://schemas.openxmlformats.org/officeDocument/2006/relationships/hyperlink" Target="mailto:new.york.rcc.partnership@2020census.gov" TargetMode="External"/><Relationship Id="rId7" Type="http://schemas.openxmlformats.org/officeDocument/2006/relationships/hyperlink" Target="mailto:census.askdata@census.gov"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census.gov/about/regions/new-york/jobs.html" TargetMode="External"/><Relationship Id="rId5" Type="http://schemas.openxmlformats.org/officeDocument/2006/relationships/hyperlink" Target="http://www.usajobs.gov/" TargetMode="External"/><Relationship Id="rId4" Type="http://schemas.openxmlformats.org/officeDocument/2006/relationships/hyperlink" Target="http://www.2020census.gov/job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2438400" y="4078552"/>
            <a:ext cx="7315200" cy="1981200"/>
          </a:xfrm>
        </p:spPr>
        <p:txBody>
          <a:bodyPr>
            <a:normAutofit/>
          </a:bodyPr>
          <a:lstStyle/>
          <a:p>
            <a:pPr>
              <a:spcBef>
                <a:spcPts val="0"/>
              </a:spcBef>
            </a:pPr>
            <a:r>
              <a:rPr lang="en-US" sz="2800" b="0" dirty="0">
                <a:latin typeface="Gotham Book" pitchFamily="50" charset="0"/>
              </a:rPr>
              <a:t>Mario Lee, Partnership Specialist</a:t>
            </a:r>
            <a:br>
              <a:rPr lang="en-US" sz="2800" b="0" dirty="0">
                <a:latin typeface="Gotham Book" pitchFamily="50" charset="0"/>
              </a:rPr>
            </a:br>
            <a:r>
              <a:rPr lang="en-US" sz="2800" b="0" dirty="0">
                <a:latin typeface="Gotham Book" pitchFamily="50" charset="0"/>
              </a:rPr>
              <a:t>New York Regional Census Center</a:t>
            </a:r>
            <a:br>
              <a:rPr lang="en-US" sz="2200" b="0" dirty="0">
                <a:latin typeface="+mn-lt"/>
              </a:rPr>
            </a:br>
            <a:endParaRPr lang="en-US" sz="2200" b="0" dirty="0">
              <a:latin typeface="+mn-lt"/>
            </a:endParaRPr>
          </a:p>
        </p:txBody>
      </p:sp>
      <p:sp>
        <p:nvSpPr>
          <p:cNvPr id="13315" name="Rectangle 3"/>
          <p:cNvSpPr>
            <a:spLocks noGrp="1" noChangeArrowheads="1"/>
          </p:cNvSpPr>
          <p:nvPr>
            <p:ph type="subTitle" idx="4294967295"/>
          </p:nvPr>
        </p:nvSpPr>
        <p:spPr>
          <a:xfrm>
            <a:off x="76200" y="1150827"/>
            <a:ext cx="12115800" cy="1371600"/>
          </a:xfrm>
          <a:ln w="57150" cmpd="thinThick">
            <a:noFill/>
          </a:ln>
        </p:spPr>
        <p:txBody>
          <a:bodyPr>
            <a:noAutofit/>
          </a:bodyPr>
          <a:lstStyle/>
          <a:p>
            <a:pPr marL="0" indent="0" algn="ctr" eaLnBrk="0" hangingPunct="0">
              <a:spcBef>
                <a:spcPct val="0"/>
              </a:spcBef>
              <a:buNone/>
              <a:defRPr/>
            </a:pPr>
            <a:r>
              <a:rPr lang="en-US" sz="6000" b="1" dirty="0">
                <a:solidFill>
                  <a:srgbClr val="1F497D"/>
                </a:solidFill>
                <a:latin typeface="Gotham Black" pitchFamily="50" charset="0"/>
                <a:cs typeface="Arial" panose="020B0604020202020204" pitchFamily="34" charset="0"/>
              </a:rPr>
              <a:t>2020 Census</a:t>
            </a:r>
            <a:endParaRPr lang="en-US" sz="6000" b="1" dirty="0">
              <a:latin typeface="Gotham Black" pitchFamily="50" charset="0"/>
              <a:cs typeface="Arial" panose="020B0604020202020204" pitchFamily="34" charset="0"/>
            </a:endParaRPr>
          </a:p>
        </p:txBody>
      </p:sp>
      <p:pic>
        <p:nvPicPr>
          <p:cNvPr id="13316" name="Picture 1" descr="http://upload.wikimedia.org/wikipedia/commons/e/e1/Census_Bureau_seal.jpg"/>
          <p:cNvPicPr>
            <a:picLocks noChangeAspect="1" noChangeArrowheads="1"/>
          </p:cNvPicPr>
          <p:nvPr/>
        </p:nvPicPr>
        <p:blipFill>
          <a:blip r:embed="rId3"/>
          <a:srcRect/>
          <a:stretch>
            <a:fillRect/>
          </a:stretch>
        </p:blipFill>
        <p:spPr bwMode="auto">
          <a:xfrm>
            <a:off x="5181600" y="2286001"/>
            <a:ext cx="1905000" cy="1792551"/>
          </a:xfrm>
          <a:prstGeom prst="rect">
            <a:avLst/>
          </a:prstGeom>
          <a:noFill/>
          <a:ln w="9525">
            <a:noFill/>
            <a:miter lim="800000"/>
            <a:headEnd/>
            <a:tailEnd/>
          </a:ln>
        </p:spPr>
      </p:pic>
      <p:grpSp>
        <p:nvGrpSpPr>
          <p:cNvPr id="5" name="Group 4">
            <a:extLst>
              <a:ext uri="{FF2B5EF4-FFF2-40B4-BE49-F238E27FC236}">
                <a16:creationId xmlns:a16="http://schemas.microsoft.com/office/drawing/2014/main" id="{17169F99-3E09-418C-9119-E9B5BBCD4721}"/>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F2ACC279-2946-42F9-81C4-1BBBDED5E7D7}"/>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5B68A78A-2D68-40FA-A72A-314C12F5E6C5}"/>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A20A128E-43C1-44D0-B722-5AD4E274856E}"/>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A9D36451-F134-43AE-A199-1E3C537FCA27}"/>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97210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4202" y="1143000"/>
            <a:ext cx="8135389" cy="5181600"/>
          </a:xfrm>
        </p:spPr>
        <p:txBody>
          <a:bodyPr>
            <a:noAutofit/>
          </a:bodyPr>
          <a:lstStyle/>
          <a:p>
            <a:pPr marL="0" indent="0">
              <a:buNone/>
            </a:pPr>
            <a:r>
              <a:rPr lang="en-US" sz="1800" b="1" dirty="0">
                <a:latin typeface="Gotham Book" pitchFamily="50" charset="0"/>
              </a:rPr>
              <a:t>2018</a:t>
            </a:r>
          </a:p>
          <a:p>
            <a:pPr lvl="1">
              <a:spcBef>
                <a:spcPts val="300"/>
              </a:spcBef>
              <a:buFont typeface="Wingdings" panose="05000000000000000000" pitchFamily="2" charset="2"/>
              <a:buChar char="ü"/>
            </a:pPr>
            <a:r>
              <a:rPr lang="en-US" sz="1800" dirty="0">
                <a:latin typeface="Gotham Book" pitchFamily="50" charset="0"/>
              </a:rPr>
              <a:t>Partnership Program - Launch of the Partnership Program</a:t>
            </a:r>
          </a:p>
          <a:p>
            <a:pPr lvl="1">
              <a:spcBef>
                <a:spcPts val="300"/>
              </a:spcBef>
              <a:buFont typeface="Wingdings" panose="05000000000000000000" pitchFamily="2" charset="2"/>
              <a:buChar char="ü"/>
            </a:pPr>
            <a:r>
              <a:rPr lang="en-US" sz="1800" dirty="0">
                <a:latin typeface="Gotham Book" pitchFamily="50" charset="0"/>
              </a:rPr>
              <a:t>Recruitment Begins </a:t>
            </a:r>
          </a:p>
          <a:p>
            <a:pPr lvl="1">
              <a:spcBef>
                <a:spcPts val="300"/>
              </a:spcBef>
              <a:buFont typeface="Wingdings" panose="05000000000000000000" pitchFamily="2" charset="2"/>
              <a:buChar char="ü"/>
            </a:pPr>
            <a:r>
              <a:rPr lang="en-US" sz="1800" dirty="0">
                <a:latin typeface="Gotham Book" pitchFamily="50" charset="0"/>
              </a:rPr>
              <a:t>Complete Count Committees - Formation of SCCC/CCCs</a:t>
            </a:r>
          </a:p>
          <a:p>
            <a:pPr marL="0" indent="0">
              <a:buNone/>
            </a:pPr>
            <a:r>
              <a:rPr lang="en-US" sz="1800" b="1" dirty="0">
                <a:latin typeface="Gotham Book" pitchFamily="50" charset="0"/>
              </a:rPr>
              <a:t>2019</a:t>
            </a:r>
          </a:p>
          <a:p>
            <a:pPr lvl="1">
              <a:spcBef>
                <a:spcPts val="300"/>
              </a:spcBef>
              <a:buFont typeface="Wingdings" panose="05000000000000000000" pitchFamily="2" charset="2"/>
              <a:buChar char="ü"/>
            </a:pPr>
            <a:r>
              <a:rPr lang="en-US" sz="1800" dirty="0">
                <a:latin typeface="Gotham Book" pitchFamily="50" charset="0"/>
              </a:rPr>
              <a:t>Open Wave 1 Field Offices (Jan – Feb)</a:t>
            </a:r>
          </a:p>
          <a:p>
            <a:pPr lvl="1">
              <a:spcBef>
                <a:spcPts val="300"/>
              </a:spcBef>
              <a:buFont typeface="Wingdings" panose="05000000000000000000" pitchFamily="2" charset="2"/>
              <a:buChar char="ü"/>
            </a:pPr>
            <a:r>
              <a:rPr lang="en-US" sz="1800" dirty="0">
                <a:latin typeface="Gotham Book" pitchFamily="50" charset="0"/>
              </a:rPr>
              <a:t>Open Wave 2 Field Offices (Jun – Jul)</a:t>
            </a:r>
          </a:p>
          <a:p>
            <a:pPr marL="0" indent="0">
              <a:buNone/>
            </a:pPr>
            <a:r>
              <a:rPr lang="en-US" sz="1800" b="1" dirty="0">
                <a:latin typeface="Gotham Book" pitchFamily="50" charset="0"/>
              </a:rPr>
              <a:t>2020</a:t>
            </a:r>
          </a:p>
          <a:p>
            <a:pPr lvl="1">
              <a:spcBef>
                <a:spcPts val="300"/>
              </a:spcBef>
            </a:pPr>
            <a:r>
              <a:rPr lang="en-US" sz="1800" dirty="0">
                <a:latin typeface="Gotham Book" pitchFamily="50" charset="0"/>
              </a:rPr>
              <a:t>Advertising - Begins in early 2020</a:t>
            </a:r>
          </a:p>
          <a:p>
            <a:pPr lvl="1">
              <a:spcBef>
                <a:spcPts val="300"/>
              </a:spcBef>
            </a:pPr>
            <a:r>
              <a:rPr lang="en-US" sz="1800" dirty="0">
                <a:latin typeface="Gotham Book" pitchFamily="50" charset="0"/>
              </a:rPr>
              <a:t>Census Day - April 1, 2020</a:t>
            </a:r>
          </a:p>
          <a:p>
            <a:pPr lvl="1">
              <a:spcBef>
                <a:spcPts val="300"/>
              </a:spcBef>
            </a:pPr>
            <a:r>
              <a:rPr lang="en-US" sz="1800" dirty="0">
                <a:latin typeface="Gotham Book" pitchFamily="50" charset="0"/>
              </a:rPr>
              <a:t>Nonresponse Follow-up - Begins in March and continues through July</a:t>
            </a:r>
          </a:p>
          <a:p>
            <a:pPr lvl="1">
              <a:spcBef>
                <a:spcPts val="300"/>
              </a:spcBef>
            </a:pPr>
            <a:r>
              <a:rPr lang="en-US" sz="1800" dirty="0">
                <a:latin typeface="Gotham Book" pitchFamily="50" charset="0"/>
              </a:rPr>
              <a:t>Apportionment Counts to the President - December 31, 2020</a:t>
            </a:r>
          </a:p>
          <a:p>
            <a:pPr marL="0" indent="0">
              <a:buNone/>
            </a:pPr>
            <a:r>
              <a:rPr lang="en-US" sz="1800" b="1" dirty="0">
                <a:latin typeface="Gotham Book" pitchFamily="50" charset="0"/>
              </a:rPr>
              <a:t>2021</a:t>
            </a:r>
          </a:p>
          <a:p>
            <a:pPr lvl="1">
              <a:spcBef>
                <a:spcPts val="300"/>
              </a:spcBef>
            </a:pPr>
            <a:r>
              <a:rPr lang="en-US" sz="1800" dirty="0">
                <a:latin typeface="Gotham Book" pitchFamily="50" charset="0"/>
              </a:rPr>
              <a:t>Redistricting Counts to the States - By April 1, 2021</a:t>
            </a:r>
          </a:p>
        </p:txBody>
      </p:sp>
      <p:sp>
        <p:nvSpPr>
          <p:cNvPr id="13" name="Title 1"/>
          <p:cNvSpPr txBox="1">
            <a:spLocks/>
          </p:cNvSpPr>
          <p:nvPr/>
        </p:nvSpPr>
        <p:spPr>
          <a:xfrm>
            <a:off x="0" y="304800"/>
            <a:ext cx="12192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Looking Ahead to Census 2020  </a:t>
            </a:r>
          </a:p>
        </p:txBody>
      </p:sp>
      <p:grpSp>
        <p:nvGrpSpPr>
          <p:cNvPr id="4" name="Group 3">
            <a:extLst>
              <a:ext uri="{FF2B5EF4-FFF2-40B4-BE49-F238E27FC236}">
                <a16:creationId xmlns:a16="http://schemas.microsoft.com/office/drawing/2014/main" id="{382C0348-5F16-4854-982B-E4BA50B4EED7}"/>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39808763-63EC-48FF-8CF7-D4330B3328AE}"/>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2A50684C-5143-4DA6-A0AC-4F2212A5E54E}"/>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46EA70E0-AD8A-4A15-9EFC-FA0A7ABD3A1E}"/>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B1C9BAD3-0F2A-4C47-97AE-08DF029AE001}"/>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161511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39853"/>
            <a:ext cx="12192000" cy="666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Area Census Offices</a:t>
            </a:r>
          </a:p>
        </p:txBody>
      </p:sp>
      <p:grpSp>
        <p:nvGrpSpPr>
          <p:cNvPr id="4" name="Group 3">
            <a:extLst>
              <a:ext uri="{FF2B5EF4-FFF2-40B4-BE49-F238E27FC236}">
                <a16:creationId xmlns:a16="http://schemas.microsoft.com/office/drawing/2014/main" id="{30EA7152-FD09-4E06-85D1-0AEEE1F550AB}"/>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FFA96A78-1553-4C23-9A18-FA7269B82CF3}"/>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91746A37-142D-401E-AC19-371851CE6846}"/>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7580EF1E-14E9-4688-84D9-FC49458652FC}"/>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6887BCF2-BB91-4031-BE72-9E84D4B6BF9F}"/>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pic>
        <p:nvPicPr>
          <p:cNvPr id="11" name="Content Placeholder 10">
            <a:extLst>
              <a:ext uri="{FF2B5EF4-FFF2-40B4-BE49-F238E27FC236}">
                <a16:creationId xmlns:a16="http://schemas.microsoft.com/office/drawing/2014/main" id="{46511406-2E48-4974-8F52-53297519FC65}"/>
              </a:ext>
            </a:extLst>
          </p:cNvPr>
          <p:cNvPicPr>
            <a:picLocks noGrp="1" noChangeAspect="1"/>
          </p:cNvPicPr>
          <p:nvPr>
            <p:ph idx="1"/>
          </p:nvPr>
        </p:nvPicPr>
        <p:blipFill>
          <a:blip r:embed="rId3"/>
          <a:stretch>
            <a:fillRect/>
          </a:stretch>
        </p:blipFill>
        <p:spPr>
          <a:xfrm>
            <a:off x="304800" y="993873"/>
            <a:ext cx="9372600" cy="5140090"/>
          </a:xfrm>
          <a:prstGeom prst="rect">
            <a:avLst/>
          </a:prstGeom>
        </p:spPr>
      </p:pic>
    </p:spTree>
    <p:extLst>
      <p:ext uri="{BB962C8B-B14F-4D97-AF65-F5344CB8AC3E}">
        <p14:creationId xmlns:p14="http://schemas.microsoft.com/office/powerpoint/2010/main" val="146216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EC062DF-4E1A-4FBF-8441-04B21E2C7FED}"/>
              </a:ext>
            </a:extLst>
          </p:cNvPr>
          <p:cNvSpPr>
            <a:spLocks noGrp="1"/>
          </p:cNvSpPr>
          <p:nvPr>
            <p:ph idx="1"/>
          </p:nvPr>
        </p:nvSpPr>
        <p:spPr>
          <a:xfrm>
            <a:off x="1981200" y="1447800"/>
            <a:ext cx="8229600" cy="5059363"/>
          </a:xfrm>
        </p:spPr>
        <p:txBody>
          <a:bodyPr>
            <a:normAutofit/>
          </a:bodyPr>
          <a:lstStyle/>
          <a:p>
            <a:pPr>
              <a:spcBef>
                <a:spcPts val="0"/>
              </a:spcBef>
            </a:pPr>
            <a:r>
              <a:rPr lang="en-US" sz="1800" dirty="0">
                <a:latin typeface="Gotham Book" pitchFamily="50" charset="0"/>
              </a:rPr>
              <a:t>Post link to 2020 jobs website on your landing page</a:t>
            </a:r>
          </a:p>
          <a:p>
            <a:r>
              <a:rPr lang="en-US" sz="1800" dirty="0">
                <a:latin typeface="Gotham Book" pitchFamily="50" charset="0"/>
              </a:rPr>
              <a:t>Email blast to your community members about job opportunities</a:t>
            </a:r>
          </a:p>
          <a:p>
            <a:r>
              <a:rPr lang="en-US" sz="1800" dirty="0">
                <a:latin typeface="Gotham Book" pitchFamily="50" charset="0"/>
              </a:rPr>
              <a:t>Identify locations where computer resources/internet connectivity is available for community members</a:t>
            </a:r>
          </a:p>
          <a:p>
            <a:r>
              <a:rPr lang="en-US" sz="1800" dirty="0">
                <a:latin typeface="Gotham Book" pitchFamily="50" charset="0"/>
              </a:rPr>
              <a:t>Host Census Hiring events in your local community</a:t>
            </a:r>
          </a:p>
          <a:p>
            <a:pPr>
              <a:spcAft>
                <a:spcPts val="600"/>
              </a:spcAft>
            </a:pPr>
            <a:r>
              <a:rPr lang="en-US" sz="1800" dirty="0">
                <a:latin typeface="Gotham Book" pitchFamily="50" charset="0"/>
              </a:rPr>
              <a:t>Invite Census staff to speak to local leaders about job opportunities</a:t>
            </a:r>
          </a:p>
          <a:p>
            <a:pPr marL="0" indent="0">
              <a:spcBef>
                <a:spcPts val="1200"/>
              </a:spcBef>
              <a:spcAft>
                <a:spcPts val="600"/>
              </a:spcAft>
              <a:buNone/>
            </a:pPr>
            <a:r>
              <a:rPr lang="en-US" sz="1800" dirty="0">
                <a:latin typeface="Gotham Book" pitchFamily="50" charset="0"/>
                <a:hlinkClick r:id="rId3"/>
              </a:rPr>
              <a:t>2020census.gov/jobs</a:t>
            </a:r>
            <a:r>
              <a:rPr lang="en-US" sz="1800" dirty="0">
                <a:latin typeface="Gotham Book" pitchFamily="50" charset="0"/>
              </a:rPr>
              <a:t> </a:t>
            </a:r>
            <a:r>
              <a:rPr lang="en-US" sz="1800" i="1" dirty="0">
                <a:latin typeface="Gotham Book" pitchFamily="50" charset="0"/>
              </a:rPr>
              <a:t>(one application for chance at multiple positions)</a:t>
            </a:r>
          </a:p>
          <a:p>
            <a:pPr>
              <a:spcBef>
                <a:spcPts val="0"/>
              </a:spcBef>
            </a:pPr>
            <a:r>
              <a:rPr lang="en-US" sz="1800" dirty="0">
                <a:latin typeface="Gotham Book" pitchFamily="50" charset="0"/>
              </a:rPr>
              <a:t>Census Takers/Enumerators, Area Census Office clerical positions, Office Operations Supervisors, Census Field Supervisors, Recruiting Assistants</a:t>
            </a:r>
          </a:p>
          <a:p>
            <a:pPr marL="0" indent="0">
              <a:spcBef>
                <a:spcPts val="1200"/>
              </a:spcBef>
              <a:spcAft>
                <a:spcPts val="600"/>
              </a:spcAft>
              <a:buNone/>
            </a:pPr>
            <a:r>
              <a:rPr lang="en-US" sz="1800" dirty="0">
                <a:latin typeface="Gotham Book" pitchFamily="50" charset="0"/>
                <a:hlinkClick r:id="rId4"/>
              </a:rPr>
              <a:t>USAJobs.gov</a:t>
            </a:r>
            <a:r>
              <a:rPr lang="en-US" sz="1800" dirty="0">
                <a:latin typeface="Gotham Book" pitchFamily="50" charset="0"/>
              </a:rPr>
              <a:t> </a:t>
            </a:r>
            <a:r>
              <a:rPr lang="en-US" sz="1800" i="1" dirty="0">
                <a:latin typeface="Gotham Book" pitchFamily="50" charset="0"/>
              </a:rPr>
              <a:t>(one application for each distinct job posting)</a:t>
            </a:r>
          </a:p>
          <a:p>
            <a:pPr>
              <a:spcBef>
                <a:spcPts val="0"/>
              </a:spcBef>
            </a:pPr>
            <a:r>
              <a:rPr lang="en-US" sz="1800" dirty="0">
                <a:latin typeface="Gotham Book" pitchFamily="50" charset="0"/>
              </a:rPr>
              <a:t>Partnership positions, Area Census Office Management positions</a:t>
            </a:r>
          </a:p>
          <a:p>
            <a:pPr marL="0" indent="0" algn="ctr">
              <a:spcBef>
                <a:spcPts val="1200"/>
              </a:spcBef>
              <a:buNone/>
            </a:pPr>
            <a:r>
              <a:rPr lang="en-US" sz="1800" dirty="0">
                <a:latin typeface="Gotham Book" pitchFamily="50" charset="0"/>
                <a:hlinkClick r:id="rId5"/>
              </a:rPr>
              <a:t>Recruitment Toolkit</a:t>
            </a:r>
            <a:endParaRPr lang="en-US" sz="1800" dirty="0">
              <a:latin typeface="Gotham Book" pitchFamily="50" charset="0"/>
            </a:endParaRPr>
          </a:p>
        </p:txBody>
      </p:sp>
      <p:sp>
        <p:nvSpPr>
          <p:cNvPr id="12" name="Title 1">
            <a:extLst>
              <a:ext uri="{FF2B5EF4-FFF2-40B4-BE49-F238E27FC236}">
                <a16:creationId xmlns:a16="http://schemas.microsoft.com/office/drawing/2014/main" id="{62D515B7-7A14-4CFA-B0B8-DAC59734ED56}"/>
              </a:ext>
            </a:extLst>
          </p:cNvPr>
          <p:cNvSpPr>
            <a:spLocks noGrp="1"/>
          </p:cNvSpPr>
          <p:nvPr>
            <p:ph type="title"/>
          </p:nvPr>
        </p:nvSpPr>
        <p:spPr>
          <a:xfrm>
            <a:off x="0" y="313640"/>
            <a:ext cx="12192000" cy="685800"/>
          </a:xfrm>
        </p:spPr>
        <p:txBody>
          <a:bodyPr>
            <a:noAutofit/>
          </a:bodyPr>
          <a:lstStyle/>
          <a:p>
            <a:r>
              <a:rPr lang="en-US" sz="4000" dirty="0">
                <a:latin typeface="Gotham Black" pitchFamily="50" charset="0"/>
              </a:rPr>
              <a:t>2020 Census Recruiting</a:t>
            </a:r>
          </a:p>
        </p:txBody>
      </p:sp>
      <p:grpSp>
        <p:nvGrpSpPr>
          <p:cNvPr id="4" name="Group 3">
            <a:extLst>
              <a:ext uri="{FF2B5EF4-FFF2-40B4-BE49-F238E27FC236}">
                <a16:creationId xmlns:a16="http://schemas.microsoft.com/office/drawing/2014/main" id="{191E2559-D7EB-4EF5-AF0B-0F4F21F96863}"/>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B6D1414D-793D-468D-9F13-BEC39E1180C6}"/>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BEEF333F-C9E9-4131-9C26-298F5F5655AC}"/>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24118F9D-C209-42E6-9674-7A9803D528D7}"/>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57D8DE8D-8F3C-44E6-A03C-F67BAEFAA8EE}"/>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172837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16433606"/>
              </p:ext>
            </p:extLst>
          </p:nvPr>
        </p:nvGraphicFramePr>
        <p:xfrm>
          <a:off x="2057400" y="1128532"/>
          <a:ext cx="8077200" cy="5119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0" y="244502"/>
            <a:ext cx="12192000" cy="6665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2020 Census Environment</a:t>
            </a:r>
          </a:p>
        </p:txBody>
      </p:sp>
      <p:grpSp>
        <p:nvGrpSpPr>
          <p:cNvPr id="4" name="Group 3">
            <a:extLst>
              <a:ext uri="{FF2B5EF4-FFF2-40B4-BE49-F238E27FC236}">
                <a16:creationId xmlns:a16="http://schemas.microsoft.com/office/drawing/2014/main" id="{27058649-3015-47DB-B729-CF3D0E55AEDD}"/>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8D1DB610-9710-4C8E-BA3C-360649A7967D}"/>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DC3F4FD4-9F89-42BA-ABAB-03F032B9F2A0}"/>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C100E667-E899-41FC-9B0D-699678DEACDC}"/>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CF871489-F220-48B8-B073-AE09F16E66EB}"/>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79514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04900"/>
          </a:xfrm>
        </p:spPr>
        <p:txBody>
          <a:bodyPr>
            <a:noAutofit/>
          </a:bodyPr>
          <a:lstStyle/>
          <a:p>
            <a:r>
              <a:rPr lang="en-US" sz="4000" dirty="0">
                <a:latin typeface="Gotham Black" pitchFamily="50" charset="0"/>
              </a:rPr>
              <a:t>Overcoming Obstacles through Partnerships</a:t>
            </a:r>
          </a:p>
        </p:txBody>
      </p:sp>
      <p:sp>
        <p:nvSpPr>
          <p:cNvPr id="3" name="Content Placeholder 2"/>
          <p:cNvSpPr>
            <a:spLocks noGrp="1"/>
          </p:cNvSpPr>
          <p:nvPr>
            <p:ph idx="1"/>
          </p:nvPr>
        </p:nvSpPr>
        <p:spPr>
          <a:xfrm>
            <a:off x="2362200" y="1600200"/>
            <a:ext cx="7467600" cy="4572000"/>
          </a:xfrm>
        </p:spPr>
        <p:txBody>
          <a:bodyPr>
            <a:normAutofit/>
          </a:bodyPr>
          <a:lstStyle/>
          <a:p>
            <a:pPr>
              <a:spcBef>
                <a:spcPts val="0"/>
              </a:spcBef>
            </a:pPr>
            <a:endParaRPr lang="en-US" sz="2000" dirty="0">
              <a:latin typeface="Gotham Book" pitchFamily="50" charset="0"/>
            </a:endParaRPr>
          </a:p>
          <a:p>
            <a:pPr>
              <a:spcBef>
                <a:spcPts val="0"/>
              </a:spcBef>
            </a:pPr>
            <a:r>
              <a:rPr lang="en-US" sz="2000" dirty="0">
                <a:latin typeface="Gotham Book" pitchFamily="50" charset="0"/>
              </a:rPr>
              <a:t>Your </a:t>
            </a:r>
            <a:r>
              <a:rPr lang="en-US" sz="2000" b="1" dirty="0">
                <a:latin typeface="Gotham Book" pitchFamily="50" charset="0"/>
              </a:rPr>
              <a:t>Trusted Voice </a:t>
            </a:r>
            <a:r>
              <a:rPr lang="en-US" sz="2000" dirty="0">
                <a:latin typeface="Gotham Book" pitchFamily="50" charset="0"/>
              </a:rPr>
              <a:t>to encourage everyone’s participation</a:t>
            </a:r>
          </a:p>
          <a:p>
            <a:pPr>
              <a:spcBef>
                <a:spcPts val="0"/>
              </a:spcBef>
            </a:pPr>
            <a:endParaRPr lang="en-US" sz="2000" dirty="0">
              <a:latin typeface="Gotham Book" pitchFamily="50" charset="0"/>
            </a:endParaRPr>
          </a:p>
          <a:p>
            <a:pPr>
              <a:spcBef>
                <a:spcPts val="0"/>
              </a:spcBef>
            </a:pPr>
            <a:r>
              <a:rPr lang="en-US" sz="2000" dirty="0">
                <a:latin typeface="Gotham Book" pitchFamily="50" charset="0"/>
              </a:rPr>
              <a:t>Local knowledge and insight of the community to reach everyone with the Census Bureau’s messaging </a:t>
            </a:r>
          </a:p>
          <a:p>
            <a:pPr lvl="1">
              <a:spcBef>
                <a:spcPts val="600"/>
              </a:spcBef>
              <a:buFont typeface="Courier New" panose="02070309020205020404" pitchFamily="49" charset="0"/>
              <a:buChar char="—"/>
            </a:pPr>
            <a:r>
              <a:rPr lang="en-US" sz="2000" dirty="0">
                <a:latin typeface="Gotham Book" pitchFamily="50" charset="0"/>
              </a:rPr>
              <a:t>The impact of a complete count for the community</a:t>
            </a:r>
          </a:p>
          <a:p>
            <a:pPr lvl="1">
              <a:spcBef>
                <a:spcPts val="0"/>
              </a:spcBef>
              <a:buFont typeface="Courier New" panose="02070309020205020404" pitchFamily="49" charset="0"/>
              <a:buChar char="—"/>
            </a:pPr>
            <a:r>
              <a:rPr lang="en-US" sz="2000" dirty="0">
                <a:latin typeface="Gotham Book" pitchFamily="50" charset="0"/>
              </a:rPr>
              <a:t>2020 Census will count every person living in the U.S. </a:t>
            </a:r>
          </a:p>
          <a:p>
            <a:pPr lvl="1">
              <a:spcBef>
                <a:spcPts val="0"/>
              </a:spcBef>
              <a:buFont typeface="Courier New" panose="02070309020205020404" pitchFamily="49" charset="0"/>
              <a:buChar char="—"/>
            </a:pPr>
            <a:r>
              <a:rPr lang="en-US" sz="2000" dirty="0">
                <a:latin typeface="Gotham Book" pitchFamily="50" charset="0"/>
              </a:rPr>
              <a:t>Privacy; Confidentiality of responses</a:t>
            </a:r>
          </a:p>
          <a:p>
            <a:pPr lvl="1">
              <a:spcBef>
                <a:spcPts val="0"/>
              </a:spcBef>
              <a:buFont typeface="Courier New" panose="02070309020205020404" pitchFamily="49" charset="0"/>
              <a:buChar char="—"/>
            </a:pPr>
            <a:r>
              <a:rPr lang="en-US" sz="2000" dirty="0">
                <a:latin typeface="Gotham Book" pitchFamily="50" charset="0"/>
              </a:rPr>
              <a:t>Employment Opportunities</a:t>
            </a:r>
          </a:p>
          <a:p>
            <a:pPr>
              <a:spcBef>
                <a:spcPts val="0"/>
              </a:spcBef>
            </a:pPr>
            <a:endParaRPr lang="en-US" sz="2000" dirty="0">
              <a:latin typeface="Gotham Book" pitchFamily="50" charset="0"/>
            </a:endParaRPr>
          </a:p>
        </p:txBody>
      </p:sp>
      <p:grpSp>
        <p:nvGrpSpPr>
          <p:cNvPr id="4" name="Group 3">
            <a:extLst>
              <a:ext uri="{FF2B5EF4-FFF2-40B4-BE49-F238E27FC236}">
                <a16:creationId xmlns:a16="http://schemas.microsoft.com/office/drawing/2014/main" id="{C9EBD087-349E-4CDF-8C5E-92415D4E50F3}"/>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35C7F488-5CCD-402C-A26B-4AD8CAC79675}"/>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AE54E9F3-39AC-4606-914A-EDC91D54A39E}"/>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C14F6458-B4B2-4F3C-BC32-083AE18FB4CA}"/>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EB999732-7AA7-48F7-A8C7-3080244E2E35}"/>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67913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2192000" cy="685800"/>
          </a:xfrm>
        </p:spPr>
        <p:txBody>
          <a:bodyPr>
            <a:noAutofit/>
          </a:bodyPr>
          <a:lstStyle/>
          <a:p>
            <a:r>
              <a:rPr lang="en-US" sz="4000" dirty="0">
                <a:latin typeface="Gotham Black" pitchFamily="50" charset="0"/>
              </a:rPr>
              <a:t>Our Partners</a:t>
            </a:r>
          </a:p>
        </p:txBody>
      </p:sp>
      <p:sp>
        <p:nvSpPr>
          <p:cNvPr id="3" name="Content Placeholder 2"/>
          <p:cNvSpPr>
            <a:spLocks noGrp="1"/>
          </p:cNvSpPr>
          <p:nvPr>
            <p:ph idx="1"/>
          </p:nvPr>
        </p:nvSpPr>
        <p:spPr>
          <a:xfrm>
            <a:off x="2438399" y="1143002"/>
            <a:ext cx="7315201" cy="4495799"/>
          </a:xfrm>
        </p:spPr>
        <p:txBody>
          <a:bodyPr>
            <a:normAutofit/>
          </a:bodyPr>
          <a:lstStyle/>
          <a:p>
            <a:pPr>
              <a:lnSpc>
                <a:spcPct val="140000"/>
              </a:lnSpc>
              <a:spcBef>
                <a:spcPts val="600"/>
              </a:spcBef>
            </a:pPr>
            <a:r>
              <a:rPr lang="en-US" sz="2000" dirty="0">
                <a:latin typeface="Gotham Book" pitchFamily="50" charset="0"/>
              </a:rPr>
              <a:t>Elected Officials</a:t>
            </a:r>
          </a:p>
          <a:p>
            <a:pPr>
              <a:lnSpc>
                <a:spcPct val="140000"/>
              </a:lnSpc>
              <a:spcBef>
                <a:spcPts val="600"/>
              </a:spcBef>
            </a:pPr>
            <a:r>
              <a:rPr lang="en-US" sz="2000" dirty="0">
                <a:latin typeface="Gotham Book" pitchFamily="50" charset="0"/>
              </a:rPr>
              <a:t>Colleges and Universities</a:t>
            </a:r>
          </a:p>
          <a:p>
            <a:pPr>
              <a:lnSpc>
                <a:spcPct val="140000"/>
              </a:lnSpc>
              <a:spcBef>
                <a:spcPts val="600"/>
              </a:spcBef>
            </a:pPr>
            <a:r>
              <a:rPr lang="en-US" sz="2000" dirty="0">
                <a:latin typeface="Gotham Book" pitchFamily="50" charset="0"/>
              </a:rPr>
              <a:t>School Districts</a:t>
            </a:r>
          </a:p>
          <a:p>
            <a:pPr>
              <a:lnSpc>
                <a:spcPct val="140000"/>
              </a:lnSpc>
              <a:spcBef>
                <a:spcPts val="600"/>
              </a:spcBef>
            </a:pPr>
            <a:r>
              <a:rPr lang="en-US" sz="2000" dirty="0">
                <a:latin typeface="Gotham Book" pitchFamily="50" charset="0"/>
              </a:rPr>
              <a:t>Libraries  </a:t>
            </a:r>
          </a:p>
          <a:p>
            <a:pPr>
              <a:lnSpc>
                <a:spcPct val="140000"/>
              </a:lnSpc>
              <a:spcBef>
                <a:spcPts val="600"/>
              </a:spcBef>
            </a:pPr>
            <a:r>
              <a:rPr lang="en-US" sz="2000" dirty="0">
                <a:latin typeface="Gotham Book" pitchFamily="50" charset="0"/>
              </a:rPr>
              <a:t>Government Offices</a:t>
            </a:r>
          </a:p>
          <a:p>
            <a:pPr>
              <a:lnSpc>
                <a:spcPct val="140000"/>
              </a:lnSpc>
              <a:spcBef>
                <a:spcPts val="600"/>
              </a:spcBef>
            </a:pPr>
            <a:r>
              <a:rPr lang="en-US" sz="2000" dirty="0">
                <a:latin typeface="Gotham Book" pitchFamily="50" charset="0"/>
              </a:rPr>
              <a:t>Community Organizations and Associations</a:t>
            </a:r>
          </a:p>
          <a:p>
            <a:pPr>
              <a:lnSpc>
                <a:spcPct val="140000"/>
              </a:lnSpc>
              <a:spcBef>
                <a:spcPts val="600"/>
              </a:spcBef>
            </a:pPr>
            <a:r>
              <a:rPr lang="en-US" sz="2000" dirty="0">
                <a:latin typeface="Gotham Book" pitchFamily="50" charset="0"/>
              </a:rPr>
              <a:t>Media Outlets</a:t>
            </a:r>
          </a:p>
          <a:p>
            <a:pPr>
              <a:lnSpc>
                <a:spcPct val="140000"/>
              </a:lnSpc>
              <a:spcBef>
                <a:spcPts val="600"/>
              </a:spcBef>
            </a:pPr>
            <a:r>
              <a:rPr lang="en-US" sz="2000" dirty="0">
                <a:latin typeface="Gotham Book" pitchFamily="50" charset="0"/>
              </a:rPr>
              <a:t>Local Businesses</a:t>
            </a:r>
          </a:p>
          <a:p>
            <a:pPr marL="0" indent="0">
              <a:buNone/>
            </a:pPr>
            <a:endParaRPr lang="en-US" sz="1600" dirty="0">
              <a:solidFill>
                <a:srgbClr val="0070C0"/>
              </a:solidFill>
              <a:latin typeface="Gotham Book" pitchFamily="50" charset="0"/>
            </a:endParaRPr>
          </a:p>
        </p:txBody>
      </p:sp>
      <p:grpSp>
        <p:nvGrpSpPr>
          <p:cNvPr id="4" name="Group 3">
            <a:extLst>
              <a:ext uri="{FF2B5EF4-FFF2-40B4-BE49-F238E27FC236}">
                <a16:creationId xmlns:a16="http://schemas.microsoft.com/office/drawing/2014/main" id="{0C0B1331-D74C-46C6-B08D-FF57BBA6A2F1}"/>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C83DC4FE-A981-483D-B0DC-F6E445788FDD}"/>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8C0CFA35-108D-4752-9F30-8F93D8B7FC8C}"/>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EE231D78-D3F2-4742-BF1E-640C3D360A09}"/>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EE0FC9FB-DF68-4FF1-8CB2-AAD4DAEFC3C8}"/>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192803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685800"/>
          </a:xfrm>
        </p:spPr>
        <p:txBody>
          <a:bodyPr>
            <a:noAutofit/>
          </a:bodyPr>
          <a:lstStyle/>
          <a:p>
            <a:r>
              <a:rPr lang="en-US" sz="4000" dirty="0">
                <a:latin typeface="Gotham Black" pitchFamily="50" charset="0"/>
              </a:rPr>
              <a:t>Partnership Initiatives</a:t>
            </a:r>
          </a:p>
        </p:txBody>
      </p:sp>
      <p:sp>
        <p:nvSpPr>
          <p:cNvPr id="9" name="Content Placeholder 2">
            <a:extLst>
              <a:ext uri="{FF2B5EF4-FFF2-40B4-BE49-F238E27FC236}">
                <a16:creationId xmlns:a16="http://schemas.microsoft.com/office/drawing/2014/main" id="{660E3096-36F2-4740-B590-C47CD6B03C51}"/>
              </a:ext>
            </a:extLst>
          </p:cNvPr>
          <p:cNvSpPr>
            <a:spLocks noGrp="1"/>
          </p:cNvSpPr>
          <p:nvPr>
            <p:ph sz="half" idx="1"/>
          </p:nvPr>
        </p:nvSpPr>
        <p:spPr>
          <a:xfrm>
            <a:off x="2247900" y="1600200"/>
            <a:ext cx="7696200" cy="4571999"/>
          </a:xfrm>
        </p:spPr>
        <p:txBody>
          <a:bodyPr>
            <a:normAutofit/>
          </a:bodyPr>
          <a:lstStyle/>
          <a:p>
            <a:pPr>
              <a:lnSpc>
                <a:spcPct val="140000"/>
              </a:lnSpc>
              <a:spcBef>
                <a:spcPts val="0"/>
              </a:spcBef>
              <a:spcAft>
                <a:spcPts val="600"/>
              </a:spcAft>
            </a:pPr>
            <a:r>
              <a:rPr lang="en-US" sz="2000" dirty="0">
                <a:latin typeface="Gotham Book" pitchFamily="50" charset="0"/>
              </a:rPr>
              <a:t>Complete Count Committees </a:t>
            </a:r>
          </a:p>
          <a:p>
            <a:pPr>
              <a:lnSpc>
                <a:spcPct val="140000"/>
              </a:lnSpc>
              <a:spcBef>
                <a:spcPts val="0"/>
              </a:spcBef>
              <a:spcAft>
                <a:spcPts val="600"/>
              </a:spcAft>
            </a:pPr>
            <a:r>
              <a:rPr lang="en-US" sz="2000" dirty="0">
                <a:latin typeface="Gotham Book" pitchFamily="50" charset="0"/>
              </a:rPr>
              <a:t>American Indian and Alaska Native Program </a:t>
            </a:r>
          </a:p>
          <a:p>
            <a:pPr>
              <a:lnSpc>
                <a:spcPct val="140000"/>
              </a:lnSpc>
              <a:spcBef>
                <a:spcPts val="0"/>
              </a:spcBef>
              <a:spcAft>
                <a:spcPts val="600"/>
              </a:spcAft>
            </a:pPr>
            <a:r>
              <a:rPr lang="en-US" sz="2000" dirty="0">
                <a:latin typeface="Gotham Book" pitchFamily="50" charset="0"/>
              </a:rPr>
              <a:t>Community/State and Local Networks</a:t>
            </a:r>
          </a:p>
          <a:p>
            <a:pPr>
              <a:lnSpc>
                <a:spcPct val="140000"/>
              </a:lnSpc>
              <a:spcBef>
                <a:spcPts val="0"/>
              </a:spcBef>
              <a:spcAft>
                <a:spcPts val="600"/>
              </a:spcAft>
            </a:pPr>
            <a:r>
              <a:rPr lang="en-US" sz="2000" dirty="0">
                <a:latin typeface="Gotham Book" pitchFamily="50" charset="0"/>
              </a:rPr>
              <a:t>Faith-Based Community Outreach</a:t>
            </a:r>
          </a:p>
          <a:p>
            <a:pPr>
              <a:lnSpc>
                <a:spcPct val="140000"/>
              </a:lnSpc>
              <a:spcBef>
                <a:spcPts val="0"/>
              </a:spcBef>
              <a:spcAft>
                <a:spcPts val="600"/>
              </a:spcAft>
            </a:pPr>
            <a:r>
              <a:rPr lang="en-US" sz="2000" dirty="0">
                <a:latin typeface="Gotham Book" pitchFamily="50" charset="0"/>
              </a:rPr>
              <a:t>Foreign Born/Immigrant Program</a:t>
            </a:r>
          </a:p>
          <a:p>
            <a:pPr>
              <a:lnSpc>
                <a:spcPct val="140000"/>
              </a:lnSpc>
              <a:spcBef>
                <a:spcPts val="0"/>
              </a:spcBef>
              <a:spcAft>
                <a:spcPts val="600"/>
              </a:spcAft>
            </a:pPr>
            <a:r>
              <a:rPr lang="en-US" sz="2000" dirty="0">
                <a:latin typeface="Gotham Book" pitchFamily="50" charset="0"/>
              </a:rPr>
              <a:t>Higher Education Program</a:t>
            </a:r>
          </a:p>
          <a:p>
            <a:pPr>
              <a:lnSpc>
                <a:spcPct val="140000"/>
              </a:lnSpc>
              <a:spcBef>
                <a:spcPts val="0"/>
              </a:spcBef>
              <a:spcAft>
                <a:spcPts val="600"/>
              </a:spcAft>
            </a:pPr>
            <a:r>
              <a:rPr lang="en-US" sz="2000" dirty="0">
                <a:latin typeface="Gotham Book" pitchFamily="50" charset="0"/>
              </a:rPr>
              <a:t>Lesbian, Gay, Bisexual, Transgender and Questioning/Queer Outreach  </a:t>
            </a:r>
          </a:p>
          <a:p>
            <a:pPr>
              <a:lnSpc>
                <a:spcPct val="140000"/>
              </a:lnSpc>
              <a:spcBef>
                <a:spcPts val="0"/>
              </a:spcBef>
              <a:spcAft>
                <a:spcPts val="600"/>
              </a:spcAft>
            </a:pPr>
            <a:r>
              <a:rPr lang="en-US" sz="2000" dirty="0">
                <a:latin typeface="Gotham Book" pitchFamily="50" charset="0"/>
              </a:rPr>
              <a:t>Mobile Response Program</a:t>
            </a:r>
          </a:p>
          <a:p>
            <a:endParaRPr lang="en-US" dirty="0">
              <a:latin typeface="Gotham Book" pitchFamily="50" charset="0"/>
            </a:endParaRPr>
          </a:p>
        </p:txBody>
      </p:sp>
      <p:grpSp>
        <p:nvGrpSpPr>
          <p:cNvPr id="4" name="Group 3">
            <a:extLst>
              <a:ext uri="{FF2B5EF4-FFF2-40B4-BE49-F238E27FC236}">
                <a16:creationId xmlns:a16="http://schemas.microsoft.com/office/drawing/2014/main" id="{A6838DAF-14F8-475D-9D30-71152783CFB1}"/>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D2400D0E-F67F-4783-A1E2-910C7E645D62}"/>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E53F3DF1-6E2F-4542-B819-5EBB33A0BF24}"/>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76DC17A0-175B-4A03-98AB-80960EB60A3E}"/>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E44DA5D6-F990-4AE2-B2E0-2CDF61FABEFB}"/>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81991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1999" cy="655637"/>
          </a:xfrm>
        </p:spPr>
        <p:txBody>
          <a:bodyPr>
            <a:noAutofit/>
          </a:bodyPr>
          <a:lstStyle/>
          <a:p>
            <a:r>
              <a:rPr lang="en-US" sz="4000" dirty="0">
                <a:latin typeface="Gotham Black" pitchFamily="50" charset="0"/>
              </a:rPr>
              <a:t>How We Support Partners</a:t>
            </a:r>
          </a:p>
        </p:txBody>
      </p:sp>
      <p:sp>
        <p:nvSpPr>
          <p:cNvPr id="3" name="Content Placeholder 2"/>
          <p:cNvSpPr>
            <a:spLocks noGrp="1"/>
          </p:cNvSpPr>
          <p:nvPr>
            <p:ph idx="1"/>
          </p:nvPr>
        </p:nvSpPr>
        <p:spPr>
          <a:xfrm>
            <a:off x="2438400" y="1112837"/>
            <a:ext cx="7315200" cy="5211763"/>
          </a:xfrm>
        </p:spPr>
        <p:txBody>
          <a:bodyPr>
            <a:noAutofit/>
          </a:bodyPr>
          <a:lstStyle/>
          <a:p>
            <a:pPr>
              <a:spcBef>
                <a:spcPts val="600"/>
              </a:spcBef>
            </a:pPr>
            <a:r>
              <a:rPr lang="en-US" sz="2000" dirty="0">
                <a:latin typeface="Gotham Book" pitchFamily="50" charset="0"/>
              </a:rPr>
              <a:t>Promotional Materials and Content</a:t>
            </a:r>
          </a:p>
          <a:p>
            <a:pPr lvl="1">
              <a:spcBef>
                <a:spcPts val="600"/>
              </a:spcBef>
              <a:buFont typeface="Calibri" panose="020F0502020204030204" pitchFamily="34" charset="0"/>
              <a:buChar char="̶"/>
            </a:pPr>
            <a:r>
              <a:rPr lang="en-US" sz="2000" dirty="0">
                <a:latin typeface="Gotham Book" pitchFamily="50" charset="0"/>
              </a:rPr>
              <a:t>Flyers, Fact Sheets</a:t>
            </a:r>
          </a:p>
          <a:p>
            <a:pPr lvl="1">
              <a:spcBef>
                <a:spcPts val="600"/>
              </a:spcBef>
              <a:buFont typeface="Calibri" panose="020F0502020204030204" pitchFamily="34" charset="0"/>
              <a:buChar char="̶"/>
            </a:pPr>
            <a:r>
              <a:rPr lang="en-US" sz="2000" dirty="0">
                <a:latin typeface="Gotham Book" pitchFamily="50" charset="0"/>
              </a:rPr>
              <a:t>Posters</a:t>
            </a:r>
          </a:p>
          <a:p>
            <a:pPr lvl="1">
              <a:spcBef>
                <a:spcPts val="600"/>
              </a:spcBef>
              <a:buFont typeface="Calibri" panose="020F0502020204030204" pitchFamily="34" charset="0"/>
              <a:buChar char="̶"/>
            </a:pPr>
            <a:r>
              <a:rPr lang="en-US" sz="2000" dirty="0">
                <a:latin typeface="Gotham Book" pitchFamily="50" charset="0"/>
              </a:rPr>
              <a:t>In-language</a:t>
            </a:r>
          </a:p>
          <a:p>
            <a:pPr lvl="1">
              <a:spcBef>
                <a:spcPts val="600"/>
              </a:spcBef>
              <a:buFont typeface="Calibri" panose="020F0502020204030204" pitchFamily="34" charset="0"/>
              <a:buChar char="̶"/>
            </a:pPr>
            <a:r>
              <a:rPr lang="en-US" sz="2000" dirty="0">
                <a:latin typeface="Gotham Book" pitchFamily="50" charset="0"/>
              </a:rPr>
              <a:t>Toolkits</a:t>
            </a:r>
          </a:p>
          <a:p>
            <a:pPr lvl="1">
              <a:spcBef>
                <a:spcPts val="600"/>
              </a:spcBef>
              <a:buFont typeface="Calibri" panose="020F0502020204030204" pitchFamily="34" charset="0"/>
              <a:buChar char="̶"/>
            </a:pPr>
            <a:r>
              <a:rPr lang="en-US" sz="2000" dirty="0">
                <a:latin typeface="Gotham Book" pitchFamily="50" charset="0"/>
              </a:rPr>
              <a:t>Social media content and links</a:t>
            </a:r>
          </a:p>
          <a:p>
            <a:pPr lvl="1">
              <a:spcBef>
                <a:spcPts val="600"/>
              </a:spcBef>
              <a:buFont typeface="Calibri" panose="020F0502020204030204" pitchFamily="34" charset="0"/>
              <a:buChar char="̶"/>
            </a:pPr>
            <a:r>
              <a:rPr lang="en-US" sz="2000" dirty="0">
                <a:latin typeface="Gotham Book" pitchFamily="50" charset="0"/>
              </a:rPr>
              <a:t>Sample message for email or blog; drop in articles</a:t>
            </a:r>
          </a:p>
          <a:p>
            <a:pPr lvl="1">
              <a:spcBef>
                <a:spcPts val="600"/>
              </a:spcBef>
              <a:buFont typeface="Calibri" panose="020F0502020204030204" pitchFamily="34" charset="0"/>
              <a:buChar char="̶"/>
            </a:pPr>
            <a:r>
              <a:rPr lang="en-US" sz="2000" dirty="0">
                <a:latin typeface="Gotham Book" pitchFamily="50" charset="0"/>
              </a:rPr>
              <a:t>Graphics </a:t>
            </a:r>
          </a:p>
          <a:p>
            <a:pPr marL="0" indent="0" algn="ctr">
              <a:spcBef>
                <a:spcPts val="600"/>
              </a:spcBef>
              <a:buNone/>
            </a:pPr>
            <a:r>
              <a:rPr lang="en-US" sz="2000" dirty="0">
                <a:latin typeface="Gotham Book" pitchFamily="50" charset="0"/>
                <a:hlinkClick r:id="rId3"/>
              </a:rPr>
              <a:t>census.gov/partners/2020-materials</a:t>
            </a:r>
            <a:endParaRPr lang="en-US" sz="2000" dirty="0">
              <a:latin typeface="Gotham Book" pitchFamily="50" charset="0"/>
            </a:endParaRPr>
          </a:p>
          <a:p>
            <a:pPr marL="0" indent="0" algn="ctr">
              <a:spcBef>
                <a:spcPts val="600"/>
              </a:spcBef>
              <a:buNone/>
            </a:pPr>
            <a:r>
              <a:rPr lang="en-US" sz="2000" dirty="0">
                <a:hlinkClick r:id="rId4"/>
              </a:rPr>
              <a:t>2020census.gov/</a:t>
            </a:r>
            <a:r>
              <a:rPr lang="en-US" sz="2000" dirty="0" err="1">
                <a:hlinkClick r:id="rId4"/>
              </a:rPr>
              <a:t>en</a:t>
            </a:r>
            <a:r>
              <a:rPr lang="en-US" sz="2000" dirty="0">
                <a:hlinkClick r:id="rId4"/>
              </a:rPr>
              <a:t>/partners/outreach-materials</a:t>
            </a:r>
            <a:endParaRPr lang="en-US" sz="2000" dirty="0">
              <a:latin typeface="Gotham Book" pitchFamily="50" charset="0"/>
            </a:endParaRPr>
          </a:p>
          <a:p>
            <a:pPr>
              <a:spcBef>
                <a:spcPts val="600"/>
              </a:spcBef>
            </a:pPr>
            <a:r>
              <a:rPr lang="en-US" sz="2000" dirty="0">
                <a:latin typeface="Gotham Book" pitchFamily="50" charset="0"/>
              </a:rPr>
              <a:t>Partnership presence </a:t>
            </a:r>
          </a:p>
          <a:p>
            <a:pPr>
              <a:spcBef>
                <a:spcPts val="600"/>
              </a:spcBef>
            </a:pPr>
            <a:r>
              <a:rPr lang="en-US" sz="2000" dirty="0">
                <a:latin typeface="Gotham Book" pitchFamily="50" charset="0"/>
              </a:rPr>
              <a:t>Connecting Partners with other partners</a:t>
            </a:r>
          </a:p>
          <a:p>
            <a:pPr>
              <a:spcBef>
                <a:spcPts val="600"/>
              </a:spcBef>
            </a:pPr>
            <a:r>
              <a:rPr lang="en-US" sz="2000" dirty="0">
                <a:latin typeface="Gotham Book" pitchFamily="50" charset="0"/>
              </a:rPr>
              <a:t>Data Services</a:t>
            </a:r>
          </a:p>
        </p:txBody>
      </p:sp>
      <p:grpSp>
        <p:nvGrpSpPr>
          <p:cNvPr id="4" name="Group 3">
            <a:extLst>
              <a:ext uri="{FF2B5EF4-FFF2-40B4-BE49-F238E27FC236}">
                <a16:creationId xmlns:a16="http://schemas.microsoft.com/office/drawing/2014/main" id="{7C6A0BF3-E02F-44F1-8D0D-230220CE6865}"/>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5DD5014A-D328-49BF-80F7-12FADC926D6D}"/>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4D05FDB0-218A-415B-A43B-4E2866F2EA03}"/>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CC0C1B61-B5F5-4169-BE52-91F792AC3D25}"/>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4B51F3E2-6999-40EC-B298-8F440787E6A2}"/>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105640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17678"/>
            <a:ext cx="7315200" cy="685800"/>
          </a:xfrm>
        </p:spPr>
        <p:txBody>
          <a:bodyPr>
            <a:noAutofit/>
          </a:bodyPr>
          <a:lstStyle/>
          <a:p>
            <a:r>
              <a:rPr lang="en-US" sz="4000" dirty="0">
                <a:latin typeface="Gotham Black" pitchFamily="50" charset="0"/>
              </a:rPr>
              <a:t>Partnership Activity Examples</a:t>
            </a:r>
          </a:p>
        </p:txBody>
      </p:sp>
      <p:sp>
        <p:nvSpPr>
          <p:cNvPr id="3" name="Content Placeholder 2"/>
          <p:cNvSpPr>
            <a:spLocks noGrp="1"/>
          </p:cNvSpPr>
          <p:nvPr>
            <p:ph idx="1"/>
          </p:nvPr>
        </p:nvSpPr>
        <p:spPr>
          <a:xfrm>
            <a:off x="2438400" y="1143001"/>
            <a:ext cx="7315200" cy="4789247"/>
          </a:xfrm>
        </p:spPr>
        <p:txBody>
          <a:bodyPr>
            <a:normAutofit/>
          </a:bodyPr>
          <a:lstStyle/>
          <a:p>
            <a:pPr>
              <a:spcBef>
                <a:spcPts val="600"/>
              </a:spcBef>
            </a:pPr>
            <a:r>
              <a:rPr lang="en-US" sz="2000" dirty="0">
                <a:latin typeface="Gotham Book"/>
              </a:rPr>
              <a:t>Participate in a Complete Count Committee</a:t>
            </a:r>
          </a:p>
          <a:p>
            <a:pPr>
              <a:spcBef>
                <a:spcPts val="600"/>
              </a:spcBef>
            </a:pPr>
            <a:r>
              <a:rPr lang="en-US" sz="2000" dirty="0">
                <a:latin typeface="Gotham Book"/>
              </a:rPr>
              <a:t>Host events (hiring, response)</a:t>
            </a:r>
          </a:p>
          <a:p>
            <a:pPr>
              <a:spcBef>
                <a:spcPts val="600"/>
              </a:spcBef>
            </a:pPr>
            <a:r>
              <a:rPr lang="en-US" sz="2000" dirty="0">
                <a:latin typeface="Gotham Book"/>
              </a:rPr>
              <a:t>Allow the Census Bureau to participate in events</a:t>
            </a:r>
          </a:p>
          <a:p>
            <a:pPr lvl="1">
              <a:spcBef>
                <a:spcPts val="600"/>
              </a:spcBef>
              <a:buFont typeface="Calibri" panose="020F0502020204030204" pitchFamily="34" charset="0"/>
              <a:buChar char="̶"/>
            </a:pPr>
            <a:r>
              <a:rPr lang="en-US" sz="2000" dirty="0">
                <a:latin typeface="Gotham Book"/>
              </a:rPr>
              <a:t>Speaking opportunities</a:t>
            </a:r>
          </a:p>
          <a:p>
            <a:pPr lvl="1">
              <a:spcBef>
                <a:spcPts val="600"/>
              </a:spcBef>
              <a:buFont typeface="Calibri" panose="020F0502020204030204" pitchFamily="34" charset="0"/>
              <a:buChar char="̶"/>
            </a:pPr>
            <a:r>
              <a:rPr lang="en-US" sz="2000" dirty="0">
                <a:latin typeface="Gotham Book"/>
              </a:rPr>
              <a:t>Presence at events </a:t>
            </a:r>
          </a:p>
          <a:p>
            <a:pPr>
              <a:spcBef>
                <a:spcPts val="600"/>
              </a:spcBef>
            </a:pPr>
            <a:r>
              <a:rPr lang="en-US" sz="2000" dirty="0">
                <a:latin typeface="Gotham Book"/>
              </a:rPr>
              <a:t>Share the Census message/job opportunities</a:t>
            </a:r>
          </a:p>
          <a:p>
            <a:pPr lvl="1">
              <a:spcBef>
                <a:spcPts val="600"/>
              </a:spcBef>
              <a:buFont typeface="Calibri" panose="020F0502020204030204" pitchFamily="34" charset="0"/>
              <a:buChar char="̶"/>
            </a:pPr>
            <a:r>
              <a:rPr lang="en-US" sz="2000" dirty="0">
                <a:latin typeface="Gotham Book"/>
              </a:rPr>
              <a:t>Social media</a:t>
            </a:r>
          </a:p>
          <a:p>
            <a:pPr lvl="1">
              <a:spcBef>
                <a:spcPts val="600"/>
              </a:spcBef>
              <a:buFont typeface="Calibri" panose="020F0502020204030204" pitchFamily="34" charset="0"/>
              <a:buChar char="̶"/>
            </a:pPr>
            <a:r>
              <a:rPr lang="en-US" sz="2000" dirty="0">
                <a:latin typeface="Gotham Book"/>
              </a:rPr>
              <a:t>Newsletters  </a:t>
            </a:r>
          </a:p>
          <a:p>
            <a:pPr>
              <a:spcBef>
                <a:spcPts val="600"/>
              </a:spcBef>
            </a:pPr>
            <a:r>
              <a:rPr lang="en-US" sz="2000" dirty="0">
                <a:latin typeface="Gotham Book"/>
              </a:rPr>
              <a:t>Assist with Census operations</a:t>
            </a:r>
          </a:p>
          <a:p>
            <a:pPr lvl="1">
              <a:spcBef>
                <a:spcPts val="600"/>
              </a:spcBef>
              <a:buFont typeface="Calibri" panose="020F0502020204030204" pitchFamily="34" charset="0"/>
              <a:buChar char="̶"/>
            </a:pPr>
            <a:r>
              <a:rPr lang="en-US" sz="2000" dirty="0">
                <a:latin typeface="Gotham Book"/>
              </a:rPr>
              <a:t>Recruiting (identify locations with computer resources/ internet connectivity)</a:t>
            </a:r>
          </a:p>
          <a:p>
            <a:pPr lvl="1">
              <a:spcBef>
                <a:spcPts val="600"/>
              </a:spcBef>
              <a:buFont typeface="Calibri" panose="020F0502020204030204" pitchFamily="34" charset="0"/>
              <a:buChar char="̶"/>
            </a:pPr>
            <a:r>
              <a:rPr lang="en-US" sz="2000" dirty="0">
                <a:latin typeface="Gotham Book"/>
              </a:rPr>
              <a:t>Response activities</a:t>
            </a:r>
          </a:p>
        </p:txBody>
      </p:sp>
      <p:grpSp>
        <p:nvGrpSpPr>
          <p:cNvPr id="4" name="Group 3">
            <a:extLst>
              <a:ext uri="{FF2B5EF4-FFF2-40B4-BE49-F238E27FC236}">
                <a16:creationId xmlns:a16="http://schemas.microsoft.com/office/drawing/2014/main" id="{B0780B42-81F1-4BFB-AB9E-3D1DCE9ABA65}"/>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4FD52B53-598E-44E7-9AB4-8507086BAD79}"/>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57C2234B-2D52-4400-A680-247FDDB45D14}"/>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8FE3B03B-0407-404A-A9F1-DE70DC06F158}"/>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F7B70BA8-0F73-4E61-B01A-A324BA029F03}"/>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64811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1524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Complete Count Committee</a:t>
            </a:r>
          </a:p>
        </p:txBody>
      </p:sp>
      <p:sp>
        <p:nvSpPr>
          <p:cNvPr id="7" name="Content Placeholder 2"/>
          <p:cNvSpPr txBox="1">
            <a:spLocks/>
          </p:cNvSpPr>
          <p:nvPr/>
        </p:nvSpPr>
        <p:spPr>
          <a:xfrm>
            <a:off x="1984717" y="1066800"/>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latin typeface="Gotham Book" pitchFamily="50" charset="0"/>
              </a:rPr>
              <a:t>What is a Complete Count Committee? </a:t>
            </a:r>
          </a:p>
          <a:p>
            <a:pPr marL="0" indent="0">
              <a:spcBef>
                <a:spcPts val="0"/>
              </a:spcBef>
              <a:buNone/>
            </a:pPr>
            <a:r>
              <a:rPr lang="en-US" sz="2000" dirty="0">
                <a:latin typeface="Gotham Book" pitchFamily="50" charset="0"/>
              </a:rPr>
              <a:t>A group of government and community leaders who come together to raise awareness about the 2020 Census and motivate their community members to respond.</a:t>
            </a:r>
          </a:p>
          <a:p>
            <a:pPr marL="0" indent="0">
              <a:spcBef>
                <a:spcPts val="0"/>
              </a:spcBef>
              <a:spcAft>
                <a:spcPts val="600"/>
              </a:spcAft>
              <a:buNone/>
            </a:pPr>
            <a:endParaRPr lang="en-US" sz="2000" dirty="0">
              <a:highlight>
                <a:srgbClr val="FFFF00"/>
              </a:highlight>
              <a:latin typeface="Gotham Book" pitchFamily="50" charset="0"/>
            </a:endParaRPr>
          </a:p>
          <a:p>
            <a:pPr marL="0" indent="0">
              <a:spcBef>
                <a:spcPts val="0"/>
              </a:spcBef>
              <a:spcAft>
                <a:spcPts val="600"/>
              </a:spcAft>
              <a:buNone/>
            </a:pPr>
            <a:r>
              <a:rPr lang="en-US" sz="2000" b="1" dirty="0">
                <a:latin typeface="Gotham Book" pitchFamily="50" charset="0"/>
              </a:rPr>
              <a:t>Who should be on the Complete Count Committee?</a:t>
            </a:r>
          </a:p>
          <a:p>
            <a:pPr marL="0" indent="0">
              <a:spcBef>
                <a:spcPts val="0"/>
              </a:spcBef>
              <a:buNone/>
            </a:pPr>
            <a:r>
              <a:rPr lang="en-US" sz="2000" dirty="0">
                <a:latin typeface="Gotham Book" pitchFamily="50" charset="0"/>
              </a:rPr>
              <a:t>Elected leaders, school department, libraries, workforce development, immigrant organizations, faith based leaders, senior services, community development and housing, community based organizations, veterans services, higher education, business, media (not an exhaustive list).</a:t>
            </a:r>
          </a:p>
          <a:p>
            <a:pPr marL="0" indent="0">
              <a:spcBef>
                <a:spcPts val="0"/>
              </a:spcBef>
              <a:spcAft>
                <a:spcPts val="600"/>
              </a:spcAft>
              <a:buNone/>
            </a:pPr>
            <a:endParaRPr lang="en-US" sz="2000" dirty="0">
              <a:latin typeface="Gotham Book" pitchFamily="50" charset="0"/>
            </a:endParaRPr>
          </a:p>
          <a:p>
            <a:pPr marL="0" lvl="1" indent="0">
              <a:spcBef>
                <a:spcPts val="0"/>
              </a:spcBef>
              <a:spcAft>
                <a:spcPts val="600"/>
              </a:spcAft>
              <a:buNone/>
            </a:pPr>
            <a:r>
              <a:rPr lang="en-US" sz="2000" b="1" dirty="0">
                <a:latin typeface="Gotham Book" pitchFamily="50" charset="0"/>
              </a:rPr>
              <a:t>How do we get started? </a:t>
            </a:r>
          </a:p>
          <a:p>
            <a:pPr marL="0" lvl="1" indent="0">
              <a:spcBef>
                <a:spcPts val="0"/>
              </a:spcBef>
              <a:spcAft>
                <a:spcPts val="600"/>
              </a:spcAft>
              <a:buNone/>
            </a:pPr>
            <a:r>
              <a:rPr lang="en-US" sz="2000" dirty="0">
                <a:latin typeface="Gotham Book" pitchFamily="50" charset="0"/>
              </a:rPr>
              <a:t>Appoint a chair; identify the individuals/groups to include; plan a kick-off meeting; form subcommittees to be dedicated to specific areas of need.</a:t>
            </a:r>
          </a:p>
          <a:p>
            <a:endParaRPr lang="en-US" sz="2800" dirty="0">
              <a:latin typeface="Gotham Book" pitchFamily="50" charset="0"/>
            </a:endParaRPr>
          </a:p>
          <a:p>
            <a:pPr algn="ctr"/>
            <a:endParaRPr lang="en-US" sz="2400" dirty="0">
              <a:latin typeface="Gotham Book" pitchFamily="50" charset="0"/>
            </a:endParaRPr>
          </a:p>
          <a:p>
            <a:pPr algn="ctr"/>
            <a:endParaRPr lang="en-US" sz="2400" dirty="0">
              <a:latin typeface="Gotham Book" pitchFamily="50" charset="0"/>
            </a:endParaRPr>
          </a:p>
          <a:p>
            <a:pPr algn="ctr"/>
            <a:endParaRPr lang="en-US" sz="2400" dirty="0">
              <a:latin typeface="Gotham Book" pitchFamily="50" charset="0"/>
            </a:endParaRPr>
          </a:p>
          <a:p>
            <a:pPr algn="ctr"/>
            <a:endParaRPr lang="en-US" sz="2400" dirty="0">
              <a:latin typeface="Gotham Book" pitchFamily="50" charset="0"/>
            </a:endParaRPr>
          </a:p>
          <a:p>
            <a:pPr algn="ctr"/>
            <a:endParaRPr lang="en-US" sz="2400" dirty="0">
              <a:latin typeface="Gotham Book" pitchFamily="50" charset="0"/>
            </a:endParaRPr>
          </a:p>
          <a:p>
            <a:pPr algn="ctr"/>
            <a:endParaRPr lang="en-US" sz="2400" dirty="0">
              <a:latin typeface="Gotham Book" pitchFamily="50" charset="0"/>
            </a:endParaRPr>
          </a:p>
        </p:txBody>
      </p:sp>
      <p:grpSp>
        <p:nvGrpSpPr>
          <p:cNvPr id="4" name="Group 3">
            <a:extLst>
              <a:ext uri="{FF2B5EF4-FFF2-40B4-BE49-F238E27FC236}">
                <a16:creationId xmlns:a16="http://schemas.microsoft.com/office/drawing/2014/main" id="{AD3216B2-4628-44FE-A1CA-EDB489408076}"/>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BB5FAFA2-EF48-49EA-8F0E-427E26ECE7A8}"/>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D9CF62D8-F5DE-4D8B-8E82-0481B6B539B9}"/>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924784D5-E826-456D-94AF-CE2F31226306}"/>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98B804D3-2176-4AD8-8654-695CD448BC01}"/>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06407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272"/>
            <a:ext cx="12192000" cy="658528"/>
          </a:xfrm>
        </p:spPr>
        <p:txBody>
          <a:bodyPr>
            <a:noAutofit/>
          </a:bodyPr>
          <a:lstStyle/>
          <a:p>
            <a:r>
              <a:rPr lang="en-US" sz="4000" dirty="0">
                <a:latin typeface="Gotham Black" pitchFamily="50" charset="0"/>
              </a:rPr>
              <a:t>Mission and Purpose</a:t>
            </a:r>
          </a:p>
        </p:txBody>
      </p:sp>
      <p:sp>
        <p:nvSpPr>
          <p:cNvPr id="7" name="Content Placeholder 6"/>
          <p:cNvSpPr>
            <a:spLocks noGrp="1"/>
          </p:cNvSpPr>
          <p:nvPr>
            <p:ph idx="1"/>
          </p:nvPr>
        </p:nvSpPr>
        <p:spPr>
          <a:xfrm>
            <a:off x="2286000" y="1524000"/>
            <a:ext cx="8534400" cy="4038601"/>
          </a:xfrm>
        </p:spPr>
        <p:txBody>
          <a:bodyPr>
            <a:noAutofit/>
          </a:bodyPr>
          <a:lstStyle/>
          <a:p>
            <a:pPr marL="0" indent="0">
              <a:spcBef>
                <a:spcPts val="500"/>
              </a:spcBef>
              <a:buNone/>
            </a:pPr>
            <a:r>
              <a:rPr lang="en-US" sz="2000" b="1" dirty="0">
                <a:latin typeface="Gotham Book" pitchFamily="50" charset="0"/>
              </a:rPr>
              <a:t>Mission </a:t>
            </a:r>
          </a:p>
          <a:p>
            <a:pPr marL="0" indent="0">
              <a:spcBef>
                <a:spcPts val="500"/>
              </a:spcBef>
              <a:buNone/>
            </a:pPr>
            <a:r>
              <a:rPr lang="en-US" sz="2000" dirty="0">
                <a:latin typeface="Gotham Book" pitchFamily="50" charset="0"/>
              </a:rPr>
              <a:t>To serve as the nation’s leading provider of quality data about its people and economy.  </a:t>
            </a:r>
            <a:endParaRPr lang="en-US" sz="2000" i="1" dirty="0">
              <a:solidFill>
                <a:srgbClr val="FF0000"/>
              </a:solidFill>
              <a:latin typeface="Gotham Book" pitchFamily="50" charset="0"/>
            </a:endParaRPr>
          </a:p>
          <a:p>
            <a:pPr marL="0" indent="0">
              <a:spcBef>
                <a:spcPts val="500"/>
              </a:spcBef>
              <a:buNone/>
            </a:pPr>
            <a:endParaRPr lang="en-US" sz="2000" dirty="0">
              <a:latin typeface="Gotham Book" pitchFamily="50" charset="0"/>
            </a:endParaRPr>
          </a:p>
          <a:p>
            <a:pPr marL="0" indent="0">
              <a:spcBef>
                <a:spcPts val="500"/>
              </a:spcBef>
              <a:buNone/>
            </a:pPr>
            <a:r>
              <a:rPr lang="en-US" sz="2000" b="1" dirty="0">
                <a:latin typeface="Gotham Book" pitchFamily="50" charset="0"/>
              </a:rPr>
              <a:t>Purpose</a:t>
            </a:r>
          </a:p>
          <a:p>
            <a:pPr marL="0" indent="0">
              <a:spcBef>
                <a:spcPts val="500"/>
              </a:spcBef>
              <a:buNone/>
            </a:pPr>
            <a:r>
              <a:rPr lang="en-US" sz="2000" dirty="0">
                <a:latin typeface="Gotham Book" pitchFamily="50" charset="0"/>
              </a:rPr>
              <a:t>To conduct a census of population and housing and disseminate the results to the President, the States, and the American People. </a:t>
            </a:r>
          </a:p>
          <a:p>
            <a:pPr marL="0" indent="0">
              <a:spcBef>
                <a:spcPts val="500"/>
              </a:spcBef>
              <a:buNone/>
            </a:pPr>
            <a:endParaRPr lang="en-US" sz="2000" dirty="0">
              <a:latin typeface="Gotham Book" pitchFamily="50" charset="0"/>
            </a:endParaRPr>
          </a:p>
          <a:p>
            <a:pPr marL="0" indent="0">
              <a:spcBef>
                <a:spcPts val="500"/>
              </a:spcBef>
              <a:buNone/>
            </a:pPr>
            <a:endParaRPr lang="en-US" sz="2000" dirty="0">
              <a:latin typeface="Gotham Book" pitchFamily="50" charset="0"/>
            </a:endParaRPr>
          </a:p>
          <a:p>
            <a:pPr marL="0" indent="0" algn="ctr">
              <a:spcBef>
                <a:spcPts val="500"/>
              </a:spcBef>
              <a:buNone/>
            </a:pPr>
            <a:r>
              <a:rPr lang="en-US" sz="2200" b="1" dirty="0">
                <a:latin typeface="Gotham Book" pitchFamily="50" charset="0"/>
              </a:rPr>
              <a:t>Count everyone once, only once and in the right place</a:t>
            </a:r>
            <a:r>
              <a:rPr lang="en-US" sz="2200" b="1" dirty="0"/>
              <a:t>.</a:t>
            </a:r>
          </a:p>
        </p:txBody>
      </p:sp>
      <p:grpSp>
        <p:nvGrpSpPr>
          <p:cNvPr id="4" name="Group 3">
            <a:extLst>
              <a:ext uri="{FF2B5EF4-FFF2-40B4-BE49-F238E27FC236}">
                <a16:creationId xmlns:a16="http://schemas.microsoft.com/office/drawing/2014/main" id="{1ABC0C80-0007-45AA-8992-9AA228176B39}"/>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E5998523-91D2-46EE-90EA-D701A8717B62}"/>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66DA9216-70A3-487E-93EB-D4BE29A5C7E1}"/>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13A3335C-14AC-4E4D-B9B8-C2375A76D459}"/>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12F93D63-CCC0-4E7A-A237-8A6E8A002222}"/>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43405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09800" y="2877206"/>
            <a:ext cx="8229600" cy="3084788"/>
          </a:xfrm>
          <a:prstGeom prst="rect">
            <a:avLst/>
          </a:prstGeom>
        </p:spPr>
        <p:txBody>
          <a:bodyPr numCol="2"/>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Font typeface="Wingdings" panose="05000000000000000000" pitchFamily="2" charset="2"/>
              <a:buChar char="§"/>
            </a:pPr>
            <a:r>
              <a:rPr lang="en-US" sz="2000" dirty="0">
                <a:solidFill>
                  <a:schemeClr val="tx2"/>
                </a:solidFill>
                <a:latin typeface="Gotham Book" pitchFamily="50" charset="0"/>
              </a:rPr>
              <a:t>Business</a:t>
            </a:r>
          </a:p>
          <a:p>
            <a:pPr>
              <a:buClr>
                <a:schemeClr val="tx2"/>
              </a:buClr>
              <a:buFont typeface="Wingdings" panose="05000000000000000000" pitchFamily="2" charset="2"/>
              <a:buChar char="§"/>
            </a:pPr>
            <a:r>
              <a:rPr lang="en-US" sz="2000" dirty="0">
                <a:solidFill>
                  <a:schemeClr val="tx2"/>
                </a:solidFill>
                <a:latin typeface="Gotham Book" pitchFamily="50" charset="0"/>
              </a:rPr>
              <a:t>Community Based Organizations </a:t>
            </a:r>
          </a:p>
          <a:p>
            <a:pPr>
              <a:buClr>
                <a:schemeClr val="tx2"/>
              </a:buClr>
              <a:buFont typeface="Wingdings" panose="05000000000000000000" pitchFamily="2" charset="2"/>
              <a:buChar char="§"/>
            </a:pPr>
            <a:r>
              <a:rPr lang="en-US" sz="2000" dirty="0">
                <a:solidFill>
                  <a:schemeClr val="tx2"/>
                </a:solidFill>
                <a:latin typeface="Gotham Book" pitchFamily="50" charset="0"/>
              </a:rPr>
              <a:t>Pre-K through 12 grade</a:t>
            </a:r>
          </a:p>
          <a:p>
            <a:pPr>
              <a:buClr>
                <a:schemeClr val="tx2"/>
              </a:buClr>
              <a:buFont typeface="Wingdings" panose="05000000000000000000" pitchFamily="2" charset="2"/>
              <a:buChar char="§"/>
            </a:pPr>
            <a:r>
              <a:rPr lang="en-US" sz="2000" dirty="0">
                <a:solidFill>
                  <a:schemeClr val="tx2"/>
                </a:solidFill>
                <a:latin typeface="Gotham Book" pitchFamily="50" charset="0"/>
              </a:rPr>
              <a:t>Colleges &amp; Universities </a:t>
            </a:r>
          </a:p>
          <a:p>
            <a:pPr>
              <a:buClr>
                <a:schemeClr val="tx2"/>
              </a:buClr>
              <a:buFont typeface="Wingdings" panose="05000000000000000000" pitchFamily="2" charset="2"/>
              <a:buChar char="§"/>
            </a:pPr>
            <a:r>
              <a:rPr lang="en-US" sz="2000" dirty="0">
                <a:solidFill>
                  <a:schemeClr val="tx2"/>
                </a:solidFill>
                <a:latin typeface="Gotham Book" pitchFamily="50" charset="0"/>
              </a:rPr>
              <a:t>Ex-Offenders </a:t>
            </a:r>
          </a:p>
          <a:p>
            <a:pPr>
              <a:buClr>
                <a:schemeClr val="tx2"/>
              </a:buClr>
              <a:buFont typeface="Wingdings" panose="05000000000000000000" pitchFamily="2" charset="2"/>
              <a:buChar char="§"/>
            </a:pPr>
            <a:r>
              <a:rPr lang="en-US" sz="2000" dirty="0">
                <a:solidFill>
                  <a:schemeClr val="tx2"/>
                </a:solidFill>
                <a:latin typeface="Gotham Book" pitchFamily="50" charset="0"/>
              </a:rPr>
              <a:t>Faith-Based </a:t>
            </a:r>
          </a:p>
          <a:p>
            <a:pPr>
              <a:buClr>
                <a:schemeClr val="tx2"/>
              </a:buClr>
              <a:buFont typeface="Wingdings" panose="05000000000000000000" pitchFamily="2" charset="2"/>
              <a:buChar char="§"/>
            </a:pPr>
            <a:r>
              <a:rPr lang="en-US" sz="2000" dirty="0">
                <a:solidFill>
                  <a:schemeClr val="tx2"/>
                </a:solidFill>
                <a:latin typeface="Gotham Book" pitchFamily="50" charset="0"/>
              </a:rPr>
              <a:t>Government</a:t>
            </a:r>
          </a:p>
          <a:p>
            <a:pPr>
              <a:buClr>
                <a:schemeClr val="tx2"/>
              </a:buClr>
              <a:buFont typeface="Wingdings" panose="05000000000000000000" pitchFamily="2" charset="2"/>
              <a:buChar char="§"/>
            </a:pPr>
            <a:endParaRPr lang="en-US" sz="2000" dirty="0">
              <a:solidFill>
                <a:schemeClr val="tx2"/>
              </a:solidFill>
              <a:latin typeface="Gotham Book" pitchFamily="50" charset="0"/>
            </a:endParaRPr>
          </a:p>
          <a:p>
            <a:pPr>
              <a:buClr>
                <a:schemeClr val="tx2"/>
              </a:buClr>
              <a:buFont typeface="Wingdings" panose="05000000000000000000" pitchFamily="2" charset="2"/>
              <a:buChar char="§"/>
            </a:pPr>
            <a:r>
              <a:rPr lang="en-US" sz="2000" dirty="0">
                <a:solidFill>
                  <a:schemeClr val="tx2"/>
                </a:solidFill>
                <a:latin typeface="Gotham Book" pitchFamily="50" charset="0"/>
              </a:rPr>
              <a:t>Homelessness </a:t>
            </a:r>
          </a:p>
          <a:p>
            <a:pPr>
              <a:buClr>
                <a:schemeClr val="tx2"/>
              </a:buClr>
              <a:buFont typeface="Wingdings" panose="05000000000000000000" pitchFamily="2" charset="2"/>
              <a:buChar char="§"/>
            </a:pPr>
            <a:r>
              <a:rPr lang="en-US" sz="2000" dirty="0">
                <a:solidFill>
                  <a:schemeClr val="tx2"/>
                </a:solidFill>
                <a:latin typeface="Gotham Book" pitchFamily="50" charset="0"/>
              </a:rPr>
              <a:t>Library</a:t>
            </a:r>
          </a:p>
          <a:p>
            <a:pPr>
              <a:buClr>
                <a:schemeClr val="tx2"/>
              </a:buClr>
              <a:buFont typeface="Wingdings" panose="05000000000000000000" pitchFamily="2" charset="2"/>
              <a:buChar char="§"/>
            </a:pPr>
            <a:r>
              <a:rPr lang="en-US" sz="2000" dirty="0">
                <a:solidFill>
                  <a:schemeClr val="tx2"/>
                </a:solidFill>
                <a:latin typeface="Gotham Book" pitchFamily="50" charset="0"/>
              </a:rPr>
              <a:t>Philanthropy </a:t>
            </a:r>
          </a:p>
          <a:p>
            <a:pPr>
              <a:buClr>
                <a:schemeClr val="tx2"/>
              </a:buClr>
              <a:buFont typeface="Wingdings" panose="05000000000000000000" pitchFamily="2" charset="2"/>
              <a:buChar char="§"/>
            </a:pPr>
            <a:r>
              <a:rPr lang="en-US" sz="2000" dirty="0">
                <a:solidFill>
                  <a:schemeClr val="tx2"/>
                </a:solidFill>
                <a:latin typeface="Gotham Book" pitchFamily="50" charset="0"/>
              </a:rPr>
              <a:t>Race &amp; Ethnic </a:t>
            </a:r>
          </a:p>
          <a:p>
            <a:pPr>
              <a:buClr>
                <a:schemeClr val="tx2"/>
              </a:buClr>
              <a:buFont typeface="Wingdings" panose="05000000000000000000" pitchFamily="2" charset="2"/>
              <a:buChar char="§"/>
            </a:pPr>
            <a:r>
              <a:rPr lang="en-US" sz="2000" dirty="0">
                <a:solidFill>
                  <a:schemeClr val="tx2"/>
                </a:solidFill>
                <a:latin typeface="Gotham Book" pitchFamily="50" charset="0"/>
              </a:rPr>
              <a:t>Recruiting</a:t>
            </a:r>
          </a:p>
          <a:p>
            <a:pPr>
              <a:buClr>
                <a:schemeClr val="tx2"/>
              </a:buClr>
              <a:buFont typeface="Wingdings" panose="05000000000000000000" pitchFamily="2" charset="2"/>
              <a:buChar char="§"/>
            </a:pPr>
            <a:r>
              <a:rPr lang="en-US" sz="2000" dirty="0">
                <a:solidFill>
                  <a:schemeClr val="tx2"/>
                </a:solidFill>
                <a:latin typeface="Gotham Book" pitchFamily="50" charset="0"/>
              </a:rPr>
              <a:t>Senior Citizen </a:t>
            </a:r>
          </a:p>
          <a:p>
            <a:pPr>
              <a:buClr>
                <a:schemeClr val="tx2"/>
              </a:buClr>
              <a:buFont typeface="Wingdings" panose="05000000000000000000" pitchFamily="2" charset="2"/>
              <a:buChar char="§"/>
            </a:pPr>
            <a:r>
              <a:rPr lang="en-US" sz="2000" dirty="0">
                <a:solidFill>
                  <a:schemeClr val="tx2"/>
                </a:solidFill>
                <a:latin typeface="Gotham Book" pitchFamily="50" charset="0"/>
              </a:rPr>
              <a:t>Veterans</a:t>
            </a:r>
          </a:p>
        </p:txBody>
      </p:sp>
      <p:sp>
        <p:nvSpPr>
          <p:cNvPr id="8" name="Title 2"/>
          <p:cNvSpPr txBox="1">
            <a:spLocks/>
          </p:cNvSpPr>
          <p:nvPr/>
        </p:nvSpPr>
        <p:spPr>
          <a:xfrm>
            <a:off x="-76200" y="170166"/>
            <a:ext cx="12344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Complete Count Committee: Subcommittees</a:t>
            </a:r>
          </a:p>
        </p:txBody>
      </p:sp>
      <p:sp>
        <p:nvSpPr>
          <p:cNvPr id="9" name="Content Placeholder 2">
            <a:extLst>
              <a:ext uri="{FF2B5EF4-FFF2-40B4-BE49-F238E27FC236}">
                <a16:creationId xmlns:a16="http://schemas.microsoft.com/office/drawing/2014/main" id="{646B505B-ABC9-425B-B9C5-174E6986EC02}"/>
              </a:ext>
            </a:extLst>
          </p:cNvPr>
          <p:cNvSpPr txBox="1">
            <a:spLocks/>
          </p:cNvSpPr>
          <p:nvPr/>
        </p:nvSpPr>
        <p:spPr>
          <a:xfrm>
            <a:off x="1905000" y="1048406"/>
            <a:ext cx="8534400" cy="1618594"/>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000" dirty="0">
                <a:solidFill>
                  <a:schemeClr val="tx2"/>
                </a:solidFill>
                <a:latin typeface="Gotham Book" pitchFamily="50" charset="0"/>
              </a:rPr>
              <a:t>Focus on different facets of the community. </a:t>
            </a:r>
          </a:p>
          <a:p>
            <a:pPr marL="0" indent="0">
              <a:spcBef>
                <a:spcPts val="0"/>
              </a:spcBef>
              <a:spcAft>
                <a:spcPts val="1200"/>
              </a:spcAft>
              <a:buNone/>
            </a:pPr>
            <a:r>
              <a:rPr lang="en-US" sz="2000" dirty="0">
                <a:solidFill>
                  <a:schemeClr val="tx2"/>
                </a:solidFill>
                <a:latin typeface="Gotham Book" pitchFamily="50" charset="0"/>
              </a:rPr>
              <a:t>Allow a more targeted approach to reach a specific audience.</a:t>
            </a:r>
          </a:p>
          <a:p>
            <a:pPr marL="0" indent="0">
              <a:spcBef>
                <a:spcPts val="0"/>
              </a:spcBef>
              <a:spcAft>
                <a:spcPts val="1200"/>
              </a:spcAft>
              <a:buNone/>
            </a:pPr>
            <a:r>
              <a:rPr lang="en-US" sz="2000" dirty="0">
                <a:solidFill>
                  <a:schemeClr val="tx2"/>
                </a:solidFill>
                <a:latin typeface="Gotham Book" pitchFamily="50" charset="0"/>
              </a:rPr>
              <a:t>Devoted to reaching populations that may not respond or may be undercounted.</a:t>
            </a:r>
          </a:p>
        </p:txBody>
      </p:sp>
      <p:grpSp>
        <p:nvGrpSpPr>
          <p:cNvPr id="5" name="Group 4">
            <a:extLst>
              <a:ext uri="{FF2B5EF4-FFF2-40B4-BE49-F238E27FC236}">
                <a16:creationId xmlns:a16="http://schemas.microsoft.com/office/drawing/2014/main" id="{D41F3E30-6777-44F5-9B8A-9D2658224767}"/>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133B14D7-DDAF-4FA9-A9F8-15C2362F71A8}"/>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72FF3373-11E5-4CFE-ADA5-631001BC5624}"/>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1" name="Rectangle 10">
              <a:extLst>
                <a:ext uri="{FF2B5EF4-FFF2-40B4-BE49-F238E27FC236}">
                  <a16:creationId xmlns:a16="http://schemas.microsoft.com/office/drawing/2014/main" id="{9FC61C83-2CDB-4445-8CD7-EB6A291182A3}"/>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2" name="Rectangle 11">
              <a:extLst>
                <a:ext uri="{FF2B5EF4-FFF2-40B4-BE49-F238E27FC236}">
                  <a16:creationId xmlns:a16="http://schemas.microsoft.com/office/drawing/2014/main" id="{85707589-9B4D-4E61-8522-90B2A51EE5B8}"/>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86395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133600" y="1143000"/>
            <a:ext cx="8153400" cy="50292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chemeClr val="tx2"/>
              </a:buClr>
              <a:buFont typeface="Wingdings" panose="05000000000000000000" pitchFamily="2" charset="2"/>
              <a:buChar char="§"/>
            </a:pPr>
            <a:r>
              <a:rPr lang="en-US" sz="2000" dirty="0">
                <a:solidFill>
                  <a:schemeClr val="tx2"/>
                </a:solidFill>
                <a:latin typeface="Gotham Book" pitchFamily="50" charset="0"/>
              </a:rPr>
              <a:t>Appoint a Census Liaison</a:t>
            </a:r>
          </a:p>
          <a:p>
            <a:pPr>
              <a:buClr>
                <a:schemeClr val="tx2"/>
              </a:buClr>
              <a:buFont typeface="Wingdings" panose="05000000000000000000" pitchFamily="2" charset="2"/>
              <a:buChar char="§"/>
            </a:pPr>
            <a:r>
              <a:rPr lang="en-US" sz="2000" dirty="0">
                <a:solidFill>
                  <a:schemeClr val="tx2"/>
                </a:solidFill>
                <a:latin typeface="Gotham Book" pitchFamily="50" charset="0"/>
              </a:rPr>
              <a:t>Develop a local advertising campaign </a:t>
            </a:r>
          </a:p>
          <a:p>
            <a:pPr marL="0" indent="0">
              <a:buClr>
                <a:schemeClr val="tx2"/>
              </a:buClr>
              <a:buNone/>
            </a:pPr>
            <a:r>
              <a:rPr lang="en-US" sz="2000" dirty="0">
                <a:solidFill>
                  <a:schemeClr val="tx2"/>
                </a:solidFill>
                <a:latin typeface="Gotham Book" pitchFamily="50" charset="0"/>
              </a:rPr>
              <a:t>		Post Census information on website and social media</a:t>
            </a:r>
          </a:p>
          <a:p>
            <a:pPr marL="0" indent="0">
              <a:buClr>
                <a:schemeClr val="tx2"/>
              </a:buClr>
              <a:buNone/>
            </a:pPr>
            <a:r>
              <a:rPr lang="en-US" sz="2000" dirty="0">
                <a:solidFill>
                  <a:schemeClr val="tx2"/>
                </a:solidFill>
                <a:latin typeface="Gotham Book" pitchFamily="50" charset="0"/>
              </a:rPr>
              <a:t>		Print materials </a:t>
            </a:r>
          </a:p>
          <a:p>
            <a:pPr marL="0" indent="0">
              <a:spcAft>
                <a:spcPts val="600"/>
              </a:spcAft>
              <a:buClr>
                <a:schemeClr val="tx2"/>
              </a:buClr>
              <a:buNone/>
            </a:pPr>
            <a:r>
              <a:rPr lang="en-US" sz="2000" dirty="0">
                <a:solidFill>
                  <a:schemeClr val="tx2"/>
                </a:solidFill>
                <a:latin typeface="Gotham Book" pitchFamily="50" charset="0"/>
              </a:rPr>
              <a:t>		Run PSAs on local media outlets</a:t>
            </a:r>
          </a:p>
          <a:p>
            <a:pPr>
              <a:spcAft>
                <a:spcPts val="600"/>
              </a:spcAft>
              <a:buClr>
                <a:schemeClr val="tx2"/>
              </a:buClr>
              <a:buFont typeface="Wingdings" panose="05000000000000000000" pitchFamily="2" charset="2"/>
              <a:buChar char="§"/>
            </a:pPr>
            <a:r>
              <a:rPr lang="en-US" sz="2000" dirty="0">
                <a:solidFill>
                  <a:schemeClr val="tx2"/>
                </a:solidFill>
                <a:latin typeface="Gotham Book" pitchFamily="50" charset="0"/>
              </a:rPr>
              <a:t>Translate Census materials and tailor messaging for your community</a:t>
            </a:r>
          </a:p>
          <a:p>
            <a:pPr>
              <a:buClr>
                <a:schemeClr val="tx2"/>
              </a:buClr>
              <a:buFont typeface="Wingdings" panose="05000000000000000000" pitchFamily="2" charset="2"/>
              <a:buChar char="§"/>
            </a:pPr>
            <a:r>
              <a:rPr lang="en-US" sz="2000" dirty="0">
                <a:solidFill>
                  <a:schemeClr val="tx2"/>
                </a:solidFill>
                <a:latin typeface="Gotham Book" pitchFamily="50" charset="0"/>
              </a:rPr>
              <a:t>Provide a Census Bureau presence/Host 2020 Census events</a:t>
            </a:r>
          </a:p>
          <a:p>
            <a:pPr marL="0" indent="0">
              <a:buClr>
                <a:schemeClr val="tx2"/>
              </a:buClr>
              <a:buNone/>
            </a:pPr>
            <a:r>
              <a:rPr lang="en-US" sz="2000" dirty="0">
                <a:solidFill>
                  <a:schemeClr val="tx2"/>
                </a:solidFill>
                <a:latin typeface="Gotham Book" pitchFamily="50" charset="0"/>
              </a:rPr>
              <a:t>		Media Kick-Offs</a:t>
            </a:r>
          </a:p>
          <a:p>
            <a:pPr marL="0" indent="0">
              <a:buClr>
                <a:schemeClr val="tx2"/>
              </a:buClr>
              <a:buNone/>
            </a:pPr>
            <a:r>
              <a:rPr lang="en-US" sz="2000" dirty="0">
                <a:solidFill>
                  <a:schemeClr val="tx2"/>
                </a:solidFill>
                <a:latin typeface="Gotham Book" pitchFamily="50" charset="0"/>
              </a:rPr>
              <a:t>		Outreach events (Recruiting and Response)</a:t>
            </a:r>
          </a:p>
          <a:p>
            <a:pPr marL="0" indent="0">
              <a:spcAft>
                <a:spcPts val="600"/>
              </a:spcAft>
              <a:buClr>
                <a:schemeClr val="tx2"/>
              </a:buClr>
              <a:buNone/>
            </a:pPr>
            <a:r>
              <a:rPr lang="en-US" sz="2000" dirty="0">
                <a:solidFill>
                  <a:schemeClr val="tx2"/>
                </a:solidFill>
                <a:latin typeface="Gotham Book" pitchFamily="50" charset="0"/>
              </a:rPr>
              <a:t>		Provide a space for Census Bureau staff at local events</a:t>
            </a:r>
          </a:p>
          <a:p>
            <a:pPr marL="347472">
              <a:buClr>
                <a:schemeClr val="tx2"/>
              </a:buClr>
              <a:buFont typeface="Wingdings" panose="05000000000000000000" pitchFamily="2" charset="2"/>
              <a:buChar char="§"/>
            </a:pPr>
            <a:r>
              <a:rPr lang="en-US" sz="2000" dirty="0">
                <a:solidFill>
                  <a:schemeClr val="tx2"/>
                </a:solidFill>
                <a:latin typeface="Gotham Book" pitchFamily="50" charset="0"/>
              </a:rPr>
              <a:t>Create sub‐committees to reach all groups</a:t>
            </a:r>
          </a:p>
        </p:txBody>
      </p:sp>
      <p:sp>
        <p:nvSpPr>
          <p:cNvPr id="8" name="Title 2"/>
          <p:cNvSpPr txBox="1">
            <a:spLocks/>
          </p:cNvSpPr>
          <p:nvPr/>
        </p:nvSpPr>
        <p:spPr>
          <a:xfrm>
            <a:off x="0" y="152400"/>
            <a:ext cx="12192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Committee/Subcommittee Activities</a:t>
            </a:r>
          </a:p>
        </p:txBody>
      </p:sp>
      <p:grpSp>
        <p:nvGrpSpPr>
          <p:cNvPr id="4" name="Group 3">
            <a:extLst>
              <a:ext uri="{FF2B5EF4-FFF2-40B4-BE49-F238E27FC236}">
                <a16:creationId xmlns:a16="http://schemas.microsoft.com/office/drawing/2014/main" id="{AA23654A-D6EF-44D7-931D-2E3232B5DA9C}"/>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64CD424D-4815-4775-BE33-A4FB6676B968}"/>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6DFEE379-361A-44B0-9E6A-DF477960EF69}"/>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57E60812-8688-47DD-986F-31C266B61BAE}"/>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B0770C1E-E515-4B01-8FF8-3474DF05395C}"/>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700580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685801"/>
          </a:xfrm>
        </p:spPr>
        <p:txBody>
          <a:bodyPr>
            <a:noAutofit/>
          </a:bodyPr>
          <a:lstStyle/>
          <a:p>
            <a:r>
              <a:rPr lang="en-US" sz="4000" dirty="0">
                <a:latin typeface="Gotham Black" pitchFamily="50" charset="0"/>
                <a:cs typeface="Arial" panose="020B0604020202020204" pitchFamily="34" charset="0"/>
              </a:rPr>
              <a:t>Response Outreach Area Mapper (ROAM)</a:t>
            </a:r>
            <a:endParaRPr lang="en-US" sz="4000" dirty="0">
              <a:latin typeface="Gotham Black" pitchFamily="50" charset="0"/>
            </a:endParaRPr>
          </a:p>
        </p:txBody>
      </p:sp>
      <p:sp>
        <p:nvSpPr>
          <p:cNvPr id="10" name="Content Placeholder 5"/>
          <p:cNvSpPr>
            <a:spLocks noGrp="1"/>
          </p:cNvSpPr>
          <p:nvPr>
            <p:ph idx="1"/>
          </p:nvPr>
        </p:nvSpPr>
        <p:spPr>
          <a:xfrm>
            <a:off x="8065405" y="1828801"/>
            <a:ext cx="2602595" cy="3908762"/>
          </a:xfrm>
          <a:prstGeom prst="rect">
            <a:avLst/>
          </a:prstGeom>
        </p:spPr>
        <p:txBody>
          <a:bodyPr wrap="square">
            <a:spAutoFit/>
          </a:bodyPr>
          <a:lstStyle/>
          <a:p>
            <a:pPr marL="285750" indent="-285750">
              <a:buFont typeface="Arial" panose="020B0604020202020204" pitchFamily="34" charset="0"/>
              <a:buChar char="•"/>
            </a:pPr>
            <a:r>
              <a:rPr lang="en-US" sz="2000" dirty="0">
                <a:latin typeface="Gotham Book" pitchFamily="50" charset="0"/>
              </a:rPr>
              <a:t>Housing</a:t>
            </a:r>
          </a:p>
          <a:p>
            <a:pPr marL="285750" indent="-285750">
              <a:buFont typeface="Arial" panose="020B0604020202020204" pitchFamily="34" charset="0"/>
              <a:buChar char="•"/>
            </a:pPr>
            <a:r>
              <a:rPr lang="en-US" sz="2000" dirty="0">
                <a:latin typeface="Gotham Book" pitchFamily="50" charset="0"/>
              </a:rPr>
              <a:t>Demographic</a:t>
            </a:r>
          </a:p>
          <a:p>
            <a:pPr marL="285750" indent="-285750">
              <a:buFont typeface="Arial" panose="020B0604020202020204" pitchFamily="34" charset="0"/>
              <a:buChar char="•"/>
            </a:pPr>
            <a:r>
              <a:rPr lang="en-US" sz="2000" dirty="0">
                <a:latin typeface="Gotham Book" pitchFamily="50" charset="0"/>
              </a:rPr>
              <a:t>Socioeconomic</a:t>
            </a:r>
          </a:p>
          <a:p>
            <a:pPr marL="285750" indent="-285750">
              <a:buFont typeface="Arial" panose="020B0604020202020204" pitchFamily="34" charset="0"/>
              <a:buChar char="•"/>
            </a:pPr>
            <a:r>
              <a:rPr lang="en-US" sz="2000" dirty="0">
                <a:latin typeface="Gotham Book" pitchFamily="50" charset="0"/>
              </a:rPr>
              <a:t>Data at the Census tract level </a:t>
            </a:r>
          </a:p>
          <a:p>
            <a:pPr marL="285750" indent="-285750">
              <a:buFont typeface="Arial" panose="020B0604020202020204" pitchFamily="34" charset="0"/>
              <a:buChar char="•"/>
            </a:pPr>
            <a:r>
              <a:rPr lang="en-US" sz="2000" dirty="0">
                <a:latin typeface="Gotham Book" pitchFamily="50" charset="0"/>
              </a:rPr>
              <a:t>Available to the public </a:t>
            </a:r>
          </a:p>
          <a:p>
            <a:pPr marL="285750" indent="-285750">
              <a:buFont typeface="Arial" panose="020B0604020202020204" pitchFamily="34" charset="0"/>
              <a:buChar char="•"/>
            </a:pPr>
            <a:endParaRPr lang="en-US" sz="2000" dirty="0">
              <a:latin typeface="Gotham Book" pitchFamily="50" charset="0"/>
            </a:endParaRPr>
          </a:p>
          <a:p>
            <a:pPr marL="285750" indent="-285750">
              <a:buFont typeface="Arial" panose="020B0604020202020204" pitchFamily="34" charset="0"/>
              <a:buChar char="•"/>
            </a:pPr>
            <a:endParaRPr lang="en-US" sz="2000" dirty="0">
              <a:latin typeface="Gotham Book" pitchFamily="50" charset="0"/>
            </a:endParaRPr>
          </a:p>
          <a:p>
            <a:pPr marL="0" indent="0" algn="ctr">
              <a:buNone/>
            </a:pPr>
            <a:r>
              <a:rPr lang="en-US" sz="2000" dirty="0">
                <a:latin typeface="Gotham Book" pitchFamily="50" charset="0"/>
                <a:cs typeface="Arial" panose="020B0604020202020204" pitchFamily="34" charset="0"/>
                <a:hlinkClick r:id="rId3"/>
              </a:rPr>
              <a:t>census.gov/roam</a:t>
            </a:r>
            <a:endParaRPr lang="en-US" sz="2000" dirty="0">
              <a:latin typeface="Gotham Book" pitchFamily="50" charset="0"/>
            </a:endParaRPr>
          </a:p>
        </p:txBody>
      </p:sp>
      <p:grpSp>
        <p:nvGrpSpPr>
          <p:cNvPr id="5" name="Group 4">
            <a:extLst>
              <a:ext uri="{FF2B5EF4-FFF2-40B4-BE49-F238E27FC236}">
                <a16:creationId xmlns:a16="http://schemas.microsoft.com/office/drawing/2014/main" id="{CD0A20FD-E5D8-4A76-8D08-D757F44D1828}"/>
              </a:ext>
            </a:extLst>
          </p:cNvPr>
          <p:cNvGrpSpPr/>
          <p:nvPr/>
        </p:nvGrpSpPr>
        <p:grpSpPr>
          <a:xfrm>
            <a:off x="-38100" y="-26963"/>
            <a:ext cx="12296922" cy="6869723"/>
            <a:chOff x="-38100" y="-26963"/>
            <a:chExt cx="12296922" cy="6869723"/>
          </a:xfrm>
        </p:grpSpPr>
        <p:sp>
          <p:nvSpPr>
            <p:cNvPr id="7" name="Rectangle 6">
              <a:extLst>
                <a:ext uri="{FF2B5EF4-FFF2-40B4-BE49-F238E27FC236}">
                  <a16:creationId xmlns:a16="http://schemas.microsoft.com/office/drawing/2014/main" id="{65F58662-8FCF-4F24-BB6F-61CA7CB0B76F}"/>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61F14550-E03B-4AFB-9474-A48BBD21E714}"/>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4D6F227E-018C-4D2A-9642-1E18D26BAE38}"/>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1" name="Rectangle 10">
              <a:extLst>
                <a:ext uri="{FF2B5EF4-FFF2-40B4-BE49-F238E27FC236}">
                  <a16:creationId xmlns:a16="http://schemas.microsoft.com/office/drawing/2014/main" id="{2782DE52-D5A4-4D20-9524-744112F62FD3}"/>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pic>
        <p:nvPicPr>
          <p:cNvPr id="3" name="Picture 2">
            <a:extLst>
              <a:ext uri="{FF2B5EF4-FFF2-40B4-BE49-F238E27FC236}">
                <a16:creationId xmlns:a16="http://schemas.microsoft.com/office/drawing/2014/main" id="{F643BE0C-208F-4A8F-AF81-71F711BF6C19}"/>
              </a:ext>
            </a:extLst>
          </p:cNvPr>
          <p:cNvPicPr>
            <a:picLocks noChangeAspect="1"/>
          </p:cNvPicPr>
          <p:nvPr/>
        </p:nvPicPr>
        <p:blipFill>
          <a:blip r:embed="rId4"/>
          <a:stretch>
            <a:fillRect/>
          </a:stretch>
        </p:blipFill>
        <p:spPr>
          <a:xfrm>
            <a:off x="1219200" y="1317580"/>
            <a:ext cx="6419644" cy="4419983"/>
          </a:xfrm>
          <a:prstGeom prst="rect">
            <a:avLst/>
          </a:prstGeom>
        </p:spPr>
      </p:pic>
    </p:spTree>
    <p:extLst>
      <p:ext uri="{BB962C8B-B14F-4D97-AF65-F5344CB8AC3E}">
        <p14:creationId xmlns:p14="http://schemas.microsoft.com/office/powerpoint/2010/main" val="385295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685800"/>
          </a:xfrm>
        </p:spPr>
        <p:txBody>
          <a:bodyPr>
            <a:noAutofit/>
          </a:bodyPr>
          <a:lstStyle/>
          <a:p>
            <a:r>
              <a:rPr lang="en-US" sz="4000" dirty="0">
                <a:latin typeface="Gotham Black" pitchFamily="50" charset="0"/>
              </a:rPr>
              <a:t>Data Dissemination Program</a:t>
            </a:r>
          </a:p>
        </p:txBody>
      </p:sp>
      <p:sp>
        <p:nvSpPr>
          <p:cNvPr id="3" name="Content Placeholder 2"/>
          <p:cNvSpPr>
            <a:spLocks noGrp="1"/>
          </p:cNvSpPr>
          <p:nvPr>
            <p:ph idx="1"/>
          </p:nvPr>
        </p:nvSpPr>
        <p:spPr>
          <a:xfrm>
            <a:off x="1981200" y="1295400"/>
            <a:ext cx="8229600" cy="4678363"/>
          </a:xfrm>
        </p:spPr>
        <p:txBody>
          <a:bodyPr>
            <a:normAutofit/>
          </a:bodyPr>
          <a:lstStyle/>
          <a:p>
            <a:pPr marL="0" indent="0">
              <a:spcBef>
                <a:spcPts val="0"/>
              </a:spcBef>
              <a:spcAft>
                <a:spcPts val="1200"/>
              </a:spcAft>
              <a:buNone/>
            </a:pPr>
            <a:r>
              <a:rPr lang="en-US" sz="2000" dirty="0">
                <a:solidFill>
                  <a:srgbClr val="1F497D"/>
                </a:solidFill>
                <a:latin typeface="Gotham Book" pitchFamily="50" charset="0"/>
              </a:rPr>
              <a:t>Free Resource to </a:t>
            </a:r>
            <a:r>
              <a:rPr lang="en-US" sz="2000" b="1" dirty="0">
                <a:solidFill>
                  <a:srgbClr val="1F497D"/>
                </a:solidFill>
                <a:latin typeface="Gotham Book" pitchFamily="50" charset="0"/>
              </a:rPr>
              <a:t>YOU</a:t>
            </a:r>
          </a:p>
          <a:p>
            <a:pPr marL="0" indent="0">
              <a:spcBef>
                <a:spcPts val="500"/>
              </a:spcBef>
              <a:buNone/>
            </a:pPr>
            <a:r>
              <a:rPr lang="en-US" sz="2000" dirty="0">
                <a:solidFill>
                  <a:srgbClr val="1F497D"/>
                </a:solidFill>
                <a:latin typeface="Gotham Book" pitchFamily="50" charset="0"/>
              </a:rPr>
              <a:t>Opportunities to teach the public how to access our data</a:t>
            </a:r>
          </a:p>
          <a:p>
            <a:pPr marL="914400" indent="-347472">
              <a:spcBef>
                <a:spcPts val="600"/>
              </a:spcBef>
            </a:pPr>
            <a:r>
              <a:rPr lang="en-US" sz="2000" dirty="0">
                <a:solidFill>
                  <a:srgbClr val="1F497D"/>
                </a:solidFill>
                <a:latin typeface="Gotham Book" pitchFamily="50" charset="0"/>
              </a:rPr>
              <a:t>Data Presentations</a:t>
            </a:r>
          </a:p>
          <a:p>
            <a:pPr marL="914400" indent="-347472">
              <a:spcBef>
                <a:spcPts val="500"/>
              </a:spcBef>
            </a:pPr>
            <a:r>
              <a:rPr lang="en-US" sz="2000" dirty="0">
                <a:solidFill>
                  <a:srgbClr val="1F497D"/>
                </a:solidFill>
                <a:latin typeface="Gotham Book" pitchFamily="50" charset="0"/>
              </a:rPr>
              <a:t>Data Access Workshops and Training Sessions</a:t>
            </a:r>
          </a:p>
          <a:p>
            <a:pPr marL="914400" indent="-347472">
              <a:spcBef>
                <a:spcPts val="500"/>
              </a:spcBef>
            </a:pPr>
            <a:r>
              <a:rPr lang="en-US" sz="2000" dirty="0">
                <a:solidFill>
                  <a:srgbClr val="1F497D"/>
                </a:solidFill>
                <a:latin typeface="Gotham Book" pitchFamily="50" charset="0"/>
              </a:rPr>
              <a:t>Webinars</a:t>
            </a:r>
          </a:p>
          <a:p>
            <a:pPr marL="914400" indent="-347472">
              <a:spcBef>
                <a:spcPts val="500"/>
              </a:spcBef>
              <a:spcAft>
                <a:spcPts val="1200"/>
              </a:spcAft>
            </a:pPr>
            <a:r>
              <a:rPr lang="en-US" sz="2000" dirty="0">
                <a:solidFill>
                  <a:srgbClr val="1F497D"/>
                </a:solidFill>
                <a:latin typeface="Gotham Book" pitchFamily="50" charset="0"/>
              </a:rPr>
              <a:t>Data and Survey Inquiries</a:t>
            </a:r>
          </a:p>
          <a:p>
            <a:pPr marL="0" indent="0">
              <a:spcBef>
                <a:spcPts val="500"/>
              </a:spcBef>
              <a:buNone/>
            </a:pPr>
            <a:r>
              <a:rPr lang="en-US" sz="2000" dirty="0">
                <a:latin typeface="Gotham Book" pitchFamily="50" charset="0"/>
              </a:rPr>
              <a:t>All tools and data available at </a:t>
            </a:r>
            <a:r>
              <a:rPr lang="en-US" sz="2000" dirty="0">
                <a:latin typeface="Gotham Book" pitchFamily="50" charset="0"/>
                <a:hlinkClick r:id="rId3"/>
              </a:rPr>
              <a:t>www.census.gov</a:t>
            </a:r>
            <a:endParaRPr lang="en-US" sz="2000" dirty="0">
              <a:latin typeface="Gotham Book" pitchFamily="50" charset="0"/>
            </a:endParaRPr>
          </a:p>
          <a:p>
            <a:pPr marL="914400" indent="-347472">
              <a:spcBef>
                <a:spcPts val="600"/>
              </a:spcBef>
            </a:pPr>
            <a:r>
              <a:rPr lang="en-US" sz="2000" dirty="0">
                <a:latin typeface="Gotham Book" pitchFamily="50" charset="0"/>
              </a:rPr>
              <a:t>American </a:t>
            </a:r>
            <a:r>
              <a:rPr lang="en-US" sz="2000" dirty="0" err="1">
                <a:latin typeface="Gotham Book" pitchFamily="50" charset="0"/>
              </a:rPr>
              <a:t>FactFinder</a:t>
            </a:r>
            <a:endParaRPr lang="en-US" sz="2000" dirty="0">
              <a:latin typeface="Gotham Book" pitchFamily="50" charset="0"/>
            </a:endParaRPr>
          </a:p>
          <a:p>
            <a:pPr marL="914400" indent="-347472">
              <a:spcBef>
                <a:spcPts val="500"/>
              </a:spcBef>
            </a:pPr>
            <a:r>
              <a:rPr lang="en-US" sz="2000" dirty="0">
                <a:latin typeface="Gotham Book" pitchFamily="50" charset="0"/>
              </a:rPr>
              <a:t>Census Business Builder</a:t>
            </a:r>
          </a:p>
          <a:p>
            <a:pPr marL="914400" indent="-347472">
              <a:spcBef>
                <a:spcPts val="500"/>
              </a:spcBef>
            </a:pPr>
            <a:r>
              <a:rPr lang="en-US" sz="2000" dirty="0">
                <a:latin typeface="Gotham Book" pitchFamily="50" charset="0"/>
              </a:rPr>
              <a:t>My Congressional District</a:t>
            </a:r>
          </a:p>
          <a:p>
            <a:pPr marL="914400" indent="-347472">
              <a:spcBef>
                <a:spcPts val="500"/>
              </a:spcBef>
            </a:pPr>
            <a:r>
              <a:rPr lang="en-US" sz="2000" dirty="0" err="1">
                <a:latin typeface="Gotham Book" pitchFamily="50" charset="0"/>
              </a:rPr>
              <a:t>OnTheMap</a:t>
            </a:r>
            <a:endParaRPr lang="en-US" sz="2000" dirty="0">
              <a:latin typeface="Gotham Book" pitchFamily="50" charset="0"/>
            </a:endParaRPr>
          </a:p>
          <a:p>
            <a:endParaRPr lang="en-US" sz="2200" dirty="0">
              <a:latin typeface="Gotham Book" pitchFamily="50" charset="0"/>
            </a:endParaRPr>
          </a:p>
        </p:txBody>
      </p:sp>
      <p:sp>
        <p:nvSpPr>
          <p:cNvPr id="5" name="Rectangle 4">
            <a:extLst>
              <a:ext uri="{FF2B5EF4-FFF2-40B4-BE49-F238E27FC236}">
                <a16:creationId xmlns:a16="http://schemas.microsoft.com/office/drawing/2014/main" id="{C27240A1-5996-4A28-9543-2660B0020904}"/>
              </a:ext>
            </a:extLst>
          </p:cNvPr>
          <p:cNvSpPr/>
          <p:nvPr/>
        </p:nvSpPr>
        <p:spPr>
          <a:xfrm>
            <a:off x="7010401" y="5073629"/>
            <a:ext cx="3542316" cy="707886"/>
          </a:xfrm>
          <a:prstGeom prst="rect">
            <a:avLst/>
          </a:prstGeom>
        </p:spPr>
        <p:txBody>
          <a:bodyPr wrap="none">
            <a:spAutoFit/>
          </a:bodyPr>
          <a:lstStyle/>
          <a:p>
            <a:r>
              <a:rPr lang="en-US" sz="2000" dirty="0">
                <a:solidFill>
                  <a:srgbClr val="002060"/>
                </a:solidFill>
                <a:latin typeface="Gotham Book" pitchFamily="50" charset="0"/>
              </a:rPr>
              <a:t>Subscribe and learn more:</a:t>
            </a:r>
          </a:p>
          <a:p>
            <a:r>
              <a:rPr lang="en-US" sz="2000" dirty="0">
                <a:latin typeface="Gotham Book" pitchFamily="50" charset="0"/>
                <a:hlinkClick r:id="rId4"/>
              </a:rPr>
              <a:t>www.census.gov/academy</a:t>
            </a:r>
            <a:endParaRPr lang="en-US" sz="2000" dirty="0">
              <a:latin typeface="Gotham Book" pitchFamily="50" charset="0"/>
            </a:endParaRPr>
          </a:p>
        </p:txBody>
      </p:sp>
      <p:grpSp>
        <p:nvGrpSpPr>
          <p:cNvPr id="6" name="Group 5">
            <a:extLst>
              <a:ext uri="{FF2B5EF4-FFF2-40B4-BE49-F238E27FC236}">
                <a16:creationId xmlns:a16="http://schemas.microsoft.com/office/drawing/2014/main" id="{63FFE1C8-2131-4A78-A2A4-3A22525E0DDD}"/>
              </a:ext>
            </a:extLst>
          </p:cNvPr>
          <p:cNvGrpSpPr/>
          <p:nvPr/>
        </p:nvGrpSpPr>
        <p:grpSpPr>
          <a:xfrm>
            <a:off x="-38100" y="-26963"/>
            <a:ext cx="12296922" cy="6869723"/>
            <a:chOff x="-38100" y="-26963"/>
            <a:chExt cx="12296922" cy="6869723"/>
          </a:xfrm>
        </p:grpSpPr>
        <p:sp>
          <p:nvSpPr>
            <p:cNvPr id="7" name="Rectangle 6">
              <a:extLst>
                <a:ext uri="{FF2B5EF4-FFF2-40B4-BE49-F238E27FC236}">
                  <a16:creationId xmlns:a16="http://schemas.microsoft.com/office/drawing/2014/main" id="{C2433BBC-4784-443F-AB99-84649662ABD9}"/>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F6A9CEAA-466C-447B-B972-C0A9680CF44F}"/>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067F5F80-A799-4FFE-A6FC-17058061917A}"/>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A1043C2F-36C4-4A78-933C-C56DB6DB41A9}"/>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100147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429000" y="1676401"/>
            <a:ext cx="4502726" cy="3641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endParaRPr lang="en-US" sz="2000" dirty="0">
              <a:solidFill>
                <a:schemeClr val="tx2"/>
              </a:solidFill>
            </a:endParaRPr>
          </a:p>
          <a:p>
            <a:pPr marL="0" indent="0">
              <a:buNone/>
            </a:pPr>
            <a:r>
              <a:rPr lang="en-US" sz="2000" dirty="0">
                <a:solidFill>
                  <a:schemeClr val="tx2"/>
                </a:solidFill>
              </a:rPr>
              <a:t>	</a:t>
            </a:r>
          </a:p>
          <a:p>
            <a:pPr marL="0" indent="0">
              <a:buNone/>
            </a:pPr>
            <a:endParaRPr lang="en-US" sz="1600" dirty="0"/>
          </a:p>
          <a:p>
            <a:pPr marL="0" indent="0">
              <a:buNone/>
            </a:pPr>
            <a:endParaRPr lang="en-US" sz="1600" dirty="0"/>
          </a:p>
          <a:p>
            <a:pPr marL="0" indent="0">
              <a:buNone/>
            </a:pPr>
            <a:r>
              <a:rPr lang="en-US" sz="1600" dirty="0"/>
              <a:t>        </a:t>
            </a:r>
          </a:p>
          <a:p>
            <a:pPr marL="0" indent="0">
              <a:buNone/>
            </a:pPr>
            <a:endParaRPr lang="en-US" sz="1600" dirty="0"/>
          </a:p>
        </p:txBody>
      </p:sp>
      <p:sp>
        <p:nvSpPr>
          <p:cNvPr id="17" name="Content Placeholder 2">
            <a:extLst>
              <a:ext uri="{FF2B5EF4-FFF2-40B4-BE49-F238E27FC236}">
                <a16:creationId xmlns:a16="http://schemas.microsoft.com/office/drawing/2014/main" id="{3D665970-5B96-45BB-BF49-2371E34ACB95}"/>
              </a:ext>
            </a:extLst>
          </p:cNvPr>
          <p:cNvSpPr txBox="1">
            <a:spLocks/>
          </p:cNvSpPr>
          <p:nvPr/>
        </p:nvSpPr>
        <p:spPr>
          <a:xfrm>
            <a:off x="3149091" y="2008415"/>
            <a:ext cx="5970682" cy="39988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facebook.com/</a:t>
            </a:r>
            <a:r>
              <a:rPr lang="en-US" sz="2000" dirty="0" err="1">
                <a:solidFill>
                  <a:schemeClr val="tx2"/>
                </a:solidFill>
                <a:latin typeface="Gotham Book" pitchFamily="50" charset="0"/>
              </a:rPr>
              <a:t>uscensusbureau</a:t>
            </a:r>
            <a:endParaRPr lang="en-US" sz="2000" dirty="0">
              <a:solidFill>
                <a:schemeClr val="tx2"/>
              </a:solidFill>
              <a:latin typeface="Gotham Book" pitchFamily="50" charset="0"/>
            </a:endParaRPr>
          </a:p>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twitter.com/</a:t>
            </a:r>
            <a:r>
              <a:rPr lang="en-US" sz="2000" dirty="0" err="1">
                <a:solidFill>
                  <a:schemeClr val="tx2"/>
                </a:solidFill>
                <a:latin typeface="Gotham Book" pitchFamily="50" charset="0"/>
              </a:rPr>
              <a:t>uscensusbureau</a:t>
            </a:r>
            <a:endParaRPr lang="en-US" sz="2000" dirty="0">
              <a:solidFill>
                <a:schemeClr val="tx2"/>
              </a:solidFill>
              <a:latin typeface="Gotham Book" pitchFamily="50" charset="0"/>
            </a:endParaRPr>
          </a:p>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youtube.com/user/</a:t>
            </a:r>
            <a:r>
              <a:rPr lang="en-US" sz="2000" dirty="0" err="1">
                <a:solidFill>
                  <a:schemeClr val="tx2"/>
                </a:solidFill>
                <a:latin typeface="Gotham Book" pitchFamily="50" charset="0"/>
              </a:rPr>
              <a:t>uscensusbureau</a:t>
            </a:r>
            <a:endParaRPr lang="en-US" sz="2000" dirty="0">
              <a:solidFill>
                <a:schemeClr val="tx2"/>
              </a:solidFill>
              <a:latin typeface="Gotham Book" pitchFamily="50" charset="0"/>
            </a:endParaRPr>
          </a:p>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instagram.com/</a:t>
            </a:r>
            <a:r>
              <a:rPr lang="en-US" sz="2000" dirty="0" err="1">
                <a:solidFill>
                  <a:schemeClr val="tx2"/>
                </a:solidFill>
                <a:latin typeface="Gotham Book" pitchFamily="50" charset="0"/>
              </a:rPr>
              <a:t>uscensusbureau</a:t>
            </a:r>
            <a:endParaRPr lang="en-US" sz="2000" dirty="0">
              <a:solidFill>
                <a:schemeClr val="tx2"/>
              </a:solidFill>
              <a:latin typeface="Gotham Book" pitchFamily="50" charset="0"/>
            </a:endParaRPr>
          </a:p>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linkedin.com/company/us-census-bureau</a:t>
            </a:r>
          </a:p>
          <a:p>
            <a:pPr marL="0" indent="0">
              <a:buNone/>
            </a:pPr>
            <a:endParaRPr lang="en-US" sz="2000" dirty="0">
              <a:solidFill>
                <a:schemeClr val="tx2"/>
              </a:solidFill>
              <a:latin typeface="Gotham Book" pitchFamily="50" charset="0"/>
            </a:endParaRPr>
          </a:p>
          <a:p>
            <a:pPr marL="0" indent="0">
              <a:buNone/>
            </a:pPr>
            <a:endParaRPr lang="en-US" sz="2000" dirty="0">
              <a:solidFill>
                <a:schemeClr val="tx2"/>
              </a:solidFill>
              <a:latin typeface="Gotham Book" pitchFamily="50" charset="0"/>
            </a:endParaRPr>
          </a:p>
          <a:p>
            <a:pPr marL="0" indent="0">
              <a:buNone/>
            </a:pPr>
            <a:r>
              <a:rPr lang="en-US" sz="2000" dirty="0">
                <a:solidFill>
                  <a:schemeClr val="tx2"/>
                </a:solidFill>
                <a:latin typeface="Gotham Book" pitchFamily="50" charset="0"/>
              </a:rPr>
              <a:t>	</a:t>
            </a:r>
          </a:p>
          <a:p>
            <a:pPr marL="0" indent="0">
              <a:buNone/>
            </a:pPr>
            <a:endParaRPr lang="en-US" sz="2000" dirty="0">
              <a:latin typeface="Gotham Book" pitchFamily="50" charset="0"/>
            </a:endParaRPr>
          </a:p>
          <a:p>
            <a:pPr marL="0" indent="0">
              <a:buNone/>
            </a:pPr>
            <a:endParaRPr lang="en-US" sz="2000" dirty="0">
              <a:latin typeface="Gotham Book" pitchFamily="50" charset="0"/>
            </a:endParaRPr>
          </a:p>
          <a:p>
            <a:pPr marL="0" indent="0">
              <a:buNone/>
            </a:pPr>
            <a:r>
              <a:rPr lang="en-US" sz="2000" dirty="0">
                <a:latin typeface="Gotham Book" pitchFamily="50" charset="0"/>
              </a:rPr>
              <a:t>        </a:t>
            </a:r>
          </a:p>
          <a:p>
            <a:pPr marL="0" indent="0">
              <a:buNone/>
            </a:pPr>
            <a:endParaRPr lang="en-US" sz="2000" dirty="0">
              <a:latin typeface="Gotham Book" pitchFamily="50" charset="0"/>
            </a:endParaRPr>
          </a:p>
        </p:txBody>
      </p:sp>
      <p:pic>
        <p:nvPicPr>
          <p:cNvPr id="18" name="Picture 17">
            <a:extLst>
              <a:ext uri="{FF2B5EF4-FFF2-40B4-BE49-F238E27FC236}">
                <a16:creationId xmlns:a16="http://schemas.microsoft.com/office/drawing/2014/main" id="{228AC044-1316-4EBE-AA1C-FF22498566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047" y="3034504"/>
            <a:ext cx="628993" cy="511367"/>
          </a:xfrm>
          <a:prstGeom prst="rect">
            <a:avLst/>
          </a:prstGeom>
        </p:spPr>
      </p:pic>
      <p:pic>
        <p:nvPicPr>
          <p:cNvPr id="19" name="Picture 18">
            <a:extLst>
              <a:ext uri="{FF2B5EF4-FFF2-40B4-BE49-F238E27FC236}">
                <a16:creationId xmlns:a16="http://schemas.microsoft.com/office/drawing/2014/main" id="{7E2B9EF1-0CA7-408C-9ECC-EE14F65E7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876" y="2283204"/>
            <a:ext cx="548407" cy="548407"/>
          </a:xfrm>
          <a:prstGeom prst="rect">
            <a:avLst/>
          </a:prstGeom>
        </p:spPr>
      </p:pic>
      <p:pic>
        <p:nvPicPr>
          <p:cNvPr id="20" name="Picture 12">
            <a:extLst>
              <a:ext uri="{FF2B5EF4-FFF2-40B4-BE49-F238E27FC236}">
                <a16:creationId xmlns:a16="http://schemas.microsoft.com/office/drawing/2014/main" id="{686877EB-AA3F-4E6E-9645-25168F0036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78681" y="4463384"/>
            <a:ext cx="622067" cy="62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https://cdn2.iconfinder.com/data/icons/ios-7-style-metro-ui-icons/512/Flurry_YouTube_Alt.png">
            <a:extLst>
              <a:ext uri="{FF2B5EF4-FFF2-40B4-BE49-F238E27FC236}">
                <a16:creationId xmlns:a16="http://schemas.microsoft.com/office/drawing/2014/main" id="{D8041F95-FCA5-4304-BE5E-E771A1396F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5925" y="3650105"/>
            <a:ext cx="718560" cy="71856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C54A9FD9-9EE2-4A39-B0DE-E8C21EC7050B}"/>
              </a:ext>
            </a:extLst>
          </p:cNvPr>
          <p:cNvSpPr>
            <a:spLocks noGrp="1"/>
          </p:cNvSpPr>
          <p:nvPr>
            <p:ph type="title"/>
          </p:nvPr>
        </p:nvSpPr>
        <p:spPr>
          <a:xfrm>
            <a:off x="0" y="344376"/>
            <a:ext cx="12191999" cy="718560"/>
          </a:xfrm>
        </p:spPr>
        <p:txBody>
          <a:bodyPr>
            <a:noAutofit/>
          </a:bodyPr>
          <a:lstStyle/>
          <a:p>
            <a:r>
              <a:rPr lang="en-US" sz="4000" dirty="0">
                <a:latin typeface="Gotham Black" pitchFamily="50" charset="0"/>
              </a:rPr>
              <a:t>Connect With Us</a:t>
            </a:r>
          </a:p>
        </p:txBody>
      </p:sp>
      <p:sp>
        <p:nvSpPr>
          <p:cNvPr id="23" name="Rectangle 22">
            <a:extLst>
              <a:ext uri="{FF2B5EF4-FFF2-40B4-BE49-F238E27FC236}">
                <a16:creationId xmlns:a16="http://schemas.microsoft.com/office/drawing/2014/main" id="{22EE82F3-6958-46AD-B00A-FB9DFDF0ACA9}"/>
              </a:ext>
            </a:extLst>
          </p:cNvPr>
          <p:cNvSpPr/>
          <p:nvPr/>
        </p:nvSpPr>
        <p:spPr>
          <a:xfrm>
            <a:off x="1099305" y="1396551"/>
            <a:ext cx="2971800" cy="830997"/>
          </a:xfrm>
          <a:prstGeom prst="rect">
            <a:avLst/>
          </a:prstGeom>
        </p:spPr>
        <p:txBody>
          <a:bodyPr wrap="square">
            <a:spAutoFit/>
          </a:bodyPr>
          <a:lstStyle/>
          <a:p>
            <a:pPr algn="ctr"/>
            <a:r>
              <a:rPr lang="en-US" sz="2400" dirty="0">
                <a:latin typeface="Gotham Book" pitchFamily="50" charset="0"/>
                <a:hlinkClick r:id="rId7"/>
              </a:rPr>
              <a:t>www.2020census.gov</a:t>
            </a:r>
            <a:endParaRPr lang="en-US" sz="2400" dirty="0">
              <a:latin typeface="Gotham Book" pitchFamily="50" charset="0"/>
            </a:endParaRPr>
          </a:p>
        </p:txBody>
      </p:sp>
      <p:sp>
        <p:nvSpPr>
          <p:cNvPr id="24" name="Slide Number Placeholder 1">
            <a:extLst>
              <a:ext uri="{FF2B5EF4-FFF2-40B4-BE49-F238E27FC236}">
                <a16:creationId xmlns:a16="http://schemas.microsoft.com/office/drawing/2014/main" id="{B9E71BB5-FCDF-43A4-B88F-274274D78EF5}"/>
              </a:ext>
            </a:extLst>
          </p:cNvPr>
          <p:cNvSpPr>
            <a:spLocks noGrp="1"/>
          </p:cNvSpPr>
          <p:nvPr>
            <p:ph type="sldNum" sz="quarter" idx="12"/>
          </p:nvPr>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2C905-FF40-4437-BDDD-7BDE312C732D}" type="slidenum">
              <a:rPr lang="en-US" smtClean="0"/>
              <a:pPr/>
              <a:t>24</a:t>
            </a:fld>
            <a:endParaRPr lang="en-US" dirty="0"/>
          </a:p>
        </p:txBody>
      </p:sp>
      <p:pic>
        <p:nvPicPr>
          <p:cNvPr id="25" name="Picture 24">
            <a:extLst>
              <a:ext uri="{FF2B5EF4-FFF2-40B4-BE49-F238E27FC236}">
                <a16:creationId xmlns:a16="http://schemas.microsoft.com/office/drawing/2014/main" id="{2FA32FBF-FD73-4EAB-AE5E-490C0F12CBD4}"/>
              </a:ext>
            </a:extLst>
          </p:cNvPr>
          <p:cNvPicPr>
            <a:picLocks noChangeAspect="1"/>
          </p:cNvPicPr>
          <p:nvPr/>
        </p:nvPicPr>
        <p:blipFill>
          <a:blip r:embed="rId8"/>
          <a:stretch>
            <a:fillRect/>
          </a:stretch>
        </p:blipFill>
        <p:spPr>
          <a:xfrm>
            <a:off x="2200484" y="5180170"/>
            <a:ext cx="846304" cy="718560"/>
          </a:xfrm>
          <a:prstGeom prst="rect">
            <a:avLst/>
          </a:prstGeom>
        </p:spPr>
      </p:pic>
      <p:grpSp>
        <p:nvGrpSpPr>
          <p:cNvPr id="13" name="Group 12">
            <a:extLst>
              <a:ext uri="{FF2B5EF4-FFF2-40B4-BE49-F238E27FC236}">
                <a16:creationId xmlns:a16="http://schemas.microsoft.com/office/drawing/2014/main" id="{236DD912-F85B-406F-899F-0481170F08EF}"/>
              </a:ext>
            </a:extLst>
          </p:cNvPr>
          <p:cNvGrpSpPr/>
          <p:nvPr/>
        </p:nvGrpSpPr>
        <p:grpSpPr>
          <a:xfrm>
            <a:off x="-38100" y="-26963"/>
            <a:ext cx="12296922" cy="6869723"/>
            <a:chOff x="-38100" y="-26963"/>
            <a:chExt cx="12296922" cy="6869723"/>
          </a:xfrm>
        </p:grpSpPr>
        <p:sp>
          <p:nvSpPr>
            <p:cNvPr id="14" name="Rectangle 13">
              <a:extLst>
                <a:ext uri="{FF2B5EF4-FFF2-40B4-BE49-F238E27FC236}">
                  <a16:creationId xmlns:a16="http://schemas.microsoft.com/office/drawing/2014/main" id="{202E984D-FACD-4646-B60B-DD1E6CCE86B6}"/>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5" name="Rectangle 14">
              <a:extLst>
                <a:ext uri="{FF2B5EF4-FFF2-40B4-BE49-F238E27FC236}">
                  <a16:creationId xmlns:a16="http://schemas.microsoft.com/office/drawing/2014/main" id="{322E1748-5AAE-42B7-A3FD-25854F289250}"/>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6" name="Rectangle 15">
              <a:extLst>
                <a:ext uri="{FF2B5EF4-FFF2-40B4-BE49-F238E27FC236}">
                  <a16:creationId xmlns:a16="http://schemas.microsoft.com/office/drawing/2014/main" id="{9BDD3BC0-8386-4138-9F40-EA2E0189EB51}"/>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26" name="Rectangle 25">
              <a:extLst>
                <a:ext uri="{FF2B5EF4-FFF2-40B4-BE49-F238E27FC236}">
                  <a16:creationId xmlns:a16="http://schemas.microsoft.com/office/drawing/2014/main" id="{062ECB4B-E985-4CB2-B9E0-A25B1069C76B}"/>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28832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6B178A9-800F-440B-950E-1F7597EBE193}"/>
              </a:ext>
            </a:extLst>
          </p:cNvPr>
          <p:cNvSpPr txBox="1">
            <a:spLocks/>
          </p:cNvSpPr>
          <p:nvPr/>
        </p:nvSpPr>
        <p:spPr>
          <a:xfrm>
            <a:off x="0" y="346319"/>
            <a:ext cx="1219199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dirty="0">
                <a:latin typeface="Gotham Black" pitchFamily="50" charset="0"/>
              </a:rPr>
              <a:t>Contact Us</a:t>
            </a:r>
          </a:p>
        </p:txBody>
      </p:sp>
      <p:sp>
        <p:nvSpPr>
          <p:cNvPr id="7" name="TextBox 6">
            <a:extLst>
              <a:ext uri="{FF2B5EF4-FFF2-40B4-BE49-F238E27FC236}">
                <a16:creationId xmlns:a16="http://schemas.microsoft.com/office/drawing/2014/main" id="{164AF14C-62BC-41B8-A40F-7BC691A45129}"/>
              </a:ext>
            </a:extLst>
          </p:cNvPr>
          <p:cNvSpPr txBox="1"/>
          <p:nvPr/>
        </p:nvSpPr>
        <p:spPr>
          <a:xfrm>
            <a:off x="1938556" y="1380316"/>
            <a:ext cx="7434044" cy="5109091"/>
          </a:xfrm>
          <a:prstGeom prst="rect">
            <a:avLst/>
          </a:prstGeom>
          <a:noFill/>
        </p:spPr>
        <p:txBody>
          <a:bodyPr wrap="square" rtlCol="0">
            <a:spAutoFit/>
          </a:bodyPr>
          <a:lstStyle/>
          <a:p>
            <a:r>
              <a:rPr lang="en-US" sz="2000" b="1" dirty="0">
                <a:solidFill>
                  <a:schemeClr val="tx2"/>
                </a:solidFill>
                <a:latin typeface="Gotham Book" pitchFamily="50" charset="0"/>
              </a:rPr>
              <a:t>Partnership Program</a:t>
            </a:r>
          </a:p>
          <a:p>
            <a:r>
              <a:rPr lang="en-US" dirty="0">
                <a:solidFill>
                  <a:schemeClr val="tx2"/>
                </a:solidFill>
                <a:latin typeface="Gotham Book" pitchFamily="50" charset="0"/>
              </a:rPr>
              <a:t>Phone: (212) 882-2130</a:t>
            </a:r>
          </a:p>
          <a:p>
            <a:r>
              <a:rPr lang="en-US" dirty="0">
                <a:solidFill>
                  <a:schemeClr val="tx2"/>
                </a:solidFill>
                <a:latin typeface="Gotham Book" pitchFamily="50" charset="0"/>
              </a:rPr>
              <a:t>Email: </a:t>
            </a:r>
            <a:r>
              <a:rPr lang="en-US" dirty="0">
                <a:solidFill>
                  <a:schemeClr val="tx2"/>
                </a:solidFill>
                <a:latin typeface="Gotham Book" pitchFamily="50" charset="0"/>
                <a:hlinkClick r:id="rId3"/>
              </a:rPr>
              <a:t>new.york.rcc.partnership@2020census.gov</a:t>
            </a:r>
            <a:endParaRPr lang="en-US" dirty="0">
              <a:solidFill>
                <a:schemeClr val="tx2"/>
              </a:solidFill>
              <a:latin typeface="Gotham Book" pitchFamily="50" charset="0"/>
            </a:endParaRPr>
          </a:p>
          <a:p>
            <a:r>
              <a:rPr lang="en-US" dirty="0">
                <a:solidFill>
                  <a:schemeClr val="tx2"/>
                </a:solidFill>
                <a:latin typeface="Gotham Book" pitchFamily="50" charset="0"/>
              </a:rPr>
              <a:t>Website: https://www.census.gov/partners/2020.html</a:t>
            </a:r>
            <a:r>
              <a:rPr lang="en-US" sz="2000" dirty="0">
                <a:solidFill>
                  <a:schemeClr val="tx2"/>
                </a:solidFill>
              </a:rPr>
              <a:t>	</a:t>
            </a:r>
          </a:p>
          <a:p>
            <a:endParaRPr lang="en-US" sz="1400" dirty="0">
              <a:solidFill>
                <a:schemeClr val="tx2"/>
              </a:solidFill>
            </a:endParaRPr>
          </a:p>
          <a:p>
            <a:r>
              <a:rPr lang="en-US" sz="2000" b="1" dirty="0">
                <a:solidFill>
                  <a:schemeClr val="tx2"/>
                </a:solidFill>
                <a:latin typeface="Gotham Book" pitchFamily="50" charset="0"/>
              </a:rPr>
              <a:t>Census Jobs</a:t>
            </a:r>
          </a:p>
          <a:p>
            <a:r>
              <a:rPr lang="en-US" dirty="0">
                <a:solidFill>
                  <a:schemeClr val="tx2"/>
                </a:solidFill>
                <a:latin typeface="Gotham Book" pitchFamily="50" charset="0"/>
              </a:rPr>
              <a:t>Field &amp; Office Job Opportunities</a:t>
            </a:r>
          </a:p>
          <a:p>
            <a:r>
              <a:rPr lang="en-US" dirty="0">
                <a:solidFill>
                  <a:schemeClr val="tx2"/>
                </a:solidFill>
                <a:latin typeface="Gotham Book" pitchFamily="50" charset="0"/>
              </a:rPr>
              <a:t>Website: </a:t>
            </a:r>
            <a:r>
              <a:rPr lang="en-US" dirty="0">
                <a:solidFill>
                  <a:schemeClr val="tx2"/>
                </a:solidFill>
                <a:latin typeface="Gotham Book" pitchFamily="50" charset="0"/>
                <a:hlinkClick r:id="rId4"/>
              </a:rPr>
              <a:t>www.2020census.gov/jobs</a:t>
            </a:r>
            <a:endParaRPr lang="en-US" dirty="0">
              <a:solidFill>
                <a:schemeClr val="tx2"/>
              </a:solidFill>
              <a:latin typeface="Gotham Book" pitchFamily="50" charset="0"/>
            </a:endParaRPr>
          </a:p>
          <a:p>
            <a:r>
              <a:rPr lang="en-US" dirty="0">
                <a:solidFill>
                  <a:schemeClr val="tx2"/>
                </a:solidFill>
                <a:latin typeface="Gotham Book" pitchFamily="50" charset="0"/>
              </a:rPr>
              <a:t>Office Managerial Job Opportunities</a:t>
            </a:r>
          </a:p>
          <a:p>
            <a:r>
              <a:rPr lang="en-US" dirty="0">
                <a:solidFill>
                  <a:schemeClr val="tx2"/>
                </a:solidFill>
                <a:latin typeface="Gotham Book" pitchFamily="50" charset="0"/>
              </a:rPr>
              <a:t>Website: </a:t>
            </a:r>
            <a:r>
              <a:rPr lang="en-US" dirty="0">
                <a:solidFill>
                  <a:schemeClr val="tx2"/>
                </a:solidFill>
                <a:latin typeface="Gotham Book" pitchFamily="50" charset="0"/>
                <a:hlinkClick r:id="rId5"/>
              </a:rPr>
              <a:t>www.usajobs.gov</a:t>
            </a:r>
            <a:endParaRPr lang="en-US" dirty="0">
              <a:solidFill>
                <a:schemeClr val="tx2"/>
              </a:solidFill>
              <a:latin typeface="Gotham Book" pitchFamily="50" charset="0"/>
            </a:endParaRPr>
          </a:p>
          <a:p>
            <a:r>
              <a:rPr lang="en-US" dirty="0">
                <a:solidFill>
                  <a:schemeClr val="tx2"/>
                </a:solidFill>
                <a:latin typeface="Gotham Book" pitchFamily="50" charset="0"/>
              </a:rPr>
              <a:t>Website: </a:t>
            </a:r>
            <a:r>
              <a:rPr lang="en-US" dirty="0">
                <a:solidFill>
                  <a:schemeClr val="tx2"/>
                </a:solidFill>
                <a:latin typeface="Gotham Book" pitchFamily="50" charset="0"/>
                <a:hlinkClick r:id="rId6"/>
              </a:rPr>
              <a:t>www.census.gov/about/regions/new-york/jobs.html</a:t>
            </a:r>
            <a:endParaRPr lang="en-US" dirty="0">
              <a:solidFill>
                <a:schemeClr val="tx2"/>
              </a:solidFill>
              <a:latin typeface="Gotham Book" pitchFamily="50" charset="0"/>
            </a:endParaRPr>
          </a:p>
          <a:p>
            <a:endParaRPr lang="en-US" sz="1400" dirty="0">
              <a:solidFill>
                <a:schemeClr val="tx2"/>
              </a:solidFill>
            </a:endParaRPr>
          </a:p>
          <a:p>
            <a:r>
              <a:rPr lang="en-US" sz="2000" b="1" dirty="0">
                <a:solidFill>
                  <a:schemeClr val="tx2"/>
                </a:solidFill>
                <a:latin typeface="Gotham Book" pitchFamily="50" charset="0"/>
              </a:rPr>
              <a:t>Data Dissemination Program</a:t>
            </a:r>
          </a:p>
          <a:p>
            <a:r>
              <a:rPr lang="en-US" dirty="0">
                <a:solidFill>
                  <a:schemeClr val="tx2"/>
                </a:solidFill>
                <a:latin typeface="Gotham Book" pitchFamily="50" charset="0"/>
              </a:rPr>
              <a:t>Email: </a:t>
            </a:r>
            <a:r>
              <a:rPr lang="en-US" dirty="0">
                <a:solidFill>
                  <a:schemeClr val="tx2"/>
                </a:solidFill>
                <a:latin typeface="Gotham Book" pitchFamily="50" charset="0"/>
                <a:hlinkClick r:id="rId7"/>
              </a:rPr>
              <a:t>census.askdata@census.gov</a:t>
            </a:r>
            <a:endParaRPr lang="en-US" dirty="0">
              <a:solidFill>
                <a:schemeClr val="tx2"/>
              </a:solidFill>
              <a:latin typeface="Gotham Book" pitchFamily="50" charset="0"/>
            </a:endParaRPr>
          </a:p>
          <a:p>
            <a:r>
              <a:rPr lang="en-US" dirty="0">
                <a:solidFill>
                  <a:schemeClr val="tx2"/>
                </a:solidFill>
                <a:latin typeface="Gotham Book" pitchFamily="50" charset="0"/>
              </a:rPr>
              <a:t>Phone: 1-844-ASK-DATA</a:t>
            </a:r>
          </a:p>
          <a:p>
            <a:r>
              <a:rPr lang="en-US" dirty="0">
                <a:solidFill>
                  <a:schemeClr val="tx2"/>
                </a:solidFill>
                <a:latin typeface="Gotham Book" pitchFamily="50" charset="0"/>
              </a:rPr>
              <a:t>Website: </a:t>
            </a:r>
            <a:r>
              <a:rPr lang="en-US" dirty="0">
                <a:solidFill>
                  <a:schemeClr val="tx2"/>
                </a:solidFill>
                <a:latin typeface="Gotham Book" pitchFamily="50" charset="0"/>
                <a:hlinkClick r:id="rId8"/>
              </a:rPr>
              <a:t>www.census.gov/data/training-workshops.html</a:t>
            </a:r>
            <a:endParaRPr lang="en-US" dirty="0">
              <a:solidFill>
                <a:schemeClr val="tx2"/>
              </a:solidFill>
              <a:latin typeface="Gotham Book" pitchFamily="50" charset="0"/>
            </a:endParaRPr>
          </a:p>
          <a:p>
            <a:endParaRPr lang="en-US" dirty="0">
              <a:solidFill>
                <a:schemeClr val="tx2"/>
              </a:solidFill>
            </a:endParaRPr>
          </a:p>
          <a:p>
            <a:endParaRPr lang="en-US" sz="2000" b="1" dirty="0">
              <a:solidFill>
                <a:schemeClr val="tx2"/>
              </a:solidFill>
            </a:endParaRPr>
          </a:p>
        </p:txBody>
      </p:sp>
      <p:grpSp>
        <p:nvGrpSpPr>
          <p:cNvPr id="5" name="Group 4">
            <a:extLst>
              <a:ext uri="{FF2B5EF4-FFF2-40B4-BE49-F238E27FC236}">
                <a16:creationId xmlns:a16="http://schemas.microsoft.com/office/drawing/2014/main" id="{B7538394-8F62-4A89-8D9E-E8C8981578E2}"/>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15B4296A-6C1A-4D0D-9A8F-B241F7F61511}"/>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1CB63E6D-F8A2-4EA2-A331-AABE0C5CD450}"/>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FAAE528F-2EB6-423B-AC74-2B844B2B5793}"/>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B9864BC2-4BC5-43A6-8E62-A84318D30061}"/>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72928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6944FC-6F2F-4B90-9532-27000967E1D0}"/>
              </a:ext>
            </a:extLst>
          </p:cNvPr>
          <p:cNvSpPr>
            <a:spLocks noGrp="1"/>
          </p:cNvSpPr>
          <p:nvPr>
            <p:ph type="title"/>
          </p:nvPr>
        </p:nvSpPr>
        <p:spPr>
          <a:xfrm>
            <a:off x="0" y="330726"/>
            <a:ext cx="12192000" cy="762000"/>
          </a:xfrm>
        </p:spPr>
        <p:txBody>
          <a:bodyPr>
            <a:normAutofit/>
          </a:bodyPr>
          <a:lstStyle/>
          <a:p>
            <a:r>
              <a:rPr lang="en-US" sz="4000" dirty="0">
                <a:latin typeface="Gotham Black" pitchFamily="50" charset="0"/>
              </a:rPr>
              <a:t>U.S. Census Bureau</a:t>
            </a:r>
          </a:p>
        </p:txBody>
      </p:sp>
      <p:sp>
        <p:nvSpPr>
          <p:cNvPr id="11" name="Content Placeholder 2">
            <a:extLst>
              <a:ext uri="{FF2B5EF4-FFF2-40B4-BE49-F238E27FC236}">
                <a16:creationId xmlns:a16="http://schemas.microsoft.com/office/drawing/2014/main" id="{E3F8A6FF-1CD3-49FA-B4E8-1202A84F8DC3}"/>
              </a:ext>
            </a:extLst>
          </p:cNvPr>
          <p:cNvSpPr>
            <a:spLocks noGrp="1"/>
          </p:cNvSpPr>
          <p:nvPr>
            <p:ph idx="1"/>
          </p:nvPr>
        </p:nvSpPr>
        <p:spPr>
          <a:xfrm>
            <a:off x="1755913" y="1457659"/>
            <a:ext cx="8454887" cy="4495800"/>
          </a:xfrm>
        </p:spPr>
        <p:txBody>
          <a:bodyPr>
            <a:normAutofit/>
          </a:bodyPr>
          <a:lstStyle/>
          <a:p>
            <a:r>
              <a:rPr lang="en-US" sz="2000" b="1" dirty="0">
                <a:latin typeface="Gotham Book" pitchFamily="50" charset="0"/>
              </a:rPr>
              <a:t>Largest statistical agency in the U.S.</a:t>
            </a:r>
          </a:p>
          <a:p>
            <a:r>
              <a:rPr lang="en-US" sz="2000" b="1" dirty="0">
                <a:latin typeface="Gotham Book" pitchFamily="50" charset="0"/>
              </a:rPr>
              <a:t>Leading source of quality data about the nation’s people, places and economy conducting more than 130 Census Bureau Surveys and Programs</a:t>
            </a:r>
          </a:p>
          <a:p>
            <a:pPr lvl="3"/>
            <a:r>
              <a:rPr lang="en-US" sz="1800" dirty="0">
                <a:latin typeface="Gotham Book" pitchFamily="50" charset="0"/>
              </a:rPr>
              <a:t>Demographic Programs</a:t>
            </a:r>
          </a:p>
          <a:p>
            <a:pPr lvl="4"/>
            <a:r>
              <a:rPr lang="en-US" sz="1800" dirty="0">
                <a:latin typeface="Gotham Book" pitchFamily="50" charset="0"/>
              </a:rPr>
              <a:t>Decennial Census</a:t>
            </a:r>
          </a:p>
          <a:p>
            <a:pPr lvl="4">
              <a:spcBef>
                <a:spcPts val="0"/>
              </a:spcBef>
            </a:pPr>
            <a:r>
              <a:rPr lang="en-US" sz="1800" dirty="0">
                <a:latin typeface="Gotham Book" pitchFamily="50" charset="0"/>
              </a:rPr>
              <a:t>American Community Survey </a:t>
            </a:r>
          </a:p>
          <a:p>
            <a:pPr lvl="4">
              <a:spcBef>
                <a:spcPts val="0"/>
              </a:spcBef>
            </a:pPr>
            <a:r>
              <a:rPr lang="en-US" sz="1800" dirty="0">
                <a:latin typeface="Gotham Book" pitchFamily="50" charset="0"/>
              </a:rPr>
              <a:t>Current Population Survey </a:t>
            </a:r>
          </a:p>
          <a:p>
            <a:pPr lvl="4">
              <a:spcBef>
                <a:spcPts val="0"/>
              </a:spcBef>
            </a:pPr>
            <a:r>
              <a:rPr lang="en-US" sz="1800" dirty="0">
                <a:latin typeface="Gotham Book" pitchFamily="50" charset="0"/>
                <a:cs typeface="Arial" panose="020B0604020202020204" pitchFamily="34" charset="0"/>
              </a:rPr>
              <a:t>American Housing Survey </a:t>
            </a:r>
            <a:endParaRPr lang="en-US" sz="1800" dirty="0">
              <a:latin typeface="Gotham Book" pitchFamily="50" charset="0"/>
            </a:endParaRPr>
          </a:p>
          <a:p>
            <a:pPr lvl="3"/>
            <a:r>
              <a:rPr lang="en-US" sz="1800" dirty="0">
                <a:latin typeface="Gotham Book" pitchFamily="50" charset="0"/>
              </a:rPr>
              <a:t>Economic Programs</a:t>
            </a:r>
          </a:p>
          <a:p>
            <a:pPr lvl="4"/>
            <a:r>
              <a:rPr lang="en-US" sz="1800" dirty="0">
                <a:latin typeface="Gotham Book" pitchFamily="50" charset="0"/>
              </a:rPr>
              <a:t>Economic Census (Years ending in 2 &amp; 7)</a:t>
            </a:r>
          </a:p>
          <a:p>
            <a:pPr lvl="4"/>
            <a:r>
              <a:rPr lang="en-US" sz="1800" dirty="0">
                <a:latin typeface="Gotham Book" pitchFamily="50" charset="0"/>
              </a:rPr>
              <a:t>Census of Governments (Years ending in 2 &amp; 7)</a:t>
            </a:r>
          </a:p>
          <a:p>
            <a:pPr lvl="1"/>
            <a:endParaRPr lang="en-US" sz="2000" dirty="0">
              <a:latin typeface="Century Gothic" panose="020B0502020202020204" pitchFamily="34" charset="0"/>
            </a:endParaRPr>
          </a:p>
        </p:txBody>
      </p:sp>
      <p:grpSp>
        <p:nvGrpSpPr>
          <p:cNvPr id="4" name="Group 3">
            <a:extLst>
              <a:ext uri="{FF2B5EF4-FFF2-40B4-BE49-F238E27FC236}">
                <a16:creationId xmlns:a16="http://schemas.microsoft.com/office/drawing/2014/main" id="{E5E6BB1A-B190-4C16-9E24-21C911D2FF84}"/>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6B05855D-CF6E-48FC-B41F-7C20AD01C667}"/>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7CBB2617-B619-420D-AC88-5D5138F25F5E}"/>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B4D4B686-AB27-4F5E-8DF4-D411DF091720}"/>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BC5AF498-A048-4B8F-929C-6EB1077246C4}"/>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46264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7DF286-5B13-42AB-BED7-89D816EA1FE0}"/>
              </a:ext>
            </a:extLst>
          </p:cNvPr>
          <p:cNvSpPr>
            <a:spLocks noGrp="1"/>
          </p:cNvSpPr>
          <p:nvPr>
            <p:ph idx="1"/>
          </p:nvPr>
        </p:nvSpPr>
        <p:spPr>
          <a:xfrm>
            <a:off x="1981200" y="1295400"/>
            <a:ext cx="8229600" cy="4800600"/>
          </a:xfrm>
        </p:spPr>
        <p:txBody>
          <a:bodyPr>
            <a:normAutofit/>
          </a:bodyPr>
          <a:lstStyle/>
          <a:p>
            <a:pPr>
              <a:spcBef>
                <a:spcPts val="600"/>
              </a:spcBef>
              <a:spcAft>
                <a:spcPts val="600"/>
              </a:spcAft>
            </a:pPr>
            <a:r>
              <a:rPr lang="en-US" sz="2000" dirty="0">
                <a:latin typeface="Gotham Book" pitchFamily="50" charset="0"/>
              </a:rPr>
              <a:t>Mandated by Article 1, Section 2 of the U.S. Constitution</a:t>
            </a:r>
          </a:p>
          <a:p>
            <a:pPr>
              <a:spcBef>
                <a:spcPts val="600"/>
              </a:spcBef>
              <a:spcAft>
                <a:spcPts val="600"/>
              </a:spcAft>
            </a:pPr>
            <a:r>
              <a:rPr lang="en-US" sz="2000" dirty="0">
                <a:latin typeface="Gotham Book" pitchFamily="50" charset="0"/>
              </a:rPr>
              <a:t>Conducted every 10 years since 1790 (years ending in zero)</a:t>
            </a:r>
          </a:p>
          <a:p>
            <a:pPr>
              <a:spcBef>
                <a:spcPts val="600"/>
              </a:spcBef>
              <a:spcAft>
                <a:spcPts val="600"/>
              </a:spcAft>
            </a:pPr>
            <a:r>
              <a:rPr lang="en-US" sz="2000" dirty="0">
                <a:latin typeface="Gotham Book" pitchFamily="50" charset="0"/>
              </a:rPr>
              <a:t>Counts every resident in the United States where they live and sleep most of the time</a:t>
            </a:r>
          </a:p>
          <a:p>
            <a:pPr>
              <a:spcBef>
                <a:spcPts val="600"/>
              </a:spcBef>
              <a:spcAft>
                <a:spcPts val="600"/>
              </a:spcAft>
            </a:pPr>
            <a:r>
              <a:rPr lang="en-US" sz="2000" dirty="0">
                <a:latin typeface="Gotham Book" pitchFamily="50" charset="0"/>
              </a:rPr>
              <a:t>Increasingly diverse and growing population </a:t>
            </a:r>
          </a:p>
          <a:p>
            <a:pPr marL="740664" indent="-283464">
              <a:spcBef>
                <a:spcPts val="0"/>
              </a:spcBef>
              <a:buFont typeface="Courier New" panose="02070309020205020404" pitchFamily="49" charset="0"/>
              <a:buChar char="—"/>
            </a:pPr>
            <a:r>
              <a:rPr lang="en-US" sz="2000" dirty="0">
                <a:latin typeface="Gotham Book" pitchFamily="50" charset="0"/>
              </a:rPr>
              <a:t>330 million people</a:t>
            </a:r>
          </a:p>
          <a:p>
            <a:pPr marL="740664" indent="-283464">
              <a:spcBef>
                <a:spcPts val="0"/>
              </a:spcBef>
              <a:spcAft>
                <a:spcPts val="600"/>
              </a:spcAft>
              <a:buFont typeface="Courier New" panose="02070309020205020404" pitchFamily="49" charset="0"/>
              <a:buChar char="—"/>
            </a:pPr>
            <a:r>
              <a:rPr lang="en-US" sz="2000" dirty="0">
                <a:latin typeface="Gotham Book" pitchFamily="50" charset="0"/>
              </a:rPr>
              <a:t>Over 140 million housing units</a:t>
            </a:r>
          </a:p>
          <a:p>
            <a:pPr>
              <a:spcBef>
                <a:spcPts val="600"/>
              </a:spcBef>
              <a:spcAft>
                <a:spcPts val="600"/>
              </a:spcAft>
            </a:pPr>
            <a:r>
              <a:rPr lang="en-US" sz="2000" dirty="0">
                <a:latin typeface="Gotham Book" pitchFamily="50" charset="0"/>
              </a:rPr>
              <a:t>Confidential </a:t>
            </a:r>
          </a:p>
          <a:p>
            <a:pPr marL="740664" indent="-283464">
              <a:spcBef>
                <a:spcPts val="0"/>
              </a:spcBef>
              <a:buFont typeface="Courier New" panose="02070309020205020404" pitchFamily="49" charset="0"/>
              <a:buChar char="—"/>
            </a:pPr>
            <a:r>
              <a:rPr lang="en-US" sz="2000" dirty="0">
                <a:latin typeface="Gotham Book" pitchFamily="50" charset="0"/>
              </a:rPr>
              <a:t>Responses are protected by Federal Law</a:t>
            </a:r>
          </a:p>
          <a:p>
            <a:pPr marL="740664" indent="-283464">
              <a:spcBef>
                <a:spcPts val="24"/>
              </a:spcBef>
              <a:buFont typeface="Courier New" panose="02070309020205020404" pitchFamily="49" charset="0"/>
              <a:buChar char="—"/>
            </a:pPr>
            <a:r>
              <a:rPr lang="en-US" sz="2000" dirty="0">
                <a:latin typeface="Gotham Book" pitchFamily="50" charset="0"/>
              </a:rPr>
              <a:t>Responses are only used to produce statistics</a:t>
            </a:r>
          </a:p>
          <a:p>
            <a:pPr marL="0" indent="0" algn="ctr">
              <a:spcBef>
                <a:spcPts val="24"/>
              </a:spcBef>
              <a:buNone/>
            </a:pPr>
            <a:endParaRPr lang="en-US" sz="2000" b="1" dirty="0"/>
          </a:p>
        </p:txBody>
      </p:sp>
      <p:sp>
        <p:nvSpPr>
          <p:cNvPr id="7" name="Title 1">
            <a:extLst>
              <a:ext uri="{FF2B5EF4-FFF2-40B4-BE49-F238E27FC236}">
                <a16:creationId xmlns:a16="http://schemas.microsoft.com/office/drawing/2014/main" id="{341E6BE2-6184-42A0-96F9-875C61DD2991}"/>
              </a:ext>
            </a:extLst>
          </p:cNvPr>
          <p:cNvSpPr>
            <a:spLocks noGrp="1"/>
          </p:cNvSpPr>
          <p:nvPr>
            <p:ph type="title"/>
          </p:nvPr>
        </p:nvSpPr>
        <p:spPr>
          <a:xfrm>
            <a:off x="0" y="332072"/>
            <a:ext cx="12192000" cy="658528"/>
          </a:xfrm>
        </p:spPr>
        <p:txBody>
          <a:bodyPr>
            <a:noAutofit/>
          </a:bodyPr>
          <a:lstStyle/>
          <a:p>
            <a:r>
              <a:rPr lang="en-US" sz="4000" dirty="0">
                <a:latin typeface="Gotham Black" pitchFamily="50" charset="0"/>
              </a:rPr>
              <a:t>2020 Census</a:t>
            </a:r>
          </a:p>
        </p:txBody>
      </p:sp>
      <p:grpSp>
        <p:nvGrpSpPr>
          <p:cNvPr id="4" name="Group 3">
            <a:extLst>
              <a:ext uri="{FF2B5EF4-FFF2-40B4-BE49-F238E27FC236}">
                <a16:creationId xmlns:a16="http://schemas.microsoft.com/office/drawing/2014/main" id="{C556CA63-9BA7-4696-9D8D-F1C4FD696669}"/>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43EFC239-3394-425D-B57D-52295E141435}"/>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656AA38B-1942-4837-89BE-DDA21D07BC27}"/>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C6629BB1-6677-4887-9A03-73D77B7F1664}"/>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768DD3C4-A4E3-4DE9-AB81-81CA08E393C9}"/>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89341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762000"/>
          </a:xfrm>
        </p:spPr>
        <p:txBody>
          <a:bodyPr>
            <a:noAutofit/>
          </a:bodyPr>
          <a:lstStyle/>
          <a:p>
            <a:r>
              <a:rPr lang="en-US" sz="4000" dirty="0">
                <a:latin typeface="Gotham Black" pitchFamily="50" charset="0"/>
              </a:rPr>
              <a:t>Uses of Census Information</a:t>
            </a:r>
          </a:p>
        </p:txBody>
      </p:sp>
      <p:sp>
        <p:nvSpPr>
          <p:cNvPr id="7" name="Content Placeholder 6"/>
          <p:cNvSpPr>
            <a:spLocks noGrp="1"/>
          </p:cNvSpPr>
          <p:nvPr>
            <p:ph idx="1"/>
          </p:nvPr>
        </p:nvSpPr>
        <p:spPr>
          <a:xfrm>
            <a:off x="1981200" y="1447800"/>
            <a:ext cx="8229600" cy="4678363"/>
          </a:xfrm>
        </p:spPr>
        <p:txBody>
          <a:bodyPr>
            <a:normAutofit lnSpcReduction="10000"/>
          </a:bodyPr>
          <a:lstStyle/>
          <a:p>
            <a:pPr>
              <a:spcBef>
                <a:spcPts val="600"/>
              </a:spcBef>
              <a:spcAft>
                <a:spcPts val="1200"/>
              </a:spcAft>
            </a:pPr>
            <a:r>
              <a:rPr lang="en-US" sz="2000" dirty="0">
                <a:latin typeface="Gotham Book" pitchFamily="50" charset="0"/>
              </a:rPr>
              <a:t>Determines the number of seats each state has in the U.S. House of Representatives</a:t>
            </a:r>
          </a:p>
          <a:p>
            <a:pPr>
              <a:spcBef>
                <a:spcPts val="600"/>
              </a:spcBef>
              <a:spcAft>
                <a:spcPts val="1200"/>
              </a:spcAft>
            </a:pPr>
            <a:r>
              <a:rPr lang="en-US" sz="2000" dirty="0">
                <a:latin typeface="Gotham Book" pitchFamily="50" charset="0"/>
              </a:rPr>
              <a:t>Defines congressional and state legislative districts, school districts and voting precincts</a:t>
            </a:r>
          </a:p>
          <a:p>
            <a:pPr>
              <a:spcBef>
                <a:spcPts val="600"/>
              </a:spcBef>
              <a:spcAft>
                <a:spcPts val="1200"/>
              </a:spcAft>
            </a:pPr>
            <a:r>
              <a:rPr lang="en-US" sz="2000" dirty="0">
                <a:latin typeface="Gotham Book" pitchFamily="50" charset="0"/>
              </a:rPr>
              <a:t>Determines how more than $675 billion dollars in federal funding are spent on infrastructure, programs and services each year</a:t>
            </a:r>
          </a:p>
          <a:p>
            <a:pPr>
              <a:spcBef>
                <a:spcPts val="600"/>
              </a:spcBef>
              <a:spcAft>
                <a:spcPts val="1200"/>
              </a:spcAft>
            </a:pPr>
            <a:r>
              <a:rPr lang="en-US" sz="2000" dirty="0">
                <a:latin typeface="Gotham Book" pitchFamily="50" charset="0"/>
              </a:rPr>
              <a:t>Informs government, business and community planning and decisions</a:t>
            </a:r>
          </a:p>
          <a:p>
            <a:pPr>
              <a:spcBef>
                <a:spcPts val="600"/>
              </a:spcBef>
              <a:spcAft>
                <a:spcPts val="1200"/>
              </a:spcAft>
            </a:pPr>
            <a:r>
              <a:rPr lang="en-US" sz="2000" dirty="0">
                <a:latin typeface="Gotham Book" pitchFamily="50" charset="0"/>
              </a:rPr>
              <a:t>Provides business and nonprofit organization with critical information for planning decisions </a:t>
            </a:r>
          </a:p>
          <a:p>
            <a:pPr>
              <a:spcBef>
                <a:spcPts val="600"/>
              </a:spcBef>
              <a:spcAft>
                <a:spcPts val="1200"/>
              </a:spcAft>
            </a:pPr>
            <a:r>
              <a:rPr lang="en-US" sz="2000" dirty="0">
                <a:latin typeface="Gotham Book" pitchFamily="50" charset="0"/>
              </a:rPr>
              <a:t>Provides population benchmarks for nearly every other United States survey</a:t>
            </a:r>
          </a:p>
          <a:p>
            <a:endParaRPr lang="en-US" sz="2000" dirty="0"/>
          </a:p>
        </p:txBody>
      </p:sp>
      <p:grpSp>
        <p:nvGrpSpPr>
          <p:cNvPr id="4" name="Group 3">
            <a:extLst>
              <a:ext uri="{FF2B5EF4-FFF2-40B4-BE49-F238E27FC236}">
                <a16:creationId xmlns:a16="http://schemas.microsoft.com/office/drawing/2014/main" id="{5F4431C8-CCEE-44EF-98F7-01BCA2157D48}"/>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C727D7F3-072B-441B-8D36-5E843ACBD167}"/>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4C7965A9-3F68-4385-AC7D-BB0981C23AA8}"/>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59A76683-E066-4AE5-8737-43BB29D7DE0F}"/>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BFCA5B48-4E02-4E39-9FF4-6E7F7A3C4265}"/>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251864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7469-49F7-4F02-ADA7-45C79E1C5373}"/>
              </a:ext>
            </a:extLst>
          </p:cNvPr>
          <p:cNvSpPr>
            <a:spLocks noGrp="1"/>
          </p:cNvSpPr>
          <p:nvPr>
            <p:ph type="title"/>
          </p:nvPr>
        </p:nvSpPr>
        <p:spPr>
          <a:xfrm>
            <a:off x="76200" y="228600"/>
            <a:ext cx="12115800" cy="762000"/>
          </a:xfrm>
        </p:spPr>
        <p:txBody>
          <a:bodyPr>
            <a:normAutofit/>
          </a:bodyPr>
          <a:lstStyle/>
          <a:p>
            <a:r>
              <a:rPr lang="en-US" sz="4000" dirty="0">
                <a:latin typeface="Gotham Black" pitchFamily="50" charset="0"/>
              </a:rPr>
              <a:t>Data Protection</a:t>
            </a:r>
          </a:p>
        </p:txBody>
      </p:sp>
      <p:sp>
        <p:nvSpPr>
          <p:cNvPr id="3" name="Rectangle 2">
            <a:extLst>
              <a:ext uri="{FF2B5EF4-FFF2-40B4-BE49-F238E27FC236}">
                <a16:creationId xmlns:a16="http://schemas.microsoft.com/office/drawing/2014/main" id="{C90B5574-CA77-44BF-B82E-2ADB4B235282}"/>
              </a:ext>
            </a:extLst>
          </p:cNvPr>
          <p:cNvSpPr/>
          <p:nvPr/>
        </p:nvSpPr>
        <p:spPr>
          <a:xfrm>
            <a:off x="1979364" y="1222206"/>
            <a:ext cx="8233272" cy="4416594"/>
          </a:xfrm>
          <a:prstGeom prst="rect">
            <a:avLst/>
          </a:prstGeom>
        </p:spPr>
        <p:txBody>
          <a:bodyPr wrap="square">
            <a:spAutoFit/>
          </a:bodyPr>
          <a:lstStyle/>
          <a:p>
            <a:pPr marL="347472" indent="-347472">
              <a:spcBef>
                <a:spcPts val="600"/>
              </a:spcBef>
              <a:spcAft>
                <a:spcPts val="1200"/>
              </a:spcAft>
              <a:buFont typeface="Wingdings" panose="05000000000000000000" pitchFamily="2" charset="2"/>
              <a:buChar char="§"/>
            </a:pPr>
            <a:r>
              <a:rPr lang="en-US" dirty="0">
                <a:solidFill>
                  <a:srgbClr val="1F497D"/>
                </a:solidFill>
                <a:latin typeface="Gotham Book" pitchFamily="50" charset="0"/>
              </a:rPr>
              <a:t>Responses are protected by Federal Law (Title 13) and are only used to produce statistics</a:t>
            </a:r>
            <a:r>
              <a:rPr lang="en-US" dirty="0">
                <a:solidFill>
                  <a:schemeClr val="tx2"/>
                </a:solidFill>
                <a:latin typeface="Gotham Book" pitchFamily="50" charset="0"/>
              </a:rPr>
              <a:t>.</a:t>
            </a:r>
          </a:p>
          <a:p>
            <a:pPr marL="347472" indent="-347472">
              <a:spcBef>
                <a:spcPts val="600"/>
              </a:spcBef>
              <a:spcAft>
                <a:spcPts val="1200"/>
              </a:spcAft>
              <a:buFont typeface="Wingdings" panose="05000000000000000000" pitchFamily="2" charset="2"/>
              <a:buChar char="§"/>
            </a:pPr>
            <a:r>
              <a:rPr lang="en-US" dirty="0">
                <a:solidFill>
                  <a:schemeClr val="tx2"/>
                </a:solidFill>
                <a:latin typeface="Gotham Book" pitchFamily="50" charset="0"/>
              </a:rPr>
              <a:t>Personal information collected by the Census Bureau cannot be shared with any government agency or court.</a:t>
            </a:r>
          </a:p>
          <a:p>
            <a:pPr marL="347472" indent="-347472">
              <a:spcBef>
                <a:spcPts val="600"/>
              </a:spcBef>
              <a:spcAft>
                <a:spcPts val="1200"/>
              </a:spcAft>
              <a:buFont typeface="Wingdings" panose="05000000000000000000" pitchFamily="2" charset="2"/>
              <a:buChar char="§"/>
            </a:pPr>
            <a:r>
              <a:rPr lang="en-US" dirty="0">
                <a:solidFill>
                  <a:schemeClr val="tx2"/>
                </a:solidFill>
                <a:latin typeface="Gotham Book" pitchFamily="50" charset="0"/>
              </a:rPr>
              <a:t>Census Bureau employees are sworn to protect confidentiality for life.</a:t>
            </a:r>
          </a:p>
          <a:p>
            <a:pPr marL="347472" indent="-347472">
              <a:spcBef>
                <a:spcPts val="600"/>
              </a:spcBef>
              <a:spcAft>
                <a:spcPts val="1200"/>
              </a:spcAft>
              <a:buFont typeface="Wingdings" panose="05000000000000000000" pitchFamily="2" charset="2"/>
              <a:buChar char="§"/>
            </a:pPr>
            <a:r>
              <a:rPr lang="en-US" dirty="0">
                <a:solidFill>
                  <a:schemeClr val="tx2"/>
                </a:solidFill>
                <a:latin typeface="Gotham Book" pitchFamily="50" charset="0"/>
              </a:rPr>
              <a:t>Violating Title 13 is a federal crime with severe penalties, including a </a:t>
            </a:r>
            <a:r>
              <a:rPr lang="en-US" b="1" dirty="0">
                <a:solidFill>
                  <a:schemeClr val="tx2"/>
                </a:solidFill>
                <a:latin typeface="Gotham Book" pitchFamily="50" charset="0"/>
              </a:rPr>
              <a:t>federal prison sentence of up to five years, a fine of up to $250,000, or both</a:t>
            </a:r>
            <a:r>
              <a:rPr lang="en-US" dirty="0">
                <a:solidFill>
                  <a:schemeClr val="tx2"/>
                </a:solidFill>
                <a:latin typeface="Gotham Book" pitchFamily="50" charset="0"/>
              </a:rPr>
              <a:t>.</a:t>
            </a:r>
          </a:p>
          <a:p>
            <a:pPr marL="342900" indent="-342900">
              <a:spcBef>
                <a:spcPts val="600"/>
              </a:spcBef>
              <a:buFont typeface="Wingdings" panose="05000000000000000000" pitchFamily="2" charset="2"/>
              <a:buChar char="§"/>
            </a:pPr>
            <a:r>
              <a:rPr lang="en-US" dirty="0">
                <a:solidFill>
                  <a:srgbClr val="1F497D"/>
                </a:solidFill>
                <a:latin typeface="Gotham Book" pitchFamily="50" charset="0"/>
              </a:rPr>
              <a:t>Cybersecurity program meets highest and most recent standards.</a:t>
            </a:r>
          </a:p>
          <a:p>
            <a:pPr marL="800100" lvl="1" indent="-342900">
              <a:spcBef>
                <a:spcPts val="600"/>
              </a:spcBef>
              <a:buFont typeface="Calibri" panose="020F0502020204030204" pitchFamily="34" charset="0"/>
              <a:buChar char="̶"/>
            </a:pPr>
            <a:r>
              <a:rPr lang="en-US" dirty="0">
                <a:solidFill>
                  <a:srgbClr val="1F497D"/>
                </a:solidFill>
                <a:latin typeface="Gotham Book" pitchFamily="50" charset="0"/>
              </a:rPr>
              <a:t>Data encrypted to protect privacy; restricted access; responses kept on private, internal network behind firewalls</a:t>
            </a:r>
          </a:p>
        </p:txBody>
      </p:sp>
      <p:grpSp>
        <p:nvGrpSpPr>
          <p:cNvPr id="10" name="Group 9">
            <a:extLst>
              <a:ext uri="{FF2B5EF4-FFF2-40B4-BE49-F238E27FC236}">
                <a16:creationId xmlns:a16="http://schemas.microsoft.com/office/drawing/2014/main" id="{9C988A9A-63D0-4ED0-AF6E-33919466860E}"/>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C937CA36-07DB-41CC-B542-D7F28A4BC301}"/>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798D01DB-9FA9-4471-85F9-BF431F8899FA}"/>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4538794E-3AB5-4A0B-A3F0-C5298C612CD9}"/>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5D684945-0FDB-4AC7-94D5-D41707D867E9}"/>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grpSp>
        <p:nvGrpSpPr>
          <p:cNvPr id="16" name="Group 15">
            <a:extLst>
              <a:ext uri="{FF2B5EF4-FFF2-40B4-BE49-F238E27FC236}">
                <a16:creationId xmlns:a16="http://schemas.microsoft.com/office/drawing/2014/main" id="{F7E6425F-0CF3-4C59-9CFB-840BAA2C3AA1}"/>
              </a:ext>
            </a:extLst>
          </p:cNvPr>
          <p:cNvGrpSpPr/>
          <p:nvPr/>
        </p:nvGrpSpPr>
        <p:grpSpPr>
          <a:xfrm>
            <a:off x="-28722" y="0"/>
            <a:ext cx="12296922" cy="6869723"/>
            <a:chOff x="-38100" y="-26963"/>
            <a:chExt cx="12296922" cy="6869723"/>
          </a:xfrm>
        </p:grpSpPr>
        <p:sp>
          <p:nvSpPr>
            <p:cNvPr id="17" name="Rectangle 16">
              <a:extLst>
                <a:ext uri="{FF2B5EF4-FFF2-40B4-BE49-F238E27FC236}">
                  <a16:creationId xmlns:a16="http://schemas.microsoft.com/office/drawing/2014/main" id="{A0014BF1-9D90-44C7-BDBE-2F88DA49E01C}"/>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8" name="Rectangle 17">
              <a:extLst>
                <a:ext uri="{FF2B5EF4-FFF2-40B4-BE49-F238E27FC236}">
                  <a16:creationId xmlns:a16="http://schemas.microsoft.com/office/drawing/2014/main" id="{7C3254C2-6D17-484A-9ABB-413A7470CA78}"/>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9" name="Rectangle 18">
              <a:extLst>
                <a:ext uri="{FF2B5EF4-FFF2-40B4-BE49-F238E27FC236}">
                  <a16:creationId xmlns:a16="http://schemas.microsoft.com/office/drawing/2014/main" id="{43085BCF-943F-4D05-92BF-45C01F0E1C22}"/>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20" name="Rectangle 19">
              <a:extLst>
                <a:ext uri="{FF2B5EF4-FFF2-40B4-BE49-F238E27FC236}">
                  <a16:creationId xmlns:a16="http://schemas.microsoft.com/office/drawing/2014/main" id="{763FB41D-A012-41FB-B8FC-F3A9DF6C199E}"/>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67141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76200" y="179363"/>
            <a:ext cx="12115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lnSpc>
                <a:spcPts val="4400"/>
              </a:lnSpc>
            </a:pPr>
            <a:r>
              <a:rPr lang="en-US" sz="4000" dirty="0">
                <a:latin typeface="Gotham Black" pitchFamily="50" charset="0"/>
              </a:rPr>
              <a:t>Design for 2020 Census</a:t>
            </a:r>
          </a:p>
        </p:txBody>
      </p:sp>
      <p:graphicFrame>
        <p:nvGraphicFramePr>
          <p:cNvPr id="5" name="Content Placeholder 5"/>
          <p:cNvGraphicFramePr>
            <a:graphicFrameLocks/>
          </p:cNvGraphicFramePr>
          <p:nvPr>
            <p:extLst>
              <p:ext uri="{D42A27DB-BD31-4B8C-83A1-F6EECF244321}">
                <p14:modId xmlns:p14="http://schemas.microsoft.com/office/powerpoint/2010/main" val="490589287"/>
              </p:ext>
            </p:extLst>
          </p:nvPr>
        </p:nvGraphicFramePr>
        <p:xfrm>
          <a:off x="2671916" y="12192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Operational Plan\Slide Deck Library\Slide decks\7-1 to 7-15\Modernizing Census graphic_v6.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8510CF-DB63-4AFF-85BE-B705816F5C16}"/>
              </a:ext>
            </a:extLst>
          </p:cNvPr>
          <p:cNvGrpSpPr/>
          <p:nvPr/>
        </p:nvGrpSpPr>
        <p:grpSpPr>
          <a:xfrm>
            <a:off x="-38100" y="-26963"/>
            <a:ext cx="12296922" cy="6869723"/>
            <a:chOff x="-38100" y="-26963"/>
            <a:chExt cx="12296922" cy="6869723"/>
          </a:xfrm>
        </p:grpSpPr>
        <p:sp>
          <p:nvSpPr>
            <p:cNvPr id="8" name="Rectangle 7">
              <a:extLst>
                <a:ext uri="{FF2B5EF4-FFF2-40B4-BE49-F238E27FC236}">
                  <a16:creationId xmlns:a16="http://schemas.microsoft.com/office/drawing/2014/main" id="{27AB6949-66F0-4870-9CAD-EFC7F301F15B}"/>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6405B9FF-5772-4C92-96DE-503C0E252FF9}"/>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0" name="Rectangle 9">
              <a:extLst>
                <a:ext uri="{FF2B5EF4-FFF2-40B4-BE49-F238E27FC236}">
                  <a16:creationId xmlns:a16="http://schemas.microsoft.com/office/drawing/2014/main" id="{7504BFA0-5561-49E1-9B50-CF15970D5E6E}"/>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11" name="Rectangle 10">
              <a:extLst>
                <a:ext uri="{FF2B5EF4-FFF2-40B4-BE49-F238E27FC236}">
                  <a16:creationId xmlns:a16="http://schemas.microsoft.com/office/drawing/2014/main" id="{A9EE7D8A-FB2A-4AAD-9A4A-8D732562992B}"/>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10040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DB91-3678-4FFC-A8D7-B9630618A61B}"/>
              </a:ext>
            </a:extLst>
          </p:cNvPr>
          <p:cNvSpPr>
            <a:spLocks noGrp="1"/>
          </p:cNvSpPr>
          <p:nvPr>
            <p:ph type="title"/>
          </p:nvPr>
        </p:nvSpPr>
        <p:spPr>
          <a:xfrm>
            <a:off x="0" y="346745"/>
            <a:ext cx="12192000" cy="948655"/>
          </a:xfrm>
        </p:spPr>
        <p:txBody>
          <a:bodyPr>
            <a:noAutofit/>
          </a:bodyPr>
          <a:lstStyle/>
          <a:p>
            <a:r>
              <a:rPr lang="en-US" sz="4000" dirty="0">
                <a:latin typeface="Gotham Black" pitchFamily="50" charset="0"/>
              </a:rPr>
              <a:t>Responding to the 2020 Census</a:t>
            </a:r>
            <a:br>
              <a:rPr lang="en-US" sz="4000" dirty="0">
                <a:latin typeface="Gotham Black" pitchFamily="50" charset="0"/>
              </a:rPr>
            </a:br>
            <a:r>
              <a:rPr lang="en-US" sz="4000" dirty="0">
                <a:latin typeface="Gotham Black" pitchFamily="50" charset="0"/>
              </a:rPr>
              <a:t>Language Assistance</a:t>
            </a:r>
          </a:p>
        </p:txBody>
      </p:sp>
      <p:sp>
        <p:nvSpPr>
          <p:cNvPr id="3" name="Content Placeholder 2">
            <a:extLst>
              <a:ext uri="{FF2B5EF4-FFF2-40B4-BE49-F238E27FC236}">
                <a16:creationId xmlns:a16="http://schemas.microsoft.com/office/drawing/2014/main" id="{9FB7C513-2929-4CF9-AAFF-4E372C3BD16C}"/>
              </a:ext>
            </a:extLst>
          </p:cNvPr>
          <p:cNvSpPr>
            <a:spLocks noGrp="1"/>
          </p:cNvSpPr>
          <p:nvPr>
            <p:ph idx="1"/>
          </p:nvPr>
        </p:nvSpPr>
        <p:spPr>
          <a:xfrm>
            <a:off x="1981200" y="1752600"/>
            <a:ext cx="8229600" cy="4038600"/>
          </a:xfrm>
        </p:spPr>
        <p:txBody>
          <a:bodyPr>
            <a:noAutofit/>
          </a:bodyPr>
          <a:lstStyle/>
          <a:p>
            <a:pPr>
              <a:spcAft>
                <a:spcPts val="600"/>
              </a:spcAft>
            </a:pPr>
            <a:r>
              <a:rPr lang="en-US" sz="2000" dirty="0">
                <a:latin typeface="Gotham Book" pitchFamily="50" charset="0"/>
              </a:rPr>
              <a:t>Internet Self-Response and Census Questionnaire Assistance </a:t>
            </a:r>
          </a:p>
          <a:p>
            <a:pPr lvl="1">
              <a:spcBef>
                <a:spcPts val="600"/>
              </a:spcBef>
              <a:spcAft>
                <a:spcPts val="600"/>
              </a:spcAft>
              <a:buFont typeface="Courier New" panose="02070309020205020404" pitchFamily="49" charset="0"/>
              <a:buChar char="—"/>
            </a:pPr>
            <a:r>
              <a:rPr lang="en-US" sz="2000" dirty="0">
                <a:latin typeface="Gotham Book" pitchFamily="50" charset="0"/>
              </a:rPr>
              <a:t>12 Non-English Languages</a:t>
            </a:r>
            <a:endParaRPr lang="en-US" sz="1800" dirty="0">
              <a:latin typeface="Gotham Book" pitchFamily="50" charset="0"/>
            </a:endParaRPr>
          </a:p>
          <a:p>
            <a:pPr>
              <a:spcBef>
                <a:spcPts val="1200"/>
              </a:spcBef>
              <a:spcAft>
                <a:spcPts val="600"/>
              </a:spcAft>
            </a:pPr>
            <a:r>
              <a:rPr lang="en-US" sz="2000" dirty="0">
                <a:latin typeface="Gotham Book" pitchFamily="50" charset="0"/>
              </a:rPr>
              <a:t>Enumerator Instrument, Bilingual Paper Questionnaire, Bilingual Mailing, Field Enumeration Materials (Spanish) </a:t>
            </a:r>
          </a:p>
          <a:p>
            <a:pPr>
              <a:spcBef>
                <a:spcPts val="1200"/>
              </a:spcBef>
              <a:spcAft>
                <a:spcPts val="600"/>
              </a:spcAft>
            </a:pPr>
            <a:r>
              <a:rPr lang="en-US" sz="2000" dirty="0">
                <a:latin typeface="Gotham Book" pitchFamily="50" charset="0"/>
              </a:rPr>
              <a:t>Language Glossaries, Identification Cards and Guides (Video and Print)</a:t>
            </a:r>
          </a:p>
          <a:p>
            <a:pPr lvl="1">
              <a:spcBef>
                <a:spcPts val="600"/>
              </a:spcBef>
              <a:buFont typeface="Courier New" panose="02070309020205020404" pitchFamily="49" charset="0"/>
              <a:buChar char="—"/>
            </a:pPr>
            <a:r>
              <a:rPr lang="en-US" sz="2000" dirty="0">
                <a:latin typeface="Gotham Book" pitchFamily="50" charset="0"/>
              </a:rPr>
              <a:t>59 Non-English Languages </a:t>
            </a:r>
          </a:p>
          <a:p>
            <a:pPr lvl="1">
              <a:spcBef>
                <a:spcPts val="0"/>
              </a:spcBef>
              <a:spcAft>
                <a:spcPts val="600"/>
              </a:spcAft>
              <a:buFont typeface="Courier New" panose="02070309020205020404" pitchFamily="49" charset="0"/>
              <a:buChar char="—"/>
            </a:pPr>
            <a:r>
              <a:rPr lang="en-US" sz="2000" dirty="0">
                <a:latin typeface="Gotham Book" pitchFamily="50" charset="0"/>
              </a:rPr>
              <a:t>Includes American Sign Language, braille, and large print</a:t>
            </a:r>
          </a:p>
          <a:p>
            <a:pPr marL="57150" lvl="1" indent="-342900">
              <a:spcBef>
                <a:spcPts val="1200"/>
              </a:spcBef>
              <a:spcAft>
                <a:spcPts val="600"/>
              </a:spcAft>
            </a:pPr>
            <a:r>
              <a:rPr lang="en-US" sz="2000" dirty="0">
                <a:latin typeface="Gotham Book" pitchFamily="50" charset="0"/>
              </a:rPr>
              <a:t>Hiring at the Community Level </a:t>
            </a:r>
          </a:p>
        </p:txBody>
      </p:sp>
      <p:grpSp>
        <p:nvGrpSpPr>
          <p:cNvPr id="4" name="Group 3">
            <a:extLst>
              <a:ext uri="{FF2B5EF4-FFF2-40B4-BE49-F238E27FC236}">
                <a16:creationId xmlns:a16="http://schemas.microsoft.com/office/drawing/2014/main" id="{B7369FC8-CEDB-4B3D-9D28-B6DFFF29B4B2}"/>
              </a:ext>
            </a:extLst>
          </p:cNvPr>
          <p:cNvGrpSpPr/>
          <p:nvPr/>
        </p:nvGrpSpPr>
        <p:grpSpPr>
          <a:xfrm>
            <a:off x="-38100" y="-26963"/>
            <a:ext cx="12296922" cy="6869723"/>
            <a:chOff x="-38100" y="-26963"/>
            <a:chExt cx="12296922" cy="6869723"/>
          </a:xfrm>
        </p:grpSpPr>
        <p:sp>
          <p:nvSpPr>
            <p:cNvPr id="5" name="Rectangle 4">
              <a:extLst>
                <a:ext uri="{FF2B5EF4-FFF2-40B4-BE49-F238E27FC236}">
                  <a16:creationId xmlns:a16="http://schemas.microsoft.com/office/drawing/2014/main" id="{6CAD69EB-1595-4A12-B0F5-40D4BF381C9A}"/>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6" name="Rectangle 5">
              <a:extLst>
                <a:ext uri="{FF2B5EF4-FFF2-40B4-BE49-F238E27FC236}">
                  <a16:creationId xmlns:a16="http://schemas.microsoft.com/office/drawing/2014/main" id="{CA10E8B3-570E-42DE-A9F4-0469E1CDB1F0}"/>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AB4B9230-099A-4FFF-B2E0-F0C201B01856}"/>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D7393D6A-F14F-4D2A-8A5B-70006DCCEE63}"/>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36892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FA13-5D42-44E8-98F5-86B2847BC6BF}"/>
              </a:ext>
            </a:extLst>
          </p:cNvPr>
          <p:cNvSpPr>
            <a:spLocks noGrp="1"/>
          </p:cNvSpPr>
          <p:nvPr>
            <p:ph type="title"/>
          </p:nvPr>
        </p:nvSpPr>
        <p:spPr>
          <a:xfrm>
            <a:off x="0" y="381000"/>
            <a:ext cx="12192000" cy="609600"/>
          </a:xfrm>
        </p:spPr>
        <p:txBody>
          <a:bodyPr>
            <a:noAutofit/>
          </a:bodyPr>
          <a:lstStyle/>
          <a:p>
            <a:r>
              <a:rPr lang="en-US" sz="4000" dirty="0">
                <a:latin typeface="Gotham Black" pitchFamily="50" charset="0"/>
              </a:rPr>
              <a:t>2020 Census Language Accessibility</a:t>
            </a:r>
          </a:p>
        </p:txBody>
      </p:sp>
      <p:pic>
        <p:nvPicPr>
          <p:cNvPr id="4" name="Content Placeholder 3">
            <a:extLst>
              <a:ext uri="{FF2B5EF4-FFF2-40B4-BE49-F238E27FC236}">
                <a16:creationId xmlns:a16="http://schemas.microsoft.com/office/drawing/2014/main" id="{F21DF592-2D23-42E5-8524-0C775677564E}"/>
              </a:ext>
            </a:extLst>
          </p:cNvPr>
          <p:cNvPicPr>
            <a:picLocks noGrp="1" noChangeAspect="1"/>
          </p:cNvPicPr>
          <p:nvPr>
            <p:ph idx="1"/>
          </p:nvPr>
        </p:nvPicPr>
        <p:blipFill>
          <a:blip r:embed="rId3"/>
          <a:stretch>
            <a:fillRect/>
          </a:stretch>
        </p:blipFill>
        <p:spPr>
          <a:xfrm>
            <a:off x="1824020" y="1714500"/>
            <a:ext cx="8543961" cy="3848100"/>
          </a:xfrm>
          <a:prstGeom prst="rect">
            <a:avLst/>
          </a:prstGeom>
        </p:spPr>
      </p:pic>
      <p:grpSp>
        <p:nvGrpSpPr>
          <p:cNvPr id="5" name="Group 4">
            <a:extLst>
              <a:ext uri="{FF2B5EF4-FFF2-40B4-BE49-F238E27FC236}">
                <a16:creationId xmlns:a16="http://schemas.microsoft.com/office/drawing/2014/main" id="{5C4BE2C9-2B0B-4256-A07F-3F58C9B3F817}"/>
              </a:ext>
            </a:extLst>
          </p:cNvPr>
          <p:cNvGrpSpPr/>
          <p:nvPr/>
        </p:nvGrpSpPr>
        <p:grpSpPr>
          <a:xfrm>
            <a:off x="-38100" y="-26963"/>
            <a:ext cx="12296922" cy="6869723"/>
            <a:chOff x="-38100" y="-26963"/>
            <a:chExt cx="12296922" cy="6869723"/>
          </a:xfrm>
        </p:grpSpPr>
        <p:sp>
          <p:nvSpPr>
            <p:cNvPr id="6" name="Rectangle 5">
              <a:extLst>
                <a:ext uri="{FF2B5EF4-FFF2-40B4-BE49-F238E27FC236}">
                  <a16:creationId xmlns:a16="http://schemas.microsoft.com/office/drawing/2014/main" id="{324F3462-69DE-445C-AC63-D0767803C936}"/>
                </a:ext>
              </a:extLst>
            </p:cNvPr>
            <p:cNvSpPr/>
            <p:nvPr/>
          </p:nvSpPr>
          <p:spPr>
            <a:xfrm>
              <a:off x="0" y="0"/>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7" name="Rectangle 6">
              <a:extLst>
                <a:ext uri="{FF2B5EF4-FFF2-40B4-BE49-F238E27FC236}">
                  <a16:creationId xmlns:a16="http://schemas.microsoft.com/office/drawing/2014/main" id="{206D67DC-5991-4507-AC40-486124B1DBE2}"/>
                </a:ext>
              </a:extLst>
            </p:cNvPr>
            <p:cNvSpPr/>
            <p:nvPr/>
          </p:nvSpPr>
          <p:spPr>
            <a:xfrm>
              <a:off x="66822" y="6683326"/>
              <a:ext cx="12192000" cy="1524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8" name="Rectangle 7">
              <a:extLst>
                <a:ext uri="{FF2B5EF4-FFF2-40B4-BE49-F238E27FC236}">
                  <a16:creationId xmlns:a16="http://schemas.microsoft.com/office/drawing/2014/main" id="{64D481AE-F96E-45AF-92F8-071AAA976B00}"/>
                </a:ext>
              </a:extLst>
            </p:cNvPr>
            <p:cNvSpPr/>
            <p:nvPr/>
          </p:nvSpPr>
          <p:spPr>
            <a:xfrm rot="16200000">
              <a:off x="-3355145" y="3290082"/>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sp>
          <p:nvSpPr>
            <p:cNvPr id="9" name="Rectangle 8">
              <a:extLst>
                <a:ext uri="{FF2B5EF4-FFF2-40B4-BE49-F238E27FC236}">
                  <a16:creationId xmlns:a16="http://schemas.microsoft.com/office/drawing/2014/main" id="{86199F5E-5A0E-4C56-B8F4-3D23D26D457B}"/>
                </a:ext>
              </a:extLst>
            </p:cNvPr>
            <p:cNvSpPr/>
            <p:nvPr/>
          </p:nvSpPr>
          <p:spPr>
            <a:xfrm rot="16200000">
              <a:off x="8684455" y="3297116"/>
              <a:ext cx="6862689" cy="228600"/>
            </a:xfrm>
            <a:prstGeom prst="rect">
              <a:avLst/>
            </a:prstGeom>
            <a:solidFill>
              <a:srgbClr val="3058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a:t>
              </a:r>
              <a:endParaRPr lang="en-US" dirty="0"/>
            </a:p>
          </p:txBody>
        </p:sp>
      </p:grpSp>
    </p:spTree>
    <p:extLst>
      <p:ext uri="{BB962C8B-B14F-4D97-AF65-F5344CB8AC3E}">
        <p14:creationId xmlns:p14="http://schemas.microsoft.com/office/powerpoint/2010/main" val="92700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21574</TotalTime>
  <Words>5560</Words>
  <Application>Microsoft Office PowerPoint</Application>
  <PresentationFormat>Widescreen</PresentationFormat>
  <Paragraphs>572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Gotham Black</vt:lpstr>
      <vt:lpstr>Gotham Book</vt:lpstr>
      <vt:lpstr>Arial</vt:lpstr>
      <vt:lpstr>Calibri</vt:lpstr>
      <vt:lpstr>Century Gothic</vt:lpstr>
      <vt:lpstr>Courier New</vt:lpstr>
      <vt:lpstr>Times New Roman</vt:lpstr>
      <vt:lpstr>Wingdings</vt:lpstr>
      <vt:lpstr>Office Theme</vt:lpstr>
      <vt:lpstr>Mario Lee, Partnership Specialist New York Regional Census Center </vt:lpstr>
      <vt:lpstr>Mission and Purpose</vt:lpstr>
      <vt:lpstr>U.S. Census Bureau</vt:lpstr>
      <vt:lpstr>2020 Census</vt:lpstr>
      <vt:lpstr>Uses of Census Information</vt:lpstr>
      <vt:lpstr>Data Protection</vt:lpstr>
      <vt:lpstr>PowerPoint Presentation</vt:lpstr>
      <vt:lpstr>Responding to the 2020 Census Language Assistance</vt:lpstr>
      <vt:lpstr>2020 Census Language Accessibility</vt:lpstr>
      <vt:lpstr>PowerPoint Presentation</vt:lpstr>
      <vt:lpstr>PowerPoint Presentation</vt:lpstr>
      <vt:lpstr>2020 Census Recruiting</vt:lpstr>
      <vt:lpstr>PowerPoint Presentation</vt:lpstr>
      <vt:lpstr>Overcoming Obstacles through Partnerships</vt:lpstr>
      <vt:lpstr>Our Partners</vt:lpstr>
      <vt:lpstr>Partnership Initiatives</vt:lpstr>
      <vt:lpstr>How We Support Partners</vt:lpstr>
      <vt:lpstr>Partnership Activity Examples</vt:lpstr>
      <vt:lpstr>PowerPoint Presentation</vt:lpstr>
      <vt:lpstr>PowerPoint Presentation</vt:lpstr>
      <vt:lpstr>PowerPoint Presentation</vt:lpstr>
      <vt:lpstr>Response Outreach Area Mapper (ROAM)</vt:lpstr>
      <vt:lpstr>Data Dissemination Program</vt:lpstr>
      <vt:lpstr>Connect With Us</vt:lpstr>
      <vt:lpstr>PowerPoint Presentation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palac007</dc:creator>
  <cp:lastModifiedBy>Mario V Lee Jr (CENSUS/NY FED)</cp:lastModifiedBy>
  <cp:revision>972</cp:revision>
  <cp:lastPrinted>2019-07-22T13:29:28Z</cp:lastPrinted>
  <dcterms:created xsi:type="dcterms:W3CDTF">2012-07-09T20:46:10Z</dcterms:created>
  <dcterms:modified xsi:type="dcterms:W3CDTF">2019-09-16T20:38:42Z</dcterms:modified>
  <cp:contentStatus/>
</cp:coreProperties>
</file>