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4" r:id="rId1"/>
  </p:sldMasterIdLst>
  <p:notesMasterIdLst>
    <p:notesMasterId r:id="rId14"/>
  </p:notesMasterIdLst>
  <p:handoutMasterIdLst>
    <p:handoutMasterId r:id="rId15"/>
  </p:handoutMasterIdLst>
  <p:sldIdLst>
    <p:sldId id="256" r:id="rId2"/>
    <p:sldId id="262" r:id="rId3"/>
    <p:sldId id="338" r:id="rId4"/>
    <p:sldId id="339" r:id="rId5"/>
    <p:sldId id="263" r:id="rId6"/>
    <p:sldId id="265" r:id="rId7"/>
    <p:sldId id="266" r:id="rId8"/>
    <p:sldId id="267" r:id="rId9"/>
    <p:sldId id="268" r:id="rId10"/>
    <p:sldId id="270" r:id="rId11"/>
    <p:sldId id="269" r:id="rId12"/>
    <p:sldId id="336" r:id="rId1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Michael" initials="KEM" lastIdx="2" clrIdx="0"/>
  <p:cmAuthor id="1" name="Pou, Tracy" initials="PT" lastIdx="1" clrIdx="1"/>
  <p:cmAuthor id="2" name="Kathy Enerlich" initials="KE" lastIdx="5" clrIdx="2"/>
  <p:cmAuthor id="3" name="Windows User" initials="WU"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08" autoAdjust="0"/>
    <p:restoredTop sz="94660"/>
  </p:normalViewPr>
  <p:slideViewPr>
    <p:cSldViewPr snapToGrid="0" snapToObjects="1">
      <p:cViewPr varScale="1">
        <p:scale>
          <a:sx n="67" d="100"/>
          <a:sy n="67" d="100"/>
        </p:scale>
        <p:origin x="184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E92576F-884A-6040-8F4C-56643CF7DF19}" type="datetimeFigureOut">
              <a:rPr lang="en-US" smtClean="0"/>
              <a:pPr/>
              <a:t>5/18/2019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D040F70-CBD6-D34E-98B7-DA1A32A675E5}" type="slidenum">
              <a:rPr lang="en-US" smtClean="0"/>
              <a:pPr/>
              <a:t>‹#›</a:t>
            </a:fld>
            <a:endParaRPr lang="en-US"/>
          </a:p>
        </p:txBody>
      </p:sp>
    </p:spTree>
    <p:extLst>
      <p:ext uri="{BB962C8B-B14F-4D97-AF65-F5344CB8AC3E}">
        <p14:creationId xmlns:p14="http://schemas.microsoft.com/office/powerpoint/2010/main" val="2045380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F068766-686F-7D4F-9AF0-DAD6B5239BD8}" type="datetimeFigureOut">
              <a:rPr lang="en-US" smtClean="0"/>
              <a:pPr/>
              <a:t>5/18/2019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0C57551-F48D-9142-ACE4-835CA73C6706}" type="slidenum">
              <a:rPr lang="en-US" smtClean="0"/>
              <a:pPr/>
              <a:t>‹#›</a:t>
            </a:fld>
            <a:endParaRPr lang="en-US"/>
          </a:p>
        </p:txBody>
      </p:sp>
    </p:spTree>
    <p:extLst>
      <p:ext uri="{BB962C8B-B14F-4D97-AF65-F5344CB8AC3E}">
        <p14:creationId xmlns:p14="http://schemas.microsoft.com/office/powerpoint/2010/main" val="28856594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C57551-F48D-9142-ACE4-835CA73C6706}" type="slidenum">
              <a:rPr lang="en-US" smtClean="0"/>
              <a:pPr/>
              <a:t>11</a:t>
            </a:fld>
            <a:endParaRPr lang="en-US"/>
          </a:p>
        </p:txBody>
      </p:sp>
    </p:spTree>
    <p:extLst>
      <p:ext uri="{BB962C8B-B14F-4D97-AF65-F5344CB8AC3E}">
        <p14:creationId xmlns:p14="http://schemas.microsoft.com/office/powerpoint/2010/main" val="238815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7350" y="984314"/>
            <a:ext cx="6402504" cy="874223"/>
          </a:xfrm>
        </p:spPr>
        <p:txBody>
          <a:bodyPr>
            <a:normAutofit/>
          </a:bodyPr>
          <a:lstStyle>
            <a:lvl1pPr algn="l">
              <a:defRPr sz="2800" b="1" i="0">
                <a:solidFill>
                  <a:schemeClr val="tx1"/>
                </a:solidFill>
                <a:latin typeface="+mj-lt"/>
                <a:cs typeface="Helvetica"/>
              </a:defRPr>
            </a:lvl1pPr>
          </a:lstStyle>
          <a:p>
            <a:r>
              <a:rPr lang="en-US" dirty="0"/>
              <a:t>Click to edit Master title style</a:t>
            </a:r>
          </a:p>
        </p:txBody>
      </p:sp>
      <p:sp>
        <p:nvSpPr>
          <p:cNvPr id="3" name="Subtitle 2"/>
          <p:cNvSpPr>
            <a:spLocks noGrp="1"/>
          </p:cNvSpPr>
          <p:nvPr>
            <p:ph type="subTitle" idx="1"/>
          </p:nvPr>
        </p:nvSpPr>
        <p:spPr>
          <a:xfrm>
            <a:off x="387350" y="1858537"/>
            <a:ext cx="6402504" cy="452252"/>
          </a:xfrm>
        </p:spPr>
        <p:txBody>
          <a:bodyPr lIns="91440" anchor="ctr" anchorCtr="0">
            <a:normAutofit/>
          </a:bodyPr>
          <a:lstStyle>
            <a:lvl1pPr marL="0" indent="0" algn="l">
              <a:buNone/>
              <a:defRPr sz="1800" b="0" i="0">
                <a:solidFill>
                  <a:schemeClr val="tx1">
                    <a:tint val="75000"/>
                  </a:schemeClr>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0" hasCustomPrompt="1"/>
          </p:nvPr>
        </p:nvSpPr>
        <p:spPr>
          <a:xfrm>
            <a:off x="387350" y="2825750"/>
            <a:ext cx="3276600" cy="1041400"/>
          </a:xfrm>
        </p:spPr>
        <p:txBody>
          <a:bodyPr>
            <a:normAutofit/>
          </a:bodyPr>
          <a:lstStyle>
            <a:lvl1pPr>
              <a:defRPr sz="1100" baseline="0"/>
            </a:lvl1pPr>
          </a:lstStyle>
          <a:p>
            <a:pPr lvl="0"/>
            <a:r>
              <a:rPr lang="en-US" dirty="0"/>
              <a:t>Click to edit Presenter Information</a:t>
            </a:r>
          </a:p>
        </p:txBody>
      </p:sp>
    </p:spTree>
    <p:extLst>
      <p:ext uri="{BB962C8B-B14F-4D97-AF65-F5344CB8AC3E}">
        <p14:creationId xmlns:p14="http://schemas.microsoft.com/office/powerpoint/2010/main" val="169528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ft Vertical">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Content Placeholder 5"/>
          <p:cNvSpPr>
            <a:spLocks noGrp="1"/>
          </p:cNvSpPr>
          <p:nvPr>
            <p:ph sz="quarter" idx="11"/>
          </p:nvPr>
        </p:nvSpPr>
        <p:spPr>
          <a:xfrm>
            <a:off x="4162866" y="488950"/>
            <a:ext cx="4758883" cy="5856803"/>
          </a:xfrm>
        </p:spPr>
        <p:txBody>
          <a:bodyPr/>
          <a:lstStyle>
            <a:lvl1pPr marL="0" indent="0">
              <a:buNone/>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90292" y="1759415"/>
            <a:ext cx="2683727" cy="3339171"/>
          </a:xfrm>
        </p:spPr>
        <p:txBody>
          <a:bodyPr>
            <a:normAutofit/>
          </a:bodyPr>
          <a:lstStyle>
            <a:lvl1pPr algn="l">
              <a:defRPr sz="2800">
                <a:solidFill>
                  <a:schemeClr val="bg1"/>
                </a:solidFill>
              </a:defRPr>
            </a:lvl1pPr>
          </a:lstStyle>
          <a:p>
            <a:r>
              <a:rPr lang="en-US" dirty="0"/>
              <a:t>Click to edit Master title style</a:t>
            </a:r>
          </a:p>
        </p:txBody>
      </p:sp>
      <p:sp>
        <p:nvSpPr>
          <p:cNvPr id="5" name="Slide Number Placeholder 5"/>
          <p:cNvSpPr>
            <a:spLocks noGrp="1"/>
          </p:cNvSpPr>
          <p:nvPr>
            <p:ph type="sldNum" sz="quarter" idx="4"/>
          </p:nvPr>
        </p:nvSpPr>
        <p:spPr>
          <a:xfrm>
            <a:off x="6788150" y="6578643"/>
            <a:ext cx="2133600" cy="136060"/>
          </a:xfrm>
          <a:prstGeom prst="rect">
            <a:avLst/>
          </a:prstGeom>
        </p:spPr>
        <p:txBody>
          <a:bodyPr vert="horz" lIns="91440" tIns="45720" rIns="91440" bIns="45720" rtlCol="0" anchor="ctr"/>
          <a:lstStyle>
            <a:lvl1pPr algn="r">
              <a:defRPr sz="700">
                <a:solidFill>
                  <a:schemeClr val="bg1">
                    <a:lumMod val="50000"/>
                  </a:schemeClr>
                </a:solidFill>
                <a:latin typeface="Calibri"/>
                <a:cs typeface="Calibri"/>
              </a:defRPr>
            </a:lvl1pPr>
          </a:lstStyle>
          <a:p>
            <a:fld id="{3E0058A9-72CC-E44B-8DEF-CA707364338D}" type="slidenum">
              <a:rPr lang="en-US" smtClean="0"/>
              <a:pPr/>
              <a:t>‹#›</a:t>
            </a:fld>
            <a:endParaRPr lang="en-US" dirty="0"/>
          </a:p>
        </p:txBody>
      </p:sp>
    </p:spTree>
    <p:extLst>
      <p:ext uri="{BB962C8B-B14F-4D97-AF65-F5344CB8AC3E}">
        <p14:creationId xmlns:p14="http://schemas.microsoft.com/office/powerpoint/2010/main" val="36224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ight Vertical">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8829" y="1759415"/>
            <a:ext cx="2683727" cy="3339171"/>
          </a:xfrm>
        </p:spPr>
        <p:txBody>
          <a:bodyPr>
            <a:normAutofit/>
          </a:bodyPr>
          <a:lstStyle>
            <a:lvl1pPr algn="l">
              <a:defRPr sz="2800">
                <a:solidFill>
                  <a:srgbClr val="FFFFFF"/>
                </a:solidFill>
              </a:defRPr>
            </a:lvl1pPr>
          </a:lstStyle>
          <a:p>
            <a:r>
              <a:rPr lang="en-US" dirty="0"/>
              <a:t>Click to edit Master title style</a:t>
            </a:r>
          </a:p>
        </p:txBody>
      </p:sp>
      <p:sp>
        <p:nvSpPr>
          <p:cNvPr id="5" name="Slide Number Placeholder 5"/>
          <p:cNvSpPr>
            <a:spLocks noGrp="1"/>
          </p:cNvSpPr>
          <p:nvPr>
            <p:ph type="sldNum" sz="quarter" idx="4"/>
          </p:nvPr>
        </p:nvSpPr>
        <p:spPr>
          <a:xfrm>
            <a:off x="219516" y="6578643"/>
            <a:ext cx="2133600" cy="136060"/>
          </a:xfrm>
          <a:prstGeom prst="rect">
            <a:avLst/>
          </a:prstGeom>
        </p:spPr>
        <p:txBody>
          <a:bodyPr vert="horz" lIns="91440" tIns="45720" rIns="91440" bIns="45720" rtlCol="0" anchor="ctr"/>
          <a:lstStyle>
            <a:lvl1pPr algn="l">
              <a:defRPr sz="700">
                <a:solidFill>
                  <a:schemeClr val="bg1">
                    <a:lumMod val="50000"/>
                  </a:schemeClr>
                </a:solidFill>
                <a:latin typeface="Calibri"/>
                <a:cs typeface="Calibri"/>
              </a:defRPr>
            </a:lvl1pPr>
          </a:lstStyle>
          <a:p>
            <a:fld id="{3E0058A9-72CC-E44B-8DEF-CA707364338D}" type="slidenum">
              <a:rPr lang="en-US" smtClean="0"/>
              <a:pPr/>
              <a:t>‹#›</a:t>
            </a:fld>
            <a:endParaRPr lang="en-US" dirty="0"/>
          </a:p>
        </p:txBody>
      </p:sp>
      <p:sp>
        <p:nvSpPr>
          <p:cNvPr id="6" name="Content Placeholder 5"/>
          <p:cNvSpPr>
            <a:spLocks noGrp="1"/>
          </p:cNvSpPr>
          <p:nvPr>
            <p:ph sz="quarter" idx="11"/>
          </p:nvPr>
        </p:nvSpPr>
        <p:spPr>
          <a:xfrm>
            <a:off x="219516" y="488950"/>
            <a:ext cx="4758883" cy="5856803"/>
          </a:xfrm>
        </p:spPr>
        <p:txBody>
          <a:bodyPr/>
          <a:lstStyle>
            <a:lvl1pPr marL="0" indent="0">
              <a:buNone/>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3554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ransition">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61348" y="1649700"/>
            <a:ext cx="7820611" cy="580211"/>
          </a:xfrm>
        </p:spPr>
        <p:txBody>
          <a:bodyPr>
            <a:normAutofit/>
          </a:bodyPr>
          <a:lstStyle>
            <a:lvl1pPr algn="ctr">
              <a:defRPr sz="2400">
                <a:solidFill>
                  <a:schemeClr val="tx1"/>
                </a:solidFill>
              </a:defRPr>
            </a:lvl1pPr>
          </a:lstStyle>
          <a:p>
            <a:r>
              <a:rPr lang="en-US" dirty="0"/>
              <a:t>Click to edit Master title style</a:t>
            </a:r>
          </a:p>
        </p:txBody>
      </p:sp>
      <p:sp>
        <p:nvSpPr>
          <p:cNvPr id="7" name="Text Placeholder 6"/>
          <p:cNvSpPr>
            <a:spLocks noGrp="1"/>
          </p:cNvSpPr>
          <p:nvPr>
            <p:ph type="body" sz="quarter" idx="10"/>
          </p:nvPr>
        </p:nvSpPr>
        <p:spPr>
          <a:xfrm>
            <a:off x="661988" y="2235764"/>
            <a:ext cx="7820025" cy="351120"/>
          </a:xfrm>
        </p:spPr>
        <p:txBody>
          <a:bodyPr>
            <a:normAutofit/>
          </a:bodyPr>
          <a:lstStyle>
            <a:lvl1pPr marL="0" indent="0" algn="ctr">
              <a:buNone/>
              <a:defRPr sz="1600">
                <a:solidFill>
                  <a:srgbClr val="455560"/>
                </a:solidFill>
              </a:defRPr>
            </a:lvl1pPr>
          </a:lstStyle>
          <a:p>
            <a:pPr lvl="0"/>
            <a:r>
              <a:rPr lang="en-US" dirty="0"/>
              <a:t>Click to edit Master text styles</a:t>
            </a:r>
          </a:p>
        </p:txBody>
      </p:sp>
    </p:spTree>
    <p:extLst>
      <p:ext uri="{BB962C8B-B14F-4D97-AF65-F5344CB8AC3E}">
        <p14:creationId xmlns:p14="http://schemas.microsoft.com/office/powerpoint/2010/main" val="2916446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losing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762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mj-lt"/>
                <a:cs typeface="Helvetica"/>
              </a:defRPr>
            </a:lvl1p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E0058A9-72CC-E44B-8DEF-CA707364338D}" type="slidenum">
              <a:rPr lang="en-US" smtClean="0">
                <a:solidFill>
                  <a:srgbClr val="FFFFFF">
                    <a:lumMod val="50000"/>
                  </a:srgbClr>
                </a:solidFill>
              </a:rPr>
              <a:pPr/>
              <a:t>‹#›</a:t>
            </a:fld>
            <a:endParaRPr lang="en-US">
              <a:solidFill>
                <a:srgbClr val="FFFFFF">
                  <a:lumMod val="50000"/>
                </a:srgbClr>
              </a:solidFill>
            </a:endParaRPr>
          </a:p>
        </p:txBody>
      </p:sp>
    </p:spTree>
    <p:extLst>
      <p:ext uri="{BB962C8B-B14F-4D97-AF65-F5344CB8AC3E}">
        <p14:creationId xmlns:p14="http://schemas.microsoft.com/office/powerpoint/2010/main" val="78489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0" indent="0">
              <a:buNone/>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0" indent="0">
              <a:buNone/>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E0058A9-72CC-E44B-8DEF-CA707364338D}" type="slidenum">
              <a:rPr lang="en-US" smtClean="0">
                <a:solidFill>
                  <a:srgbClr val="FFFFFF">
                    <a:lumMod val="50000"/>
                  </a:srgbClr>
                </a:solidFill>
              </a:rPr>
              <a:pPr/>
              <a:t>‹#›</a:t>
            </a:fld>
            <a:endParaRPr lang="en-US">
              <a:solidFill>
                <a:srgbClr val="FFFFFF">
                  <a:lumMod val="50000"/>
                </a:srgbClr>
              </a:solidFill>
            </a:endParaRPr>
          </a:p>
        </p:txBody>
      </p:sp>
    </p:spTree>
    <p:extLst>
      <p:ext uri="{BB962C8B-B14F-4D97-AF65-F5344CB8AC3E}">
        <p14:creationId xmlns:p14="http://schemas.microsoft.com/office/powerpoint/2010/main" val="403370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E0058A9-72CC-E44B-8DEF-CA707364338D}" type="slidenum">
              <a:rPr lang="en-US" smtClean="0">
                <a:solidFill>
                  <a:srgbClr val="FFFFFF">
                    <a:lumMod val="50000"/>
                  </a:srgbClr>
                </a:solidFill>
              </a:rPr>
              <a:pPr/>
              <a:t>‹#›</a:t>
            </a:fld>
            <a:endParaRPr lang="en-US">
              <a:solidFill>
                <a:srgbClr val="FFFFFF">
                  <a:lumMod val="50000"/>
                </a:srgbClr>
              </a:solidFill>
            </a:endParaRPr>
          </a:p>
        </p:txBody>
      </p:sp>
    </p:spTree>
    <p:extLst>
      <p:ext uri="{BB962C8B-B14F-4D97-AF65-F5344CB8AC3E}">
        <p14:creationId xmlns:p14="http://schemas.microsoft.com/office/powerpoint/2010/main" val="339475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Vertic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5"/>
          <p:cNvSpPr>
            <a:spLocks noGrp="1"/>
          </p:cNvSpPr>
          <p:nvPr>
            <p:ph sz="quarter" idx="11"/>
          </p:nvPr>
        </p:nvSpPr>
        <p:spPr>
          <a:xfrm>
            <a:off x="4162866" y="488950"/>
            <a:ext cx="4758883" cy="5856803"/>
          </a:xfrm>
        </p:spPr>
        <p:txBody>
          <a:bodyPr/>
          <a:lstStyle>
            <a:lvl1pPr marL="0" indent="0">
              <a:buNone/>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90292" y="1759415"/>
            <a:ext cx="2683727" cy="3339171"/>
          </a:xfrm>
        </p:spPr>
        <p:txBody>
          <a:bodyPr>
            <a:normAutofit/>
          </a:bodyPr>
          <a:lstStyle>
            <a:lvl1pPr algn="l">
              <a:defRPr sz="2800">
                <a:solidFill>
                  <a:schemeClr val="bg1"/>
                </a:solidFill>
              </a:defRPr>
            </a:lvl1pPr>
          </a:lstStyle>
          <a:p>
            <a:r>
              <a:rPr lang="en-US" dirty="0"/>
              <a:t>Click to edit Master title style</a:t>
            </a:r>
          </a:p>
        </p:txBody>
      </p:sp>
      <p:sp>
        <p:nvSpPr>
          <p:cNvPr id="5" name="Slide Number Placeholder 5"/>
          <p:cNvSpPr>
            <a:spLocks noGrp="1"/>
          </p:cNvSpPr>
          <p:nvPr>
            <p:ph type="sldNum" sz="quarter" idx="4"/>
          </p:nvPr>
        </p:nvSpPr>
        <p:spPr>
          <a:xfrm>
            <a:off x="6788150" y="6578643"/>
            <a:ext cx="2133600" cy="136060"/>
          </a:xfrm>
          <a:prstGeom prst="rect">
            <a:avLst/>
          </a:prstGeom>
        </p:spPr>
        <p:txBody>
          <a:bodyPr vert="horz" lIns="91440" tIns="45720" rIns="91440" bIns="45720" rtlCol="0" anchor="ctr"/>
          <a:lstStyle>
            <a:lvl1pPr algn="r">
              <a:defRPr sz="700">
                <a:solidFill>
                  <a:schemeClr val="bg1">
                    <a:lumMod val="50000"/>
                  </a:schemeClr>
                </a:solidFill>
                <a:latin typeface="Calibri"/>
                <a:cs typeface="Calibri"/>
              </a:defRPr>
            </a:lvl1pPr>
          </a:lstStyle>
          <a:p>
            <a:fld id="{3E0058A9-72CC-E44B-8DEF-CA707364338D}"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256765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Vertic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8829" y="1759415"/>
            <a:ext cx="2683727" cy="3339171"/>
          </a:xfrm>
        </p:spPr>
        <p:txBody>
          <a:bodyPr>
            <a:normAutofit/>
          </a:bodyPr>
          <a:lstStyle>
            <a:lvl1pPr algn="l">
              <a:defRPr sz="2800">
                <a:solidFill>
                  <a:srgbClr val="FFFFFF"/>
                </a:solidFill>
              </a:defRPr>
            </a:lvl1pPr>
          </a:lstStyle>
          <a:p>
            <a:r>
              <a:rPr lang="en-US" dirty="0"/>
              <a:t>Click to edit Master title style</a:t>
            </a:r>
          </a:p>
        </p:txBody>
      </p:sp>
      <p:sp>
        <p:nvSpPr>
          <p:cNvPr id="5" name="Slide Number Placeholder 5"/>
          <p:cNvSpPr>
            <a:spLocks noGrp="1"/>
          </p:cNvSpPr>
          <p:nvPr>
            <p:ph type="sldNum" sz="quarter" idx="4"/>
          </p:nvPr>
        </p:nvSpPr>
        <p:spPr>
          <a:xfrm>
            <a:off x="219516" y="6578643"/>
            <a:ext cx="2133600" cy="136060"/>
          </a:xfrm>
          <a:prstGeom prst="rect">
            <a:avLst/>
          </a:prstGeom>
        </p:spPr>
        <p:txBody>
          <a:bodyPr vert="horz" lIns="91440" tIns="45720" rIns="91440" bIns="45720" rtlCol="0" anchor="ctr"/>
          <a:lstStyle>
            <a:lvl1pPr algn="l">
              <a:defRPr sz="700">
                <a:solidFill>
                  <a:schemeClr val="bg1">
                    <a:lumMod val="50000"/>
                  </a:schemeClr>
                </a:solidFill>
                <a:latin typeface="Calibri"/>
                <a:cs typeface="Calibri"/>
              </a:defRPr>
            </a:lvl1pPr>
          </a:lstStyle>
          <a:p>
            <a:fld id="{3E0058A9-72CC-E44B-8DEF-CA707364338D}" type="slidenum">
              <a:rPr lang="en-US" smtClean="0">
                <a:solidFill>
                  <a:srgbClr val="FFFFFF">
                    <a:lumMod val="50000"/>
                  </a:srgbClr>
                </a:solidFill>
              </a:rPr>
              <a:pPr/>
              <a:t>‹#›</a:t>
            </a:fld>
            <a:endParaRPr lang="en-US" dirty="0">
              <a:solidFill>
                <a:srgbClr val="FFFFFF">
                  <a:lumMod val="50000"/>
                </a:srgbClr>
              </a:solidFill>
            </a:endParaRPr>
          </a:p>
        </p:txBody>
      </p:sp>
      <p:sp>
        <p:nvSpPr>
          <p:cNvPr id="6" name="Content Placeholder 5"/>
          <p:cNvSpPr>
            <a:spLocks noGrp="1"/>
          </p:cNvSpPr>
          <p:nvPr>
            <p:ph sz="quarter" idx="11"/>
          </p:nvPr>
        </p:nvSpPr>
        <p:spPr>
          <a:xfrm>
            <a:off x="219516" y="488950"/>
            <a:ext cx="4758883" cy="5856803"/>
          </a:xfrm>
        </p:spPr>
        <p:txBody>
          <a:bodyPr/>
          <a:lstStyle>
            <a:lvl1pPr marL="0" indent="0">
              <a:buNone/>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714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61348" y="1649700"/>
            <a:ext cx="7820611" cy="580211"/>
          </a:xfrm>
        </p:spPr>
        <p:txBody>
          <a:bodyPr>
            <a:normAutofit/>
          </a:bodyPr>
          <a:lstStyle>
            <a:lvl1pPr algn="ctr">
              <a:defRPr sz="2400">
                <a:solidFill>
                  <a:schemeClr val="tx1"/>
                </a:solidFill>
              </a:defRPr>
            </a:lvl1pPr>
          </a:lstStyle>
          <a:p>
            <a:r>
              <a:rPr lang="en-US" dirty="0"/>
              <a:t>Click to edit Master title style</a:t>
            </a:r>
          </a:p>
        </p:txBody>
      </p:sp>
      <p:sp>
        <p:nvSpPr>
          <p:cNvPr id="7" name="Text Placeholder 6"/>
          <p:cNvSpPr>
            <a:spLocks noGrp="1"/>
          </p:cNvSpPr>
          <p:nvPr>
            <p:ph type="body" sz="quarter" idx="10"/>
          </p:nvPr>
        </p:nvSpPr>
        <p:spPr>
          <a:xfrm>
            <a:off x="661988" y="2235764"/>
            <a:ext cx="7820025" cy="351120"/>
          </a:xfrm>
        </p:spPr>
        <p:txBody>
          <a:bodyPr>
            <a:normAutofit/>
          </a:bodyPr>
          <a:lstStyle>
            <a:lvl1pPr marL="0" indent="0" algn="ctr">
              <a:buNone/>
              <a:defRPr sz="1600">
                <a:solidFill>
                  <a:srgbClr val="455560"/>
                </a:solidFill>
              </a:defRPr>
            </a:lvl1pPr>
          </a:lstStyle>
          <a:p>
            <a:pPr lvl="0"/>
            <a:r>
              <a:rPr lang="en-US" dirty="0"/>
              <a:t>Click to edit Master text styles</a:t>
            </a:r>
          </a:p>
        </p:txBody>
      </p:sp>
      <p:sp>
        <p:nvSpPr>
          <p:cNvPr id="2" name="TextBox 1"/>
          <p:cNvSpPr txBox="1"/>
          <p:nvPr userDrawn="1"/>
        </p:nvSpPr>
        <p:spPr>
          <a:xfrm>
            <a:off x="5283200" y="4800600"/>
            <a:ext cx="184666" cy="369332"/>
          </a:xfrm>
          <a:prstGeom prst="rect">
            <a:avLst/>
          </a:prstGeom>
          <a:noFill/>
        </p:spPr>
        <p:txBody>
          <a:bodyPr wrap="none" rtlCol="0">
            <a:spAutoFit/>
          </a:bodyPr>
          <a:lstStyle/>
          <a:p>
            <a:endParaRPr lang="en-US" dirty="0">
              <a:solidFill>
                <a:srgbClr val="455560"/>
              </a:solidFill>
            </a:endParaRPr>
          </a:p>
        </p:txBody>
      </p:sp>
    </p:spTree>
    <p:extLst>
      <p:ext uri="{BB962C8B-B14F-4D97-AF65-F5344CB8AC3E}">
        <p14:creationId xmlns:p14="http://schemas.microsoft.com/office/powerpoint/2010/main" val="297094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3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7350" y="984314"/>
            <a:ext cx="6402504" cy="874223"/>
          </a:xfrm>
        </p:spPr>
        <p:txBody>
          <a:bodyPr>
            <a:normAutofit/>
          </a:bodyPr>
          <a:lstStyle>
            <a:lvl1pPr algn="l">
              <a:defRPr sz="2800" b="1" i="0">
                <a:solidFill>
                  <a:schemeClr val="tx1"/>
                </a:solidFill>
                <a:latin typeface="+mj-lt"/>
                <a:cs typeface="Helvetica"/>
              </a:defRPr>
            </a:lvl1pPr>
          </a:lstStyle>
          <a:p>
            <a:r>
              <a:rPr lang="en-US" dirty="0"/>
              <a:t>Click to edit Master title style</a:t>
            </a:r>
          </a:p>
        </p:txBody>
      </p:sp>
      <p:sp>
        <p:nvSpPr>
          <p:cNvPr id="3" name="Subtitle 2"/>
          <p:cNvSpPr>
            <a:spLocks noGrp="1"/>
          </p:cNvSpPr>
          <p:nvPr>
            <p:ph type="subTitle" idx="1"/>
          </p:nvPr>
        </p:nvSpPr>
        <p:spPr>
          <a:xfrm>
            <a:off x="387350" y="1858537"/>
            <a:ext cx="6402504" cy="452252"/>
          </a:xfrm>
        </p:spPr>
        <p:txBody>
          <a:bodyPr lIns="91440" anchor="ctr" anchorCtr="0">
            <a:normAutofit/>
          </a:bodyPr>
          <a:lstStyle>
            <a:lvl1pPr marL="0" indent="0" algn="l">
              <a:buNone/>
              <a:defRPr sz="1800" b="0" i="0">
                <a:solidFill>
                  <a:schemeClr val="tx1">
                    <a:tint val="75000"/>
                  </a:schemeClr>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0" hasCustomPrompt="1"/>
          </p:nvPr>
        </p:nvSpPr>
        <p:spPr>
          <a:xfrm>
            <a:off x="387350" y="2825750"/>
            <a:ext cx="3276600" cy="1041400"/>
          </a:xfrm>
        </p:spPr>
        <p:txBody>
          <a:bodyPr>
            <a:normAutofit/>
          </a:bodyPr>
          <a:lstStyle>
            <a:lvl1pPr>
              <a:defRPr sz="1100" baseline="0"/>
            </a:lvl1pPr>
          </a:lstStyle>
          <a:p>
            <a:pPr lvl="0"/>
            <a:r>
              <a:rPr lang="en-US" dirty="0"/>
              <a:t>Click to edit Presenter Information</a:t>
            </a:r>
          </a:p>
        </p:txBody>
      </p:sp>
    </p:spTree>
    <p:extLst>
      <p:ext uri="{BB962C8B-B14F-4D97-AF65-F5344CB8AC3E}">
        <p14:creationId xmlns:p14="http://schemas.microsoft.com/office/powerpoint/2010/main" val="114166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550" y="122393"/>
            <a:ext cx="6832600" cy="5555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9550" y="1181101"/>
            <a:ext cx="8712200" cy="521970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88150" y="6578643"/>
            <a:ext cx="2133600" cy="136060"/>
          </a:xfrm>
          <a:prstGeom prst="rect">
            <a:avLst/>
          </a:prstGeom>
        </p:spPr>
        <p:txBody>
          <a:bodyPr vert="horz" lIns="91440" tIns="45720" rIns="91440" bIns="45720" rtlCol="0" anchor="ctr"/>
          <a:lstStyle>
            <a:lvl1pPr algn="r">
              <a:defRPr sz="700">
                <a:solidFill>
                  <a:schemeClr val="bg1">
                    <a:lumMod val="50000"/>
                  </a:schemeClr>
                </a:solidFill>
                <a:latin typeface="Calibri"/>
                <a:cs typeface="Calibri"/>
              </a:defRPr>
            </a:lvl1pPr>
          </a:lstStyle>
          <a:p>
            <a:fld id="{3E0058A9-72CC-E44B-8DEF-CA707364338D}"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413024369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49" r:id="rId9"/>
    <p:sldLayoutId id="2147483659" r:id="rId10"/>
    <p:sldLayoutId id="2147483658" r:id="rId11"/>
    <p:sldLayoutId id="2147483663" r:id="rId12"/>
    <p:sldLayoutId id="2147483660" r:id="rId13"/>
  </p:sldLayoutIdLst>
  <p:hf hdr="0" ftr="0" dt="0"/>
  <p:txStyles>
    <p:titleStyle>
      <a:lvl1pPr algn="l" defTabSz="457200" rtl="0" eaLnBrk="1" latinLnBrk="0" hangingPunct="1">
        <a:spcBef>
          <a:spcPct val="0"/>
        </a:spcBef>
        <a:buNone/>
        <a:defRPr sz="2000" b="1" i="0" kern="1200">
          <a:solidFill>
            <a:srgbClr val="455560"/>
          </a:solidFill>
          <a:latin typeface="+mj-lt"/>
          <a:ea typeface="+mj-ea"/>
          <a:cs typeface="Helvetica"/>
        </a:defRPr>
      </a:lvl1pPr>
    </p:titleStyle>
    <p:bodyStyle>
      <a:lvl1pPr marL="0" indent="0" algn="l" defTabSz="457200" rtl="0" eaLnBrk="1" latinLnBrk="0" hangingPunct="1">
        <a:lnSpc>
          <a:spcPct val="110000"/>
        </a:lnSpc>
        <a:spcBef>
          <a:spcPct val="20000"/>
        </a:spcBef>
        <a:buFont typeface="Arial"/>
        <a:buNone/>
        <a:defRPr sz="2400" b="0" i="0" kern="1200">
          <a:solidFill>
            <a:schemeClr val="tx1"/>
          </a:solidFill>
          <a:latin typeface="+mn-lt"/>
          <a:ea typeface="+mn-ea"/>
          <a:cs typeface="Helvetica"/>
        </a:defRPr>
      </a:lvl1pPr>
      <a:lvl2pPr marL="742950" indent="-285750" algn="l" defTabSz="457200" rtl="0" eaLnBrk="1" latinLnBrk="0" hangingPunct="1">
        <a:lnSpc>
          <a:spcPct val="110000"/>
        </a:lnSpc>
        <a:spcBef>
          <a:spcPct val="20000"/>
        </a:spcBef>
        <a:buFont typeface="Arial"/>
        <a:buChar char="–"/>
        <a:defRPr sz="1800" b="0" i="0" kern="1200">
          <a:solidFill>
            <a:schemeClr val="tx1"/>
          </a:solidFill>
          <a:latin typeface="+mn-lt"/>
          <a:ea typeface="+mn-ea"/>
          <a:cs typeface="Helvetica"/>
        </a:defRPr>
      </a:lvl2pPr>
      <a:lvl3pPr marL="1143000" indent="-228600" algn="l" defTabSz="457200" rtl="0" eaLnBrk="1" latinLnBrk="0" hangingPunct="1">
        <a:lnSpc>
          <a:spcPct val="110000"/>
        </a:lnSpc>
        <a:spcBef>
          <a:spcPct val="20000"/>
        </a:spcBef>
        <a:buFont typeface="Arial"/>
        <a:buChar char="•"/>
        <a:defRPr sz="1600" b="0" i="0" kern="1200">
          <a:solidFill>
            <a:schemeClr val="tx1"/>
          </a:solidFill>
          <a:latin typeface="+mn-lt"/>
          <a:ea typeface="+mn-ea"/>
          <a:cs typeface="Helvetica"/>
        </a:defRPr>
      </a:lvl3pPr>
      <a:lvl4pPr marL="1600200" indent="-228600" algn="l" defTabSz="457200" rtl="0" eaLnBrk="1" latinLnBrk="0" hangingPunct="1">
        <a:lnSpc>
          <a:spcPct val="110000"/>
        </a:lnSpc>
        <a:spcBef>
          <a:spcPct val="20000"/>
        </a:spcBef>
        <a:buFont typeface="Arial"/>
        <a:buChar char="–"/>
        <a:defRPr sz="1400" b="0" i="0" kern="1200">
          <a:solidFill>
            <a:schemeClr val="tx1"/>
          </a:solidFill>
          <a:latin typeface="+mn-lt"/>
          <a:ea typeface="+mn-ea"/>
          <a:cs typeface="Helvetica"/>
        </a:defRPr>
      </a:lvl4pPr>
      <a:lvl5pPr marL="2057400" indent="-228600" algn="l" defTabSz="457200" rtl="0" eaLnBrk="1" latinLnBrk="0" hangingPunct="1">
        <a:lnSpc>
          <a:spcPct val="110000"/>
        </a:lnSpc>
        <a:spcBef>
          <a:spcPct val="20000"/>
        </a:spcBef>
        <a:buFont typeface="Arial"/>
        <a:buChar char="»"/>
        <a:defRPr sz="1400" b="0" i="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DD Eligibility Review</a:t>
            </a:r>
          </a:p>
        </p:txBody>
      </p:sp>
      <p:sp>
        <p:nvSpPr>
          <p:cNvPr id="3" name="Subtitle 2"/>
          <p:cNvSpPr>
            <a:spLocks noGrp="1"/>
          </p:cNvSpPr>
          <p:nvPr>
            <p:ph type="subTitle" idx="1"/>
          </p:nvPr>
        </p:nvSpPr>
        <p:spPr>
          <a:xfrm>
            <a:off x="387350" y="1858537"/>
            <a:ext cx="6953250" cy="452252"/>
          </a:xfrm>
        </p:spPr>
        <p:txBody>
          <a:bodyPr>
            <a:noAutofit/>
          </a:bodyPr>
          <a:lstStyle/>
          <a:p>
            <a:r>
              <a:rPr lang="en-US" sz="2000" dirty="0">
                <a:solidFill>
                  <a:schemeClr val="tx1"/>
                </a:solidFill>
              </a:rPr>
              <a:t>Breaking down the DD Application Process  </a:t>
            </a:r>
          </a:p>
        </p:txBody>
      </p:sp>
      <p:sp>
        <p:nvSpPr>
          <p:cNvPr id="4" name="Text Placeholder 3"/>
          <p:cNvSpPr>
            <a:spLocks noGrp="1"/>
          </p:cNvSpPr>
          <p:nvPr>
            <p:ph type="body" sz="quarter" idx="10"/>
          </p:nvPr>
        </p:nvSpPr>
        <p:spPr/>
        <p:txBody>
          <a:bodyPr>
            <a:normAutofit/>
          </a:bodyPr>
          <a:lstStyle/>
          <a:p>
            <a:r>
              <a:rPr lang="en-US" sz="1400" dirty="0"/>
              <a:t>Rosemary Browne</a:t>
            </a:r>
          </a:p>
          <a:p>
            <a:r>
              <a:rPr lang="en-US" sz="1400" dirty="0"/>
              <a:t>May 15, 2019</a:t>
            </a:r>
          </a:p>
        </p:txBody>
      </p:sp>
    </p:spTree>
    <p:extLst>
      <p:ext uri="{BB962C8B-B14F-4D97-AF65-F5344CB8AC3E}">
        <p14:creationId xmlns:p14="http://schemas.microsoft.com/office/powerpoint/2010/main" val="381954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Domain Six- Capacity for Independent Living </a:t>
            </a:r>
            <a:endParaRPr lang="en-US" dirty="0"/>
          </a:p>
        </p:txBody>
      </p:sp>
      <p:sp>
        <p:nvSpPr>
          <p:cNvPr id="3" name="Content Placeholder 2"/>
          <p:cNvSpPr>
            <a:spLocks noGrp="1"/>
          </p:cNvSpPr>
          <p:nvPr>
            <p:ph idx="1"/>
          </p:nvPr>
        </p:nvSpPr>
        <p:spPr/>
        <p:txBody>
          <a:bodyPr/>
          <a:lstStyle/>
          <a:p>
            <a:r>
              <a:rPr lang="en-US" b="1" u="sng" dirty="0"/>
              <a:t>Capacity for Independent Living</a:t>
            </a:r>
          </a:p>
          <a:p>
            <a:pPr marL="342900" indent="-342900">
              <a:buFont typeface="Arial" panose="020B0604020202020204" pitchFamily="34" charset="0"/>
              <a:buChar char="•"/>
            </a:pPr>
            <a:r>
              <a:rPr lang="en-US" dirty="0"/>
              <a:t>Ability to perform the tasks of daily living which include preparing simple meals, maintaining a clean household, do laundry, and exercise safety in the home environment and community. </a:t>
            </a:r>
          </a:p>
          <a:p>
            <a:pPr marL="342900" indent="-342900">
              <a:buFont typeface="Arial" panose="020B0604020202020204" pitchFamily="34" charset="0"/>
              <a:buChar char="•"/>
            </a:pPr>
            <a:r>
              <a:rPr lang="en-US" dirty="0"/>
              <a:t>This includes the ability to access essential services in the community.  </a:t>
            </a:r>
          </a:p>
        </p:txBody>
      </p:sp>
      <p:sp>
        <p:nvSpPr>
          <p:cNvPr id="4" name="Slide Number Placeholder 3"/>
          <p:cNvSpPr>
            <a:spLocks noGrp="1"/>
          </p:cNvSpPr>
          <p:nvPr>
            <p:ph type="sldNum" sz="quarter" idx="12"/>
          </p:nvPr>
        </p:nvSpPr>
        <p:spPr/>
        <p:txBody>
          <a:bodyPr/>
          <a:lstStyle/>
          <a:p>
            <a:fld id="{3E0058A9-72CC-E44B-8DEF-CA707364338D}" type="slidenum">
              <a:rPr lang="en-US" smtClean="0"/>
              <a:pPr/>
              <a:t>9</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Domain Seven- Economic Self-Sufficiency</a:t>
            </a:r>
            <a:endParaRPr lang="en-US" dirty="0"/>
          </a:p>
        </p:txBody>
      </p:sp>
      <p:sp>
        <p:nvSpPr>
          <p:cNvPr id="3" name="Content Placeholder 2"/>
          <p:cNvSpPr>
            <a:spLocks noGrp="1"/>
          </p:cNvSpPr>
          <p:nvPr>
            <p:ph idx="1"/>
          </p:nvPr>
        </p:nvSpPr>
        <p:spPr/>
        <p:txBody>
          <a:bodyPr/>
          <a:lstStyle/>
          <a:p>
            <a:r>
              <a:rPr lang="en-US" b="1" u="sng" dirty="0"/>
              <a:t>Economic Self-Sufficiency</a:t>
            </a:r>
          </a:p>
          <a:p>
            <a:pPr marL="342900" indent="-342900">
              <a:buFont typeface="Arial" panose="020B0604020202020204" pitchFamily="34" charset="0"/>
              <a:buChar char="•"/>
            </a:pPr>
            <a:r>
              <a:rPr lang="en-US" dirty="0"/>
              <a:t>An individual’s ability to perform tasks necessary for regular employment without assistance from another person. </a:t>
            </a:r>
          </a:p>
        </p:txBody>
      </p:sp>
      <p:sp>
        <p:nvSpPr>
          <p:cNvPr id="4" name="Slide Number Placeholder 3"/>
          <p:cNvSpPr>
            <a:spLocks noGrp="1"/>
          </p:cNvSpPr>
          <p:nvPr>
            <p:ph type="sldNum" sz="quarter" idx="12"/>
          </p:nvPr>
        </p:nvSpPr>
        <p:spPr/>
        <p:txBody>
          <a:bodyPr/>
          <a:lstStyle/>
          <a:p>
            <a:fld id="{3E0058A9-72CC-E44B-8DEF-CA707364338D}" type="slidenum">
              <a:rPr lang="en-US" smtClean="0"/>
              <a:pPr/>
              <a:t>10</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Acceptable Time Frame at the Receipt of Application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60622899"/>
              </p:ext>
            </p:extLst>
          </p:nvPr>
        </p:nvGraphicFramePr>
        <p:xfrm>
          <a:off x="97536" y="677901"/>
          <a:ext cx="8712201" cy="6097307"/>
        </p:xfrm>
        <a:graphic>
          <a:graphicData uri="http://schemas.openxmlformats.org/drawingml/2006/table">
            <a:tbl>
              <a:tblPr firstRow="1" firstCol="1" bandRow="1">
                <a:tableStyleId>{5C22544A-7EE6-4342-B048-85BDC9FD1C3A}</a:tableStyleId>
              </a:tblPr>
              <a:tblGrid>
                <a:gridCol w="1291200">
                  <a:extLst>
                    <a:ext uri="{9D8B030D-6E8A-4147-A177-3AD203B41FA5}">
                      <a16:colId xmlns:a16="http://schemas.microsoft.com/office/drawing/2014/main" xmlns="" val="20000"/>
                    </a:ext>
                  </a:extLst>
                </a:gridCol>
                <a:gridCol w="2473667">
                  <a:extLst>
                    <a:ext uri="{9D8B030D-6E8A-4147-A177-3AD203B41FA5}">
                      <a16:colId xmlns:a16="http://schemas.microsoft.com/office/drawing/2014/main" xmlns="" val="20001"/>
                    </a:ext>
                  </a:extLst>
                </a:gridCol>
                <a:gridCol w="2473667">
                  <a:extLst>
                    <a:ext uri="{9D8B030D-6E8A-4147-A177-3AD203B41FA5}">
                      <a16:colId xmlns:a16="http://schemas.microsoft.com/office/drawing/2014/main" xmlns="" val="20002"/>
                    </a:ext>
                  </a:extLst>
                </a:gridCol>
                <a:gridCol w="2473667">
                  <a:extLst>
                    <a:ext uri="{9D8B030D-6E8A-4147-A177-3AD203B41FA5}">
                      <a16:colId xmlns:a16="http://schemas.microsoft.com/office/drawing/2014/main" xmlns="" val="20003"/>
                    </a:ext>
                  </a:extLst>
                </a:gridCol>
              </a:tblGrid>
              <a:tr h="1485101">
                <a:tc rowSpan="2">
                  <a:txBody>
                    <a:bodyPr/>
                    <a:lstStyle/>
                    <a:p>
                      <a:pPr marL="0" marR="0" algn="ctr">
                        <a:lnSpc>
                          <a:spcPct val="115000"/>
                        </a:lnSpc>
                        <a:spcBef>
                          <a:spcPts val="200"/>
                        </a:spcBef>
                        <a:spcAft>
                          <a:spcPts val="200"/>
                        </a:spcAft>
                      </a:pPr>
                      <a:r>
                        <a:rPr lang="en-US" sz="1400" dirty="0">
                          <a:effectLst/>
                        </a:rPr>
                        <a:t>Child’s Age at the time of evaluation</a:t>
                      </a:r>
                      <a:endParaRPr lang="en-US" sz="2000" dirty="0">
                        <a:effectLst/>
                        <a:latin typeface="Book Antiqua"/>
                        <a:ea typeface="Calibri"/>
                        <a:cs typeface="Times New Roman"/>
                      </a:endParaRPr>
                    </a:p>
                  </a:txBody>
                  <a:tcPr marL="68580" marR="68580" marT="0" marB="0" anchor="ctr"/>
                </a:tc>
                <a:tc gridSpan="3">
                  <a:txBody>
                    <a:bodyPr/>
                    <a:lstStyle/>
                    <a:p>
                      <a:pPr marL="0" marR="0" algn="ctr">
                        <a:lnSpc>
                          <a:spcPct val="115000"/>
                        </a:lnSpc>
                        <a:spcBef>
                          <a:spcPts val="200"/>
                        </a:spcBef>
                        <a:spcAft>
                          <a:spcPts val="200"/>
                        </a:spcAft>
                      </a:pPr>
                      <a:r>
                        <a:rPr lang="en-US" sz="1800" dirty="0">
                          <a:effectLst/>
                        </a:rPr>
                        <a:t>Acceptable Time Frame at the Receipt of Application</a:t>
                      </a:r>
                      <a:endParaRPr lang="en-US" sz="2000" dirty="0">
                        <a:effectLst/>
                        <a:latin typeface="Book Antiqua"/>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485101">
                <a:tc vMerge="1">
                  <a:txBody>
                    <a:bodyPr/>
                    <a:lstStyle/>
                    <a:p>
                      <a:endParaRPr lang="en-US"/>
                    </a:p>
                  </a:txBody>
                  <a:tcPr/>
                </a:tc>
                <a:tc>
                  <a:txBody>
                    <a:bodyPr/>
                    <a:lstStyle/>
                    <a:p>
                      <a:pPr marL="0" marR="0" algn="ctr">
                        <a:lnSpc>
                          <a:spcPct val="115000"/>
                        </a:lnSpc>
                        <a:spcBef>
                          <a:spcPts val="200"/>
                        </a:spcBef>
                        <a:spcAft>
                          <a:spcPts val="200"/>
                        </a:spcAft>
                      </a:pPr>
                      <a:r>
                        <a:rPr lang="en-US" sz="1400" b="1" dirty="0">
                          <a:effectLst/>
                        </a:rPr>
                        <a:t>Psychological Evaluation</a:t>
                      </a:r>
                      <a:endParaRPr lang="en-US" sz="2000" b="1" dirty="0">
                        <a:effectLst/>
                        <a:latin typeface="Book Antiqua"/>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US" sz="1400" b="1" dirty="0">
                          <a:effectLst/>
                        </a:rPr>
                        <a:t>Educational, Speech Language, Occupational, or Physical Evaluation</a:t>
                      </a:r>
                      <a:endParaRPr lang="en-US" sz="2000" b="1" dirty="0">
                        <a:effectLst/>
                        <a:latin typeface="Book Antiqua"/>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US" sz="1400" b="1" dirty="0">
                          <a:effectLst/>
                        </a:rPr>
                        <a:t>Adaptive Behavior Assessment</a:t>
                      </a:r>
                      <a:endParaRPr lang="en-US" sz="2000" b="1" dirty="0">
                        <a:effectLst/>
                        <a:latin typeface="Book Antiqua"/>
                        <a:ea typeface="Calibri"/>
                        <a:cs typeface="Times New Roman"/>
                      </a:endParaRPr>
                    </a:p>
                  </a:txBody>
                  <a:tcPr marL="68580" marR="68580" marT="0" marB="0" anchor="ctr"/>
                </a:tc>
                <a:extLst>
                  <a:ext uri="{0D108BD9-81ED-4DB2-BD59-A6C34878D82A}">
                    <a16:rowId xmlns:a16="http://schemas.microsoft.com/office/drawing/2014/main" xmlns="" val="10001"/>
                  </a:ext>
                </a:extLst>
              </a:tr>
              <a:tr h="625421">
                <a:tc>
                  <a:txBody>
                    <a:bodyPr/>
                    <a:lstStyle/>
                    <a:p>
                      <a:pPr marL="0" marR="0" algn="ctr">
                        <a:lnSpc>
                          <a:spcPct val="115000"/>
                        </a:lnSpc>
                        <a:spcBef>
                          <a:spcPts val="200"/>
                        </a:spcBef>
                        <a:spcAft>
                          <a:spcPts val="200"/>
                        </a:spcAft>
                      </a:pPr>
                      <a:r>
                        <a:rPr lang="en-US" sz="1400" b="1" dirty="0">
                          <a:effectLst/>
                        </a:rPr>
                        <a:t>0 – 11 months</a:t>
                      </a:r>
                      <a:endParaRPr lang="en-US" sz="2000" b="1" dirty="0">
                        <a:effectLst/>
                        <a:latin typeface="Book Antiqua"/>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US" sz="1400" b="1" dirty="0">
                          <a:effectLst/>
                        </a:rPr>
                        <a:t>6 months</a:t>
                      </a:r>
                      <a:endParaRPr lang="en-US" sz="2000" b="1" dirty="0">
                        <a:effectLst/>
                        <a:latin typeface="Book Antiqua"/>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US" sz="1400" b="1" dirty="0">
                          <a:effectLst/>
                        </a:rPr>
                        <a:t>6 months</a:t>
                      </a:r>
                      <a:endParaRPr lang="en-US" sz="2000" b="1" dirty="0">
                        <a:effectLst/>
                        <a:latin typeface="Book Antiqua"/>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US" sz="1400" b="1" dirty="0">
                          <a:effectLst/>
                        </a:rPr>
                        <a:t>1 months</a:t>
                      </a:r>
                      <a:endParaRPr lang="en-US" sz="2000" b="1" dirty="0">
                        <a:effectLst/>
                        <a:latin typeface="Book Antiqua"/>
                        <a:ea typeface="Calibri"/>
                        <a:cs typeface="Times New Roman"/>
                      </a:endParaRPr>
                    </a:p>
                  </a:txBody>
                  <a:tcPr marL="68580" marR="68580" marT="0" marB="0" anchor="ctr"/>
                </a:tc>
                <a:extLst>
                  <a:ext uri="{0D108BD9-81ED-4DB2-BD59-A6C34878D82A}">
                    <a16:rowId xmlns:a16="http://schemas.microsoft.com/office/drawing/2014/main" xmlns="" val="10002"/>
                  </a:ext>
                </a:extLst>
              </a:tr>
              <a:tr h="625421">
                <a:tc>
                  <a:txBody>
                    <a:bodyPr/>
                    <a:lstStyle/>
                    <a:p>
                      <a:pPr marL="0" marR="0" algn="ctr">
                        <a:lnSpc>
                          <a:spcPct val="115000"/>
                        </a:lnSpc>
                        <a:spcBef>
                          <a:spcPts val="200"/>
                        </a:spcBef>
                        <a:spcAft>
                          <a:spcPts val="200"/>
                        </a:spcAft>
                      </a:pPr>
                      <a:r>
                        <a:rPr lang="en-US" sz="1400" b="1" dirty="0">
                          <a:effectLst/>
                        </a:rPr>
                        <a:t>12 – 36 months</a:t>
                      </a:r>
                      <a:endParaRPr lang="en-US" sz="2000" b="1" dirty="0">
                        <a:effectLst/>
                        <a:latin typeface="Book Antiqua"/>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US" sz="1400" b="1" dirty="0">
                          <a:effectLst/>
                        </a:rPr>
                        <a:t>6 months</a:t>
                      </a:r>
                      <a:endParaRPr lang="en-US" sz="2000" b="1" dirty="0">
                        <a:effectLst/>
                        <a:latin typeface="Book Antiqua"/>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US" sz="1400" b="1" dirty="0">
                          <a:effectLst/>
                        </a:rPr>
                        <a:t>6 months</a:t>
                      </a:r>
                      <a:endParaRPr lang="en-US" sz="2000" b="1" dirty="0">
                        <a:effectLst/>
                        <a:latin typeface="Book Antiqua"/>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US" sz="1400" b="1" dirty="0">
                          <a:effectLst/>
                        </a:rPr>
                        <a:t>3 months</a:t>
                      </a:r>
                      <a:endParaRPr lang="en-US" sz="2000" b="1" dirty="0">
                        <a:effectLst/>
                        <a:latin typeface="Book Antiqua"/>
                        <a:ea typeface="Calibri"/>
                        <a:cs typeface="Times New Roman"/>
                      </a:endParaRPr>
                    </a:p>
                  </a:txBody>
                  <a:tcPr marL="68580" marR="68580" marT="0" marB="0" anchor="ctr"/>
                </a:tc>
                <a:extLst>
                  <a:ext uri="{0D108BD9-81ED-4DB2-BD59-A6C34878D82A}">
                    <a16:rowId xmlns:a16="http://schemas.microsoft.com/office/drawing/2014/main" xmlns="" val="10003"/>
                  </a:ext>
                </a:extLst>
              </a:tr>
              <a:tr h="625421">
                <a:tc>
                  <a:txBody>
                    <a:bodyPr/>
                    <a:lstStyle/>
                    <a:p>
                      <a:pPr marL="0" marR="0" algn="ctr">
                        <a:lnSpc>
                          <a:spcPct val="115000"/>
                        </a:lnSpc>
                        <a:spcBef>
                          <a:spcPts val="200"/>
                        </a:spcBef>
                        <a:spcAft>
                          <a:spcPts val="200"/>
                        </a:spcAft>
                      </a:pPr>
                      <a:r>
                        <a:rPr lang="en-US" sz="1400" b="1" dirty="0">
                          <a:effectLst/>
                        </a:rPr>
                        <a:t>3:1 – 6:11 years</a:t>
                      </a:r>
                      <a:endParaRPr lang="en-US" sz="2000" b="1" dirty="0">
                        <a:effectLst/>
                        <a:latin typeface="Book Antiqua"/>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US" sz="1400" b="1" dirty="0">
                          <a:effectLst/>
                        </a:rPr>
                        <a:t>1 year</a:t>
                      </a:r>
                      <a:endParaRPr lang="en-US" sz="2000" b="1" dirty="0">
                        <a:effectLst/>
                        <a:latin typeface="Book Antiqua"/>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US" sz="1400" b="1" dirty="0">
                          <a:effectLst/>
                        </a:rPr>
                        <a:t>1 year</a:t>
                      </a:r>
                      <a:endParaRPr lang="en-US" sz="2000" b="1" dirty="0">
                        <a:effectLst/>
                        <a:latin typeface="Book Antiqua"/>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US" sz="1400" b="1" dirty="0">
                          <a:effectLst/>
                        </a:rPr>
                        <a:t>6 months</a:t>
                      </a:r>
                      <a:endParaRPr lang="en-US" sz="2000" b="1" dirty="0">
                        <a:effectLst/>
                        <a:latin typeface="Book Antiqua"/>
                        <a:ea typeface="Calibri"/>
                        <a:cs typeface="Times New Roman"/>
                      </a:endParaRPr>
                    </a:p>
                  </a:txBody>
                  <a:tcPr marL="68580" marR="68580" marT="0" marB="0" anchor="ctr"/>
                </a:tc>
                <a:extLst>
                  <a:ext uri="{0D108BD9-81ED-4DB2-BD59-A6C34878D82A}">
                    <a16:rowId xmlns:a16="http://schemas.microsoft.com/office/drawing/2014/main" xmlns="" val="10004"/>
                  </a:ext>
                </a:extLst>
              </a:tr>
              <a:tr h="625421">
                <a:tc>
                  <a:txBody>
                    <a:bodyPr/>
                    <a:lstStyle/>
                    <a:p>
                      <a:pPr marL="0" marR="0" algn="ctr">
                        <a:lnSpc>
                          <a:spcPct val="115000"/>
                        </a:lnSpc>
                        <a:spcBef>
                          <a:spcPts val="200"/>
                        </a:spcBef>
                        <a:spcAft>
                          <a:spcPts val="200"/>
                        </a:spcAft>
                      </a:pPr>
                      <a:r>
                        <a:rPr lang="en-US" sz="1400" b="1" dirty="0">
                          <a:effectLst/>
                        </a:rPr>
                        <a:t>7 – 8:11 years</a:t>
                      </a:r>
                      <a:endParaRPr lang="en-US" sz="2000" b="1" dirty="0">
                        <a:effectLst/>
                        <a:latin typeface="Book Antiqua"/>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US" sz="1400" b="1" dirty="0">
                          <a:effectLst/>
                        </a:rPr>
                        <a:t>3 years</a:t>
                      </a:r>
                      <a:endParaRPr lang="en-US" sz="2000" b="1" dirty="0">
                        <a:effectLst/>
                        <a:latin typeface="Book Antiqua"/>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US" sz="1400" b="1" dirty="0">
                          <a:effectLst/>
                        </a:rPr>
                        <a:t>1 year</a:t>
                      </a:r>
                      <a:endParaRPr lang="en-US" sz="2000" b="1" dirty="0">
                        <a:effectLst/>
                        <a:latin typeface="Book Antiqua"/>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US" sz="1400" b="1" dirty="0">
                          <a:effectLst/>
                        </a:rPr>
                        <a:t>6 months</a:t>
                      </a:r>
                      <a:endParaRPr lang="en-US" sz="2000" b="1" dirty="0">
                        <a:effectLst/>
                        <a:latin typeface="Book Antiqua"/>
                        <a:ea typeface="Calibri"/>
                        <a:cs typeface="Times New Roman"/>
                      </a:endParaRPr>
                    </a:p>
                  </a:txBody>
                  <a:tcPr marL="68580" marR="68580" marT="0" marB="0" anchor="ctr"/>
                </a:tc>
                <a:extLst>
                  <a:ext uri="{0D108BD9-81ED-4DB2-BD59-A6C34878D82A}">
                    <a16:rowId xmlns:a16="http://schemas.microsoft.com/office/drawing/2014/main" xmlns="" val="10005"/>
                  </a:ext>
                </a:extLst>
              </a:tr>
              <a:tr h="625421">
                <a:tc>
                  <a:txBody>
                    <a:bodyPr/>
                    <a:lstStyle/>
                    <a:p>
                      <a:pPr marL="0" marR="0" algn="ctr">
                        <a:lnSpc>
                          <a:spcPct val="115000"/>
                        </a:lnSpc>
                        <a:spcBef>
                          <a:spcPts val="200"/>
                        </a:spcBef>
                        <a:spcAft>
                          <a:spcPts val="200"/>
                        </a:spcAft>
                      </a:pPr>
                      <a:r>
                        <a:rPr lang="en-US" sz="1400" b="1" dirty="0">
                          <a:effectLst/>
                          <a:latin typeface="+mn-lt"/>
                          <a:ea typeface="Calibri"/>
                          <a:cs typeface="Times New Roman"/>
                        </a:rPr>
                        <a:t>9 -18 years</a:t>
                      </a:r>
                    </a:p>
                  </a:txBody>
                  <a:tcPr marL="68580" marR="68580" marT="0" marB="0" anchor="ctr"/>
                </a:tc>
                <a:tc>
                  <a:txBody>
                    <a:bodyPr/>
                    <a:lstStyle/>
                    <a:p>
                      <a:pPr marL="0" marR="0" algn="ctr">
                        <a:lnSpc>
                          <a:spcPct val="115000"/>
                        </a:lnSpc>
                        <a:spcBef>
                          <a:spcPts val="200"/>
                        </a:spcBef>
                        <a:spcAft>
                          <a:spcPts val="200"/>
                        </a:spcAft>
                      </a:pPr>
                      <a:r>
                        <a:rPr lang="en-US" sz="1400" b="1" dirty="0">
                          <a:effectLst/>
                          <a:latin typeface="+mn-lt"/>
                          <a:ea typeface="Calibri"/>
                          <a:cs typeface="Times New Roman"/>
                        </a:rPr>
                        <a:t>3 years</a:t>
                      </a:r>
                    </a:p>
                  </a:txBody>
                  <a:tcPr marL="68580" marR="68580" marT="0" marB="0" anchor="ctr"/>
                </a:tc>
                <a:tc>
                  <a:txBody>
                    <a:bodyPr/>
                    <a:lstStyle/>
                    <a:p>
                      <a:pPr marL="0" marR="0" algn="ctr">
                        <a:lnSpc>
                          <a:spcPct val="115000"/>
                        </a:lnSpc>
                        <a:spcBef>
                          <a:spcPts val="200"/>
                        </a:spcBef>
                        <a:spcAft>
                          <a:spcPts val="200"/>
                        </a:spcAft>
                      </a:pPr>
                      <a:r>
                        <a:rPr lang="en-US" sz="1400" b="1" dirty="0">
                          <a:effectLst/>
                          <a:latin typeface="+mn-lt"/>
                          <a:ea typeface="Calibri"/>
                          <a:cs typeface="Times New Roman"/>
                        </a:rPr>
                        <a:t>3 years</a:t>
                      </a:r>
                    </a:p>
                  </a:txBody>
                  <a:tcPr marL="68580" marR="68580" marT="0" marB="0" anchor="ctr"/>
                </a:tc>
                <a:tc>
                  <a:txBody>
                    <a:bodyPr/>
                    <a:lstStyle/>
                    <a:p>
                      <a:pPr marL="0" marR="0" algn="ctr">
                        <a:lnSpc>
                          <a:spcPct val="115000"/>
                        </a:lnSpc>
                        <a:spcBef>
                          <a:spcPts val="200"/>
                        </a:spcBef>
                        <a:spcAft>
                          <a:spcPts val="200"/>
                        </a:spcAft>
                      </a:pPr>
                      <a:r>
                        <a:rPr lang="en-US" sz="1400" b="1" dirty="0">
                          <a:effectLst/>
                          <a:latin typeface="+mn-lt"/>
                          <a:ea typeface="Calibri"/>
                          <a:cs typeface="Times New Roman"/>
                        </a:rPr>
                        <a:t>6 months</a:t>
                      </a:r>
                    </a:p>
                  </a:txBody>
                  <a:tcPr marL="68580" marR="68580" marT="0" marB="0" anchor="ctr"/>
                </a:tc>
                <a:extLst>
                  <a:ext uri="{0D108BD9-81ED-4DB2-BD59-A6C34878D82A}">
                    <a16:rowId xmlns:a16="http://schemas.microsoft.com/office/drawing/2014/main" xmlns="" val="2710443659"/>
                  </a:ext>
                </a:extLst>
              </a:tr>
            </a:tbl>
          </a:graphicData>
        </a:graphic>
      </p:graphicFrame>
      <p:sp>
        <p:nvSpPr>
          <p:cNvPr id="4" name="Slide Number Placeholder 3"/>
          <p:cNvSpPr>
            <a:spLocks noGrp="1"/>
          </p:cNvSpPr>
          <p:nvPr>
            <p:ph type="sldNum" sz="quarter" idx="12"/>
          </p:nvPr>
        </p:nvSpPr>
        <p:spPr/>
        <p:txBody>
          <a:bodyPr/>
          <a:lstStyle/>
          <a:p>
            <a:fld id="{3E0058A9-72CC-E44B-8DEF-CA707364338D}" type="slidenum">
              <a:rPr lang="en-US" smtClean="0"/>
              <a:pPr/>
              <a:t>11</a:t>
            </a:fld>
            <a:endParaRPr lang="en-US" dirty="0"/>
          </a:p>
        </p:txBody>
      </p:sp>
    </p:spTree>
    <p:extLst>
      <p:ext uri="{BB962C8B-B14F-4D97-AF65-F5344CB8AC3E}">
        <p14:creationId xmlns:p14="http://schemas.microsoft.com/office/powerpoint/2010/main" val="253309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The DD Eligibility Review Process</a:t>
            </a:r>
            <a:endParaRPr lang="en-US" dirty="0"/>
          </a:p>
        </p:txBody>
      </p:sp>
      <p:sp>
        <p:nvSpPr>
          <p:cNvPr id="6" name="Content Placeholder 5"/>
          <p:cNvSpPr>
            <a:spLocks noGrp="1"/>
          </p:cNvSpPr>
          <p:nvPr>
            <p:ph idx="1"/>
          </p:nvPr>
        </p:nvSpPr>
        <p:spPr/>
        <p:txBody>
          <a:bodyPr/>
          <a:lstStyle/>
          <a:p>
            <a:pPr marL="342900" indent="-342900">
              <a:spcBef>
                <a:spcPts val="600"/>
              </a:spcBef>
              <a:spcAft>
                <a:spcPts val="600"/>
              </a:spcAft>
              <a:buFont typeface="Arial" panose="020B0604020202020204" pitchFamily="34" charset="0"/>
              <a:buChar char="•"/>
            </a:pPr>
            <a:r>
              <a:rPr lang="en-US" dirty="0"/>
              <a:t>The first part of the DD Eligibility Process is the Administrative Review. This is generally a review of demographic information that confirms that they are eligible to apply for DD services in the state of New Jersey. </a:t>
            </a:r>
          </a:p>
          <a:p>
            <a:pPr marL="342900" indent="-342900">
              <a:spcBef>
                <a:spcPts val="600"/>
              </a:spcBef>
              <a:spcAft>
                <a:spcPts val="600"/>
              </a:spcAft>
              <a:buFont typeface="Arial" panose="020B0604020202020204" pitchFamily="34" charset="0"/>
              <a:buChar char="•"/>
            </a:pPr>
            <a:r>
              <a:rPr lang="en-US" dirty="0"/>
              <a:t>The second part involves an in-depth Clinical Review process which involves: </a:t>
            </a:r>
          </a:p>
          <a:p>
            <a:pPr lvl="1">
              <a:spcBef>
                <a:spcPts val="600"/>
              </a:spcBef>
              <a:spcAft>
                <a:spcPts val="600"/>
              </a:spcAft>
            </a:pPr>
            <a:r>
              <a:rPr lang="en-US" sz="2400" dirty="0"/>
              <a:t>A  summary of the medical treatment, behavioral health treatment , school services etc. </a:t>
            </a:r>
          </a:p>
          <a:p>
            <a:pPr lvl="1">
              <a:spcBef>
                <a:spcPts val="600"/>
              </a:spcBef>
              <a:spcAft>
                <a:spcPts val="600"/>
              </a:spcAft>
            </a:pPr>
            <a:r>
              <a:rPr lang="en-US" sz="2400" dirty="0"/>
              <a:t>Assessing the youth’s ability across the Seven major functional domains is a critical part of the Eligibility Process.</a:t>
            </a:r>
          </a:p>
        </p:txBody>
      </p:sp>
      <p:sp>
        <p:nvSpPr>
          <p:cNvPr id="3" name="Slide Number Placeholder 2"/>
          <p:cNvSpPr>
            <a:spLocks noGrp="1"/>
          </p:cNvSpPr>
          <p:nvPr>
            <p:ph type="sldNum" sz="quarter" idx="12"/>
          </p:nvPr>
        </p:nvSpPr>
        <p:spPr/>
        <p:txBody>
          <a:bodyPr/>
          <a:lstStyle/>
          <a:p>
            <a:fld id="{3E0058A9-72CC-E44B-8DEF-CA707364338D}" type="slidenum">
              <a:rPr lang="en-US" smtClean="0"/>
              <a:pPr/>
              <a:t>1</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 Jersey Definition of Developmental Disability Eligibility</a:t>
            </a:r>
            <a:endParaRPr lang="en-US" dirty="0"/>
          </a:p>
        </p:txBody>
      </p:sp>
      <p:sp>
        <p:nvSpPr>
          <p:cNvPr id="3" name="Text Placeholder 2"/>
          <p:cNvSpPr>
            <a:spLocks noGrp="1"/>
          </p:cNvSpPr>
          <p:nvPr>
            <p:ph idx="1"/>
          </p:nvPr>
        </p:nvSpPr>
        <p:spPr/>
        <p:txBody>
          <a:bodyPr/>
          <a:lstStyle/>
          <a:p>
            <a:pPr>
              <a:spcBef>
                <a:spcPts val="600"/>
              </a:spcBef>
              <a:spcAft>
                <a:spcPts val="600"/>
              </a:spcAft>
            </a:pPr>
            <a:r>
              <a:rPr lang="en-US" b="1" dirty="0"/>
              <a:t>DD Eligibility Criteria for Youth under age 18 years:</a:t>
            </a:r>
          </a:p>
          <a:p>
            <a:pPr>
              <a:spcBef>
                <a:spcPts val="600"/>
              </a:spcBef>
              <a:spcAft>
                <a:spcPts val="600"/>
              </a:spcAft>
            </a:pPr>
            <a:endParaRPr lang="en-US" dirty="0"/>
          </a:p>
          <a:p>
            <a:pPr>
              <a:spcBef>
                <a:spcPts val="600"/>
              </a:spcBef>
              <a:spcAft>
                <a:spcPts val="600"/>
              </a:spcAft>
            </a:pPr>
            <a:r>
              <a:rPr lang="en-US" b="1" u="sng" dirty="0"/>
              <a:t>ADMINISTRATIVE:</a:t>
            </a:r>
          </a:p>
          <a:p>
            <a:pPr marL="342900" indent="-342900">
              <a:spcBef>
                <a:spcPts val="600"/>
              </a:spcBef>
              <a:spcAft>
                <a:spcPts val="600"/>
              </a:spcAft>
              <a:buFont typeface="Arial" panose="020B0604020202020204" pitchFamily="34" charset="0"/>
              <a:buChar char="•"/>
            </a:pPr>
            <a:r>
              <a:rPr lang="en-US" dirty="0"/>
              <a:t>New Jersey Resident</a:t>
            </a:r>
          </a:p>
          <a:p>
            <a:pPr marL="342900" indent="-342900">
              <a:spcBef>
                <a:spcPts val="600"/>
              </a:spcBef>
              <a:spcAft>
                <a:spcPts val="600"/>
              </a:spcAft>
              <a:buFont typeface="Arial" panose="020B0604020202020204" pitchFamily="34" charset="0"/>
              <a:buChar char="•"/>
            </a:pPr>
            <a:r>
              <a:rPr lang="en-US" dirty="0"/>
              <a:t>US Citizen or Permanent Resident</a:t>
            </a:r>
          </a:p>
          <a:p>
            <a:pPr marL="342900" indent="-342900">
              <a:spcBef>
                <a:spcPts val="600"/>
              </a:spcBef>
              <a:spcAft>
                <a:spcPts val="600"/>
              </a:spcAft>
              <a:buFont typeface="Arial" panose="020B0604020202020204" pitchFamily="34" charset="0"/>
              <a:buChar char="•"/>
            </a:pPr>
            <a:r>
              <a:rPr lang="en-US" dirty="0"/>
              <a:t>Proof of Legal Guardian</a:t>
            </a:r>
          </a:p>
          <a:p>
            <a:pPr marL="342900" indent="-342900">
              <a:spcBef>
                <a:spcPts val="600"/>
              </a:spcBef>
              <a:spcAft>
                <a:spcPts val="600"/>
              </a:spcAft>
              <a:buFont typeface="Arial" panose="020B0604020202020204" pitchFamily="34" charset="0"/>
              <a:buChar char="•"/>
            </a:pPr>
            <a:r>
              <a:rPr lang="en-US" dirty="0"/>
              <a:t>Completion of the Application Forms,</a:t>
            </a:r>
          </a:p>
          <a:p>
            <a:pPr marL="342900" indent="-342900">
              <a:spcBef>
                <a:spcPts val="600"/>
              </a:spcBef>
              <a:spcAft>
                <a:spcPts val="600"/>
              </a:spcAft>
              <a:buFont typeface="Arial" panose="020B0604020202020204" pitchFamily="34" charset="0"/>
              <a:buChar char="•"/>
            </a:pPr>
            <a:r>
              <a:rPr lang="en-US" dirty="0"/>
              <a:t>Submission of the required documents, and </a:t>
            </a:r>
          </a:p>
          <a:p>
            <a:pPr marL="342900" indent="-342900">
              <a:spcBef>
                <a:spcPts val="600"/>
              </a:spcBef>
              <a:spcAft>
                <a:spcPts val="600"/>
              </a:spcAft>
              <a:buFont typeface="Arial" panose="020B0604020202020204" pitchFamily="34" charset="0"/>
              <a:buChar char="•"/>
            </a:pPr>
            <a:r>
              <a:rPr lang="en-US" dirty="0"/>
              <a:t>Submission of the Supporting Documents</a:t>
            </a:r>
          </a:p>
        </p:txBody>
      </p:sp>
    </p:spTree>
    <p:extLst>
      <p:ext uri="{BB962C8B-B14F-4D97-AF65-F5344CB8AC3E}">
        <p14:creationId xmlns:p14="http://schemas.microsoft.com/office/powerpoint/2010/main" val="313022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 Jersey Definition of Developmental Disability Eligibility</a:t>
            </a:r>
            <a:endParaRPr lang="en-US" dirty="0"/>
          </a:p>
        </p:txBody>
      </p:sp>
      <p:sp>
        <p:nvSpPr>
          <p:cNvPr id="3" name="Text Placeholder 2"/>
          <p:cNvSpPr>
            <a:spLocks noGrp="1"/>
          </p:cNvSpPr>
          <p:nvPr>
            <p:ph idx="1"/>
          </p:nvPr>
        </p:nvSpPr>
        <p:spPr/>
        <p:txBody>
          <a:bodyPr>
            <a:normAutofit lnSpcReduction="10000"/>
          </a:bodyPr>
          <a:lstStyle/>
          <a:p>
            <a:pPr>
              <a:spcBef>
                <a:spcPts val="600"/>
              </a:spcBef>
              <a:spcAft>
                <a:spcPts val="600"/>
              </a:spcAft>
            </a:pPr>
            <a:r>
              <a:rPr lang="en-US" b="1" dirty="0"/>
              <a:t>DD Eligibility Criteria for Youth under age 18 years:</a:t>
            </a:r>
          </a:p>
          <a:p>
            <a:pPr>
              <a:spcBef>
                <a:spcPts val="600"/>
              </a:spcBef>
              <a:spcAft>
                <a:spcPts val="600"/>
              </a:spcAft>
            </a:pPr>
            <a:endParaRPr lang="en-US" dirty="0"/>
          </a:p>
          <a:p>
            <a:pPr>
              <a:spcBef>
                <a:spcPts val="600"/>
              </a:spcBef>
              <a:spcAft>
                <a:spcPts val="600"/>
              </a:spcAft>
            </a:pPr>
            <a:r>
              <a:rPr lang="en-US" b="1" u="sng" dirty="0"/>
              <a:t>CLINICAL (All of the following criteria must be met) :</a:t>
            </a:r>
          </a:p>
          <a:p>
            <a:pPr marL="342900" indent="-342900">
              <a:spcBef>
                <a:spcPts val="600"/>
              </a:spcBef>
              <a:spcAft>
                <a:spcPts val="600"/>
              </a:spcAft>
              <a:buFont typeface="Arial" panose="020B0604020202020204" pitchFamily="34" charset="0"/>
              <a:buChar char="•"/>
            </a:pPr>
            <a:r>
              <a:rPr lang="en-US" dirty="0"/>
              <a:t>Mental or physical impairment (or combination)</a:t>
            </a:r>
          </a:p>
          <a:p>
            <a:pPr marL="1085850" lvl="1" indent="-342900">
              <a:spcBef>
                <a:spcPts val="600"/>
              </a:spcBef>
              <a:spcAft>
                <a:spcPts val="600"/>
              </a:spcAft>
              <a:buFont typeface="Arial" panose="020B0604020202020204" pitchFamily="34" charset="0"/>
              <a:buChar char="•"/>
            </a:pPr>
            <a:r>
              <a:rPr lang="en-US" sz="2400" dirty="0"/>
              <a:t>not due solely to a Mental Disorder (Emotional or Behavioral Disorder) </a:t>
            </a:r>
          </a:p>
          <a:p>
            <a:pPr marL="342900" indent="-342900">
              <a:spcBef>
                <a:spcPts val="600"/>
              </a:spcBef>
              <a:spcAft>
                <a:spcPts val="600"/>
              </a:spcAft>
              <a:buFont typeface="Arial" panose="020B0604020202020204" pitchFamily="34" charset="0"/>
              <a:buChar char="•"/>
            </a:pPr>
            <a:r>
              <a:rPr lang="en-US" dirty="0"/>
              <a:t>Developmental Disability </a:t>
            </a:r>
          </a:p>
          <a:p>
            <a:pPr marL="342900" indent="-342900">
              <a:spcBef>
                <a:spcPts val="600"/>
              </a:spcBef>
              <a:spcAft>
                <a:spcPts val="600"/>
              </a:spcAft>
              <a:buFont typeface="Arial" panose="020B0604020202020204" pitchFamily="34" charset="0"/>
              <a:buChar char="•"/>
            </a:pPr>
            <a:r>
              <a:rPr lang="en-US" dirty="0"/>
              <a:t>Substantial Functional Limitation </a:t>
            </a:r>
          </a:p>
          <a:p>
            <a:pPr marL="1085850" lvl="1" indent="-342900">
              <a:spcBef>
                <a:spcPts val="600"/>
              </a:spcBef>
              <a:spcAft>
                <a:spcPts val="600"/>
              </a:spcAft>
              <a:buFont typeface="Arial" panose="020B0604020202020204" pitchFamily="34" charset="0"/>
              <a:buChar char="•"/>
            </a:pPr>
            <a:r>
              <a:rPr lang="en-US" sz="2400" dirty="0"/>
              <a:t>3 or more of 7 areas of life activity</a:t>
            </a:r>
          </a:p>
          <a:p>
            <a:pPr marL="342900" indent="-342900">
              <a:spcBef>
                <a:spcPts val="600"/>
              </a:spcBef>
              <a:spcAft>
                <a:spcPts val="600"/>
              </a:spcAft>
              <a:buFont typeface="Arial" panose="020B0604020202020204" pitchFamily="34" charset="0"/>
              <a:buChar char="•"/>
            </a:pPr>
            <a:r>
              <a:rPr lang="en-US" dirty="0"/>
              <a:t>Need for care, treatment or services for extended duration</a:t>
            </a:r>
          </a:p>
        </p:txBody>
      </p:sp>
    </p:spTree>
    <p:extLst>
      <p:ext uri="{BB962C8B-B14F-4D97-AF65-F5344CB8AC3E}">
        <p14:creationId xmlns:p14="http://schemas.microsoft.com/office/powerpoint/2010/main" val="314726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Clinical Review Domain One- Self Care  </a:t>
            </a:r>
            <a:endParaRPr lang="en-US" dirty="0"/>
          </a:p>
        </p:txBody>
      </p:sp>
      <p:sp>
        <p:nvSpPr>
          <p:cNvPr id="3" name="Content Placeholder 2"/>
          <p:cNvSpPr>
            <a:spLocks noGrp="1"/>
          </p:cNvSpPr>
          <p:nvPr>
            <p:ph idx="1"/>
          </p:nvPr>
        </p:nvSpPr>
        <p:spPr/>
        <p:txBody>
          <a:bodyPr/>
          <a:lstStyle/>
          <a:p>
            <a:r>
              <a:rPr lang="en-US" b="1" u="sng" dirty="0"/>
              <a:t>Self-Care</a:t>
            </a:r>
          </a:p>
          <a:p>
            <a:pPr marL="342900" indent="-342900">
              <a:buFont typeface="Arial" panose="020B0604020202020204" pitchFamily="34" charset="0"/>
              <a:buChar char="•"/>
            </a:pPr>
            <a:r>
              <a:rPr lang="en-US" dirty="0"/>
              <a:t>Daily activities that enable a person to meet basic life needs for eating, hygiene, grooming, health and personal safety. </a:t>
            </a:r>
          </a:p>
          <a:p>
            <a:pPr marL="342900" indent="-342900">
              <a:buFont typeface="Arial" panose="020B0604020202020204" pitchFamily="34" charset="0"/>
              <a:buChar char="•"/>
            </a:pPr>
            <a:r>
              <a:rPr lang="en-US" dirty="0"/>
              <a:t>A functional limitation is manifest when the child’s skills are limited according to age appropriate abilities to meet basic life skills such as eating, hygiene, and grooming.</a:t>
            </a:r>
          </a:p>
        </p:txBody>
      </p:sp>
      <p:sp>
        <p:nvSpPr>
          <p:cNvPr id="4" name="Slide Number Placeholder 3"/>
          <p:cNvSpPr>
            <a:spLocks noGrp="1"/>
          </p:cNvSpPr>
          <p:nvPr>
            <p:ph type="sldNum" sz="quarter" idx="12"/>
          </p:nvPr>
        </p:nvSpPr>
        <p:spPr/>
        <p:txBody>
          <a:bodyPr/>
          <a:lstStyle/>
          <a:p>
            <a:fld id="{3E0058A9-72CC-E44B-8DEF-CA707364338D}" type="slidenum">
              <a:rPr lang="en-US" smtClean="0"/>
              <a:pPr/>
              <a:t>4</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Domain Two- Communication  </a:t>
            </a:r>
            <a:endParaRPr lang="en-US" dirty="0"/>
          </a:p>
        </p:txBody>
      </p:sp>
      <p:sp>
        <p:nvSpPr>
          <p:cNvPr id="3" name="Content Placeholder 2"/>
          <p:cNvSpPr>
            <a:spLocks noGrp="1"/>
          </p:cNvSpPr>
          <p:nvPr>
            <p:ph idx="1"/>
          </p:nvPr>
        </p:nvSpPr>
        <p:spPr/>
        <p:txBody>
          <a:bodyPr/>
          <a:lstStyle/>
          <a:p>
            <a:r>
              <a:rPr lang="en-US" b="1" u="sng" dirty="0"/>
              <a:t>Communication</a:t>
            </a:r>
            <a:endParaRPr lang="en-US" dirty="0"/>
          </a:p>
          <a:p>
            <a:pPr marL="342900" indent="-342900">
              <a:buFont typeface="Arial" panose="020B0604020202020204" pitchFamily="34" charset="0"/>
              <a:buChar char="•"/>
            </a:pPr>
            <a:r>
              <a:rPr lang="en-US" dirty="0"/>
              <a:t>Communication involving both verbal and nonverbal behaviors that enable the person both to understand others and to effectively communicate basic wants and needs and follow simple instructions. </a:t>
            </a:r>
          </a:p>
          <a:p>
            <a:pPr marL="342900" indent="-342900">
              <a:buFont typeface="Arial" panose="020B0604020202020204" pitchFamily="34" charset="0"/>
              <a:buChar char="•"/>
            </a:pPr>
            <a:r>
              <a:rPr lang="en-US" dirty="0"/>
              <a:t>The concept of language includes reading, writing, listening and speaking as well as the cognitive skills necessary for receptive language. </a:t>
            </a:r>
          </a:p>
        </p:txBody>
      </p:sp>
      <p:sp>
        <p:nvSpPr>
          <p:cNvPr id="4" name="Slide Number Placeholder 3"/>
          <p:cNvSpPr>
            <a:spLocks noGrp="1"/>
          </p:cNvSpPr>
          <p:nvPr>
            <p:ph type="sldNum" sz="quarter" idx="12"/>
          </p:nvPr>
        </p:nvSpPr>
        <p:spPr/>
        <p:txBody>
          <a:bodyPr/>
          <a:lstStyle/>
          <a:p>
            <a:fld id="{3E0058A9-72CC-E44B-8DEF-CA707364338D}" type="slidenum">
              <a:rPr lang="en-US" smtClean="0"/>
              <a:pPr/>
              <a:t>5</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Domain Three- Mobility </a:t>
            </a:r>
            <a:endParaRPr lang="en-US" dirty="0"/>
          </a:p>
        </p:txBody>
      </p:sp>
      <p:sp>
        <p:nvSpPr>
          <p:cNvPr id="3" name="Content Placeholder 2"/>
          <p:cNvSpPr>
            <a:spLocks noGrp="1"/>
          </p:cNvSpPr>
          <p:nvPr>
            <p:ph idx="1"/>
          </p:nvPr>
        </p:nvSpPr>
        <p:spPr/>
        <p:txBody>
          <a:bodyPr/>
          <a:lstStyle/>
          <a:p>
            <a:r>
              <a:rPr lang="en-US" b="1" u="sng" dirty="0"/>
              <a:t>Mobility</a:t>
            </a:r>
            <a:endParaRPr lang="en-US" dirty="0"/>
          </a:p>
          <a:p>
            <a:pPr marL="342900" indent="-342900">
              <a:buFont typeface="Arial" panose="020B0604020202020204" pitchFamily="34" charset="0"/>
              <a:buChar char="•"/>
            </a:pPr>
            <a:r>
              <a:rPr lang="en-US" dirty="0"/>
              <a:t>Motor development and ability to utilize Fine Motor and/or Gross Motor skills. </a:t>
            </a:r>
          </a:p>
        </p:txBody>
      </p:sp>
      <p:sp>
        <p:nvSpPr>
          <p:cNvPr id="4" name="Slide Number Placeholder 3"/>
          <p:cNvSpPr>
            <a:spLocks noGrp="1"/>
          </p:cNvSpPr>
          <p:nvPr>
            <p:ph type="sldNum" sz="quarter" idx="12"/>
          </p:nvPr>
        </p:nvSpPr>
        <p:spPr/>
        <p:txBody>
          <a:bodyPr/>
          <a:lstStyle/>
          <a:p>
            <a:fld id="{3E0058A9-72CC-E44B-8DEF-CA707364338D}" type="slidenum">
              <a:rPr lang="en-US" smtClean="0"/>
              <a:pPr/>
              <a:t>6</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Domain Four-  Learning</a:t>
            </a:r>
            <a:endParaRPr lang="en-US" dirty="0"/>
          </a:p>
        </p:txBody>
      </p:sp>
      <p:sp>
        <p:nvSpPr>
          <p:cNvPr id="3" name="Content Placeholder 2"/>
          <p:cNvSpPr>
            <a:spLocks noGrp="1"/>
          </p:cNvSpPr>
          <p:nvPr>
            <p:ph idx="1"/>
          </p:nvPr>
        </p:nvSpPr>
        <p:spPr/>
        <p:txBody>
          <a:bodyPr/>
          <a:lstStyle/>
          <a:p>
            <a:r>
              <a:rPr lang="en-US" b="1" u="sng" dirty="0"/>
              <a:t>Learning</a:t>
            </a:r>
          </a:p>
          <a:p>
            <a:pPr marL="342900" indent="-342900">
              <a:buFont typeface="Arial" panose="020B0604020202020204" pitchFamily="34" charset="0"/>
              <a:buChar char="•"/>
            </a:pPr>
            <a:r>
              <a:rPr lang="en-US" dirty="0"/>
              <a:t>General cognitive competence and ability to acquire, retain, and apply basic functional skills and information. </a:t>
            </a:r>
          </a:p>
        </p:txBody>
      </p:sp>
      <p:sp>
        <p:nvSpPr>
          <p:cNvPr id="4" name="Slide Number Placeholder 3"/>
          <p:cNvSpPr>
            <a:spLocks noGrp="1"/>
          </p:cNvSpPr>
          <p:nvPr>
            <p:ph type="sldNum" sz="quarter" idx="12"/>
          </p:nvPr>
        </p:nvSpPr>
        <p:spPr/>
        <p:txBody>
          <a:bodyPr/>
          <a:lstStyle/>
          <a:p>
            <a:fld id="{3E0058A9-72CC-E44B-8DEF-CA707364338D}" type="slidenum">
              <a:rPr lang="en-US" smtClean="0"/>
              <a:pPr/>
              <a:t>7</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Domain Five- Self Direction</a:t>
            </a:r>
            <a:endParaRPr lang="en-US" dirty="0"/>
          </a:p>
        </p:txBody>
      </p:sp>
      <p:sp>
        <p:nvSpPr>
          <p:cNvPr id="3" name="Content Placeholder 2"/>
          <p:cNvSpPr>
            <a:spLocks noGrp="1"/>
          </p:cNvSpPr>
          <p:nvPr>
            <p:ph idx="1"/>
          </p:nvPr>
        </p:nvSpPr>
        <p:spPr/>
        <p:txBody>
          <a:bodyPr/>
          <a:lstStyle/>
          <a:p>
            <a:r>
              <a:rPr lang="en-US" b="1" u="sng" dirty="0"/>
              <a:t>Self Direction</a:t>
            </a:r>
          </a:p>
          <a:p>
            <a:pPr marL="342900" indent="-342900">
              <a:buFont typeface="Arial" panose="020B0604020202020204" pitchFamily="34" charset="0"/>
              <a:buChar char="•"/>
            </a:pPr>
            <a:r>
              <a:rPr lang="en-US" dirty="0"/>
              <a:t>The ability to make and follow through with decisions of major consequences and significance to the individual, using the capacity to exercise  judgment, set realistic goals, initiate daily activities, plan and execute related actions, complete tasks,  seek assistance when needed, and evaluate results in a manner, appropriate to age, person, place, and setting. </a:t>
            </a:r>
          </a:p>
        </p:txBody>
      </p:sp>
      <p:sp>
        <p:nvSpPr>
          <p:cNvPr id="4" name="Slide Number Placeholder 3"/>
          <p:cNvSpPr>
            <a:spLocks noGrp="1"/>
          </p:cNvSpPr>
          <p:nvPr>
            <p:ph type="sldNum" sz="quarter" idx="12"/>
          </p:nvPr>
        </p:nvSpPr>
        <p:spPr/>
        <p:txBody>
          <a:bodyPr/>
          <a:lstStyle/>
          <a:p>
            <a:fld id="{3E0058A9-72CC-E44B-8DEF-CA707364338D}" type="slidenum">
              <a:rPr lang="en-US" smtClean="0"/>
              <a:pPr/>
              <a:t>8</a:t>
            </a:fld>
            <a:endParaRPr lang="en-US" dirty="0"/>
          </a:p>
        </p:txBody>
      </p:sp>
    </p:spTree>
  </p:cSld>
  <p:clrMapOvr>
    <a:masterClrMapping/>
  </p:clrMapOvr>
</p:sld>
</file>

<file path=ppt/theme/theme1.xml><?xml version="1.0" encoding="utf-8"?>
<a:theme xmlns:a="http://schemas.openxmlformats.org/drawingml/2006/main" name="1_Office Theme">
  <a:themeElements>
    <a:clrScheme name="ACFC 1">
      <a:dk1>
        <a:srgbClr val="455560"/>
      </a:dk1>
      <a:lt1>
        <a:srgbClr val="FFFFFF"/>
      </a:lt1>
      <a:dk2>
        <a:srgbClr val="0067B1"/>
      </a:dk2>
      <a:lt2>
        <a:srgbClr val="E4E5E6"/>
      </a:lt2>
      <a:accent1>
        <a:srgbClr val="EE3524"/>
      </a:accent1>
      <a:accent2>
        <a:srgbClr val="F8971D"/>
      </a:accent2>
      <a:accent3>
        <a:srgbClr val="FFCF01"/>
      </a:accent3>
      <a:accent4>
        <a:srgbClr val="78A22F"/>
      </a:accent4>
      <a:accent5>
        <a:srgbClr val="0093D0"/>
      </a:accent5>
      <a:accent6>
        <a:srgbClr val="8D64AA"/>
      </a:accent6>
      <a:hlink>
        <a:srgbClr val="002D56"/>
      </a:hlink>
      <a:folHlink>
        <a:srgbClr val="79BD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1994</TotalTime>
  <Words>627</Words>
  <Application>Microsoft Office PowerPoint</Application>
  <PresentationFormat>On-screen Show (4:3)</PresentationFormat>
  <Paragraphs>89</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Book Antiqua</vt:lpstr>
      <vt:lpstr>Calibri</vt:lpstr>
      <vt:lpstr>Helvetica</vt:lpstr>
      <vt:lpstr>Times New Roman</vt:lpstr>
      <vt:lpstr>1_Office Theme</vt:lpstr>
      <vt:lpstr>DD Eligibility Review</vt:lpstr>
      <vt:lpstr>The DD Eligibility Review Process</vt:lpstr>
      <vt:lpstr>New Jersey Definition of Developmental Disability Eligibility</vt:lpstr>
      <vt:lpstr>New Jersey Definition of Developmental Disability Eligibility</vt:lpstr>
      <vt:lpstr>Clinical Review Domain One- Self Care  </vt:lpstr>
      <vt:lpstr>Domain Two- Communication  </vt:lpstr>
      <vt:lpstr>Domain Three- Mobility </vt:lpstr>
      <vt:lpstr>Domain Four-  Learning</vt:lpstr>
      <vt:lpstr>Domain Five- Self Direction</vt:lpstr>
      <vt:lpstr>Domain Six- Capacity for Independent Living </vt:lpstr>
      <vt:lpstr>Domain Seven- Economic Self-Sufficiency</vt:lpstr>
      <vt:lpstr>Acceptable Time Frame at the Receipt of Application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Bradley</dc:creator>
  <cp:lastModifiedBy>Celine Fortin</cp:lastModifiedBy>
  <cp:revision>171</cp:revision>
  <dcterms:created xsi:type="dcterms:W3CDTF">2011-11-03T20:21:23Z</dcterms:created>
  <dcterms:modified xsi:type="dcterms:W3CDTF">2019-05-18T11:56:07Z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